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64" r:id="rId2"/>
    <p:sldId id="271" r:id="rId3"/>
    <p:sldId id="282" r:id="rId4"/>
    <p:sldId id="274" r:id="rId5"/>
    <p:sldId id="272" r:id="rId6"/>
    <p:sldId id="273" r:id="rId7"/>
    <p:sldId id="276" r:id="rId8"/>
    <p:sldId id="281" r:id="rId9"/>
    <p:sldId id="280" r:id="rId10"/>
    <p:sldId id="277" r:id="rId11"/>
    <p:sldId id="261" r:id="rId12"/>
    <p:sldId id="285" r:id="rId13"/>
    <p:sldId id="257" r:id="rId14"/>
    <p:sldId id="284" r:id="rId15"/>
    <p:sldId id="263" r:id="rId16"/>
    <p:sldId id="283" r:id="rId17"/>
    <p:sldId id="262" r:id="rId18"/>
    <p:sldId id="26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FF"/>
    <a:srgbClr val="242C96"/>
    <a:srgbClr val="05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5"/>
    <p:restoredTop sz="95332" autoAdjust="0"/>
  </p:normalViewPr>
  <p:slideViewPr>
    <p:cSldViewPr snapToGrid="0" snapToObjects="1">
      <p:cViewPr varScale="1">
        <p:scale>
          <a:sx n="82" d="100"/>
          <a:sy n="82" d="100"/>
        </p:scale>
        <p:origin x="73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23DD9-9B11-9142-95B5-DCBF81C4817B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0AAC6-4D8D-1448-AD7F-85CA8B6BCC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80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233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0AAC6-4D8D-1448-AD7F-85CA8B6BCCD3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190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085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0AAC6-4D8D-1448-AD7F-85CA8B6BCCD3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355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343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0AAC6-4D8D-1448-AD7F-85CA8B6BCCD3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643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14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0AAC6-4D8D-1448-AD7F-85CA8B6BCCD3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73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85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52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976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91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95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726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899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0AAC6-4D8D-1448-AD7F-85CA8B6BCC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29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77CE9-9EFD-B84C-8193-4ABB65447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7A66A4-1CF6-0049-9DF5-720F641DB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B4F387-FEEF-714B-983E-407F6EB4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A7A55-2A76-774F-B30F-A9AA51AB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B13A07-83E8-5645-9537-F5B2206F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279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2D848-0828-D043-8E3F-EF6A2D33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0FCC5D-EC4C-8D45-ABEE-678142718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0DC6FC-FA42-2748-B4C0-8B25AF67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E0C84A-930C-1E42-92BE-644F80346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D2D13-8322-A949-8445-4890B87B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30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87B505-FF14-A94E-84FB-3F4DB1D33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38E6AC-757F-AD47-858C-B4039BBC2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047CD-C8FD-A849-9C8F-2AF485D84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2E943-3DED-1A4F-AF19-A9A3D35A9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288F5-1553-E642-9675-FCD9D672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20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ABD3F-2431-7648-8829-81029A7FB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C785C-CBA5-AE48-B0F6-AD20E7A3D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7F2FC7-C1CC-7044-9220-84DEECBBD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71E39-77E4-CC40-89A7-6C97191C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A737CF-5AEE-1648-9E8A-78DBDE40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68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36B7C-3AEA-7741-AE5F-3ADB37EF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67539-C75B-BB43-830C-67842BE24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248966-0519-F64A-BECA-F18D9E241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37A43-2A0D-4244-BD5B-730BDBA57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3101C3-23BE-B142-8343-EFB35AE9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06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FE214-9BB6-A44D-9F9E-6D579012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E2FA10-D938-7544-8AA2-EA10D02B1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22D438-116E-224A-BFD9-07E568000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94381C-8E4A-964B-8DE9-AD91BEA5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2B20B4-8208-8C4F-89B1-363D38F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BABA92-7BEF-E647-9735-E847CA21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271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57376-BBF2-6846-A9F4-628CA8F8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E38898-847E-9A4C-9F27-7DF4412F5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FFA093-FDB7-1740-9468-BBB494C35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4DE93E-02D1-D54E-8F11-730196F79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F4C202-7C90-E64C-BC36-24CE6C5B8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B98062-8D47-C846-9B27-DC66748B4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A38607-1960-6A42-85AA-D22E48FA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5980BE-4A7B-224A-AE09-DCC10A23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186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EB756-1D71-EA41-9D91-2D6DDAECD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0E8688-76EC-5548-9719-A26B9AD6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9AF663-F65F-774A-B35D-04580451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0D7239-ED48-E44B-BB7F-D6DDBA788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0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A3562A-7F6F-6741-A03E-637FE57CC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F3CCDA-AD96-CD4F-918A-DB905658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3A2F8E-14C4-3A4F-BF80-DC924F4F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55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E4E99-85AC-0649-BD81-CEAE1CC5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AB903C-E6E5-7D4E-8813-2DE69BC88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6F8804-A8A7-7841-AFDD-73B11E17F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8831A-2FA3-6D40-AFA1-4CBD9DF1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176C06-9A67-9A47-B44C-02C1B96A1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24DC23-DDCF-C643-8CF9-61BC73D6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250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44E2F-EE88-6347-98EC-58C88B527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8A75D3-5134-C945-8312-65C4B7D61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5F7885-FE03-F749-8EB0-75CE8BF79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9D6331-7DD6-D845-B189-C42B65DB5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25C94C-E82D-FD4B-BB9B-D77CA57A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78BBEF-7D7C-E447-9BFB-2A82C01AD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62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ABCF6-4E1E-6942-A6C9-A85A0D6C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91E9EB-7831-E04A-A798-E6B52386E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5BEA4A-CA54-6044-9212-992283143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F4304-F343-7549-A2B2-BC423FA7D99F}" type="datetimeFigureOut">
              <a:rPr lang="ru-RU" smtClean="0"/>
              <a:pPr/>
              <a:t>04.07.2023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7A8287-69BD-E644-A49E-DA6D29D86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23DD0F-DBD8-0E4F-ACBF-FB4865A13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BDD84-EC73-C342-BB1E-BA83D6DD2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97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B83925-4EEA-FBAA-84D4-9377C21901CD}"/>
              </a:ext>
            </a:extLst>
          </p:cNvPr>
          <p:cNvSpPr txBox="1"/>
          <p:nvPr/>
        </p:nvSpPr>
        <p:spPr>
          <a:xfrm>
            <a:off x="813862" y="551220"/>
            <a:ext cx="1088449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Оптимизация надежности распределительных сетей при планировании их развития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2BD04-D063-9C32-1E85-4F5986257FDB}"/>
              </a:ext>
            </a:extLst>
          </p:cNvPr>
          <p:cNvSpPr txBox="1"/>
          <p:nvPr/>
        </p:nvSpPr>
        <p:spPr>
          <a:xfrm>
            <a:off x="813862" y="2194666"/>
            <a:ext cx="1088449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05D8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Крупенёв Дмитрий Сергеевич</a:t>
            </a:r>
          </a:p>
          <a:p>
            <a:r>
              <a:rPr lang="ru-RU" b="1" dirty="0">
                <a:solidFill>
                  <a:srgbClr val="05D8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К.т.н., доцент, заведующий лабораторией «Надёжность топливо- и энергоснабжения» </a:t>
            </a:r>
            <a:br>
              <a:rPr lang="ru-RU" b="1" dirty="0">
                <a:solidFill>
                  <a:srgbClr val="05D8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b="1" dirty="0">
                <a:solidFill>
                  <a:srgbClr val="05D8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Институт систем энергетики им. Л.А. Мелентьева СО РАН</a:t>
            </a:r>
          </a:p>
        </p:txBody>
      </p:sp>
    </p:spTree>
    <p:extLst>
      <p:ext uri="{BB962C8B-B14F-4D97-AF65-F5344CB8AC3E}">
        <p14:creationId xmlns:p14="http://schemas.microsoft.com/office/powerpoint/2010/main" val="363893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2" y="433654"/>
            <a:ext cx="94460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Обоснование нормативных значений показателей надёжности распределительных электрических сетей (1)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FA1211-D9C6-FDBF-F115-D87429C70912}"/>
              </a:ext>
            </a:extLst>
          </p:cNvPr>
          <p:cNvSpPr/>
          <p:nvPr/>
        </p:nvSpPr>
        <p:spPr>
          <a:xfrm>
            <a:off x="475336" y="6481224"/>
            <a:ext cx="6058813" cy="406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171450" lvl="0" indent="-171450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sz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Энергетическая стратегия Российской Федерации на период до 2035 года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4287488"/>
                  </p:ext>
                </p:extLst>
              </p:nvPr>
            </p:nvGraphicFramePr>
            <p:xfrm>
              <a:off x="542011" y="3322043"/>
              <a:ext cx="8127999" cy="1392429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760645105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07879681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846058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ru-RU" sz="1800" b="0" i="0" dirty="0" smtClean="0">
                                    <a:solidFill>
                                      <a:prstClr val="black"/>
                                    </a:solidFill>
                                    <a:latin typeface="Roboto" panose="02000000000000000000" pitchFamily="2" charset="0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Название показателя надёжности</m:t>
                                </m:r>
                              </m:oMath>
                            </m:oMathPara>
                          </a14:m>
                          <a:endParaRPr lang="ru-RU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ru-RU" sz="1800" b="0" i="0" dirty="0" smtClean="0">
                                    <a:solidFill>
                                      <a:prstClr val="black"/>
                                    </a:solidFill>
                                    <a:latin typeface="Roboto" panose="02000000000000000000" pitchFamily="2" charset="0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2024 г.</m:t>
                                </m:r>
                              </m:oMath>
                            </m:oMathPara>
                          </a14:m>
                          <a:endParaRPr lang="ru-RU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ru-RU" sz="1800" b="0" i="0" dirty="0" smtClean="0">
                                    <a:solidFill>
                                      <a:prstClr val="black"/>
                                    </a:solidFill>
                                    <a:latin typeface="Roboto" panose="02000000000000000000" pitchFamily="2" charset="0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2035 г.</m:t>
                                </m:r>
                              </m:oMath>
                            </m:oMathPara>
                          </a14:m>
                          <a:endParaRPr lang="ru-RU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60614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П</m:t>
                                    </m:r>
                                  </m:e>
                                  <m:sub>
                                    <m:r>
                                      <a:rPr lang="en-US" sz="18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𝑠𝑎𝑖𝑑𝑖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ru-RU" sz="1800" b="0" i="0" dirty="0" smtClean="0">
                                    <a:solidFill>
                                      <a:prstClr val="black"/>
                                    </a:solidFill>
                                    <a:latin typeface="Roboto" panose="02000000000000000000" pitchFamily="2" charset="0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3,53 часа</m:t>
                                </m:r>
                              </m:oMath>
                            </m:oMathPara>
                          </a14:m>
                          <a:endParaRPr lang="ru-RU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ru-RU" sz="1800" b="0" i="0" dirty="0" smtClean="0">
                                    <a:solidFill>
                                      <a:prstClr val="black"/>
                                    </a:solidFill>
                                    <a:latin typeface="Roboto" panose="02000000000000000000" pitchFamily="2" charset="0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2,23 часа</m:t>
                                </m:r>
                              </m:oMath>
                            </m:oMathPara>
                          </a14:m>
                          <a:endParaRPr lang="ru-RU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3859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П</m:t>
                                    </m:r>
                                  </m:e>
                                  <m:sub>
                                    <m:r>
                                      <a:rPr lang="en-US" sz="18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𝑠𝑎𝑖𝑓𝑖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ru-RU" sz="1800" b="0" i="0" dirty="0" smtClean="0">
                                    <a:solidFill>
                                      <a:prstClr val="black"/>
                                    </a:solidFill>
                                    <a:latin typeface="Roboto" panose="02000000000000000000" pitchFamily="2" charset="0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1,17 отключений</m:t>
                                </m:r>
                              </m:oMath>
                            </m:oMathPara>
                          </a14:m>
                          <a:endParaRPr lang="ru-RU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ru-RU" sz="1800" b="0" i="0" dirty="0" smtClean="0">
                                    <a:solidFill>
                                      <a:prstClr val="black"/>
                                    </a:solidFill>
                                    <a:latin typeface="Roboto" panose="02000000000000000000" pitchFamily="2" charset="0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0,85 отключений</m:t>
                                </m:r>
                              </m:oMath>
                            </m:oMathPara>
                          </a14:m>
                          <a:endParaRPr lang="ru-RU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73631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4287488"/>
                  </p:ext>
                </p:extLst>
              </p:nvPr>
            </p:nvGraphicFramePr>
            <p:xfrm>
              <a:off x="542011" y="3322043"/>
              <a:ext cx="8127999" cy="1392429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760645105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07879681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846058583"/>
                        </a:ext>
                      </a:extLst>
                    </a:gridCol>
                  </a:tblGrid>
                  <a:tr h="63379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225" t="-952" r="-200449" b="-12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100225" t="-952" r="-100449" b="-12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200225" t="-952" r="-449" b="-125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60614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225" t="-173770" r="-200449" b="-1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100225" t="-173770" r="-100449" b="-1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200225" t="-173770" r="-449" b="-1163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859489"/>
                      </a:ext>
                    </a:extLst>
                  </a:tr>
                  <a:tr h="38779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225" t="-260938" r="-200449" b="-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100225" t="-260938" r="-100449" b="-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200225" t="-260938" r="-449" b="-109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36316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Прямоугольник 4"/>
          <p:cNvSpPr/>
          <p:nvPr/>
        </p:nvSpPr>
        <p:spPr>
          <a:xfrm>
            <a:off x="8569324" y="3225097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(·)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32CFD5-6374-7242-ADC5-95A789273B00}"/>
              </a:ext>
            </a:extLst>
          </p:cNvPr>
          <p:cNvSpPr/>
          <p:nvPr/>
        </p:nvSpPr>
        <p:spPr>
          <a:xfrm>
            <a:off x="631825" y="4772479"/>
            <a:ext cx="7125613" cy="1663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Bef>
                <a:spcPts val="1200"/>
              </a:spcBef>
            </a:pPr>
            <a:r>
              <a:rPr lang="ru-RU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Специфика определение норматива надёжности: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географическому расположению;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типу местности: сельская, городская, др.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времени года;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32CFD5-6374-7242-ADC5-95A789273B00}"/>
              </a:ext>
            </a:extLst>
          </p:cNvPr>
          <p:cNvSpPr/>
          <p:nvPr/>
        </p:nvSpPr>
        <p:spPr>
          <a:xfrm>
            <a:off x="708025" y="1265183"/>
            <a:ext cx="5273675" cy="1663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Bef>
                <a:spcPts val="1200"/>
              </a:spcBef>
            </a:pPr>
            <a:r>
              <a:rPr lang="ru-RU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Методы определения норматива надёжности: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экономический;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экспертный (</a:t>
            </a:r>
            <a:r>
              <a:rPr lang="ru-RU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бэнчмаркинг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);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основе экспериментальных расчетов;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B32CFD5-6374-7242-ADC5-95A789273B00}"/>
              </a:ext>
            </a:extLst>
          </p:cNvPr>
          <p:cNvSpPr/>
          <p:nvPr/>
        </p:nvSpPr>
        <p:spPr>
          <a:xfrm>
            <a:off x="6376313" y="1232217"/>
            <a:ext cx="5273675" cy="1663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endParaRPr lang="ru-RU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основе согласования надёжности технологических звеньев ЭЭС;</a:t>
            </a:r>
          </a:p>
          <a:p>
            <a:pPr>
              <a:spcBef>
                <a:spcPts val="1200"/>
              </a:spcBef>
            </a:pPr>
            <a:endParaRPr lang="ru-RU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1825" y="2834993"/>
            <a:ext cx="6654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Принятые в РФ нормативы надёжности электроснабжения:</a:t>
            </a:r>
          </a:p>
        </p:txBody>
      </p:sp>
    </p:spTree>
    <p:extLst>
      <p:ext uri="{BB962C8B-B14F-4D97-AF65-F5344CB8AC3E}">
        <p14:creationId xmlns:p14="http://schemas.microsoft.com/office/powerpoint/2010/main" val="2348585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23872" y="3203583"/>
            <a:ext cx="6159809" cy="1493463"/>
          </a:xfrm>
          <a:prstGeom prst="roundRect">
            <a:avLst/>
          </a:prstGeom>
          <a:ln>
            <a:solidFill>
              <a:srgbClr val="242C9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1576315" y="2503246"/>
            <a:ext cx="595385" cy="381000"/>
          </a:xfrm>
          <a:prstGeom prst="ellipse">
            <a:avLst/>
          </a:prstGeom>
          <a:ln>
            <a:solidFill>
              <a:srgbClr val="242C9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1266825" y="1914893"/>
            <a:ext cx="1195233" cy="617619"/>
          </a:xfrm>
          <a:prstGeom prst="ellipse">
            <a:avLst/>
          </a:prstGeom>
          <a:ln>
            <a:solidFill>
              <a:srgbClr val="242C9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fld id="{5B5BDD84-EC73-C342-BB1E-BA83D6DD292C}" type="slidenum">
              <a:rPr lang="ru-RU" sz="110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</a:t>
            </a:fld>
            <a:endParaRPr lang="ru-RU" sz="11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9573F2-48C9-1F41-8089-4913BFCA102A}"/>
                  </a:ext>
                </a:extLst>
              </p:cNvPr>
              <p:cNvSpPr txBox="1"/>
              <p:nvPr/>
            </p:nvSpPr>
            <p:spPr>
              <a:xfrm>
                <a:off x="542011" y="1258249"/>
                <a:ext cx="38897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Экономическое обоснование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П</m:t>
                        </m:r>
                      </m:e>
                      <m:sub>
                        <m: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𝑠𝑎𝑖𝑑𝑖</m:t>
                        </m:r>
                      </m:sub>
                    </m:sSub>
                  </m:oMath>
                </a14:m>
                <a:r>
                  <a:rPr lang="ru-RU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</a:t>
                </a:r>
                <a:endParaRPr lang="en-US" b="1" dirty="0">
                  <a:latin typeface="Roboto" panose="0200000000000000000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9573F2-48C9-1F41-8089-4913BFCA1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11" y="1258249"/>
                <a:ext cx="3889783" cy="276999"/>
              </a:xfrm>
              <a:prstGeom prst="rect">
                <a:avLst/>
              </a:prstGeom>
              <a:blipFill>
                <a:blip r:embed="rId4"/>
                <a:stretch>
                  <a:fillRect l="-3762" t="-28261" r="-2665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B32CFD5-6374-7242-ADC5-95A789273B00}"/>
              </a:ext>
            </a:extLst>
          </p:cNvPr>
          <p:cNvSpPr/>
          <p:nvPr/>
        </p:nvSpPr>
        <p:spPr>
          <a:xfrm>
            <a:off x="2765231" y="1652796"/>
            <a:ext cx="3716849" cy="773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Bef>
                <a:spcPts val="1200"/>
              </a:spcBef>
            </a:pPr>
            <a:r>
              <a:rPr lang="ru-RU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интегральное время, в течение которого потребители не получили электрическую энергию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0" y="405961"/>
            <a:ext cx="94460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Обоснование нормативных значений показателей надёжности распределительных электрических сетей (2)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23872" y="2065330"/>
                <a:ext cx="2038186" cy="758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>
                              <a:latin typeface="Cambria Math" panose="02040503050406030204" pitchFamily="18" charset="0"/>
                            </a:rPr>
                            <m:t>П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𝑠𝑎𝑖𝑑𝑖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72" y="2065330"/>
                <a:ext cx="2038186" cy="7589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Прямая соединительная линия 9"/>
          <p:cNvCxnSpPr>
            <a:stCxn id="5" idx="7"/>
          </p:cNvCxnSpPr>
          <p:nvPr/>
        </p:nvCxnSpPr>
        <p:spPr>
          <a:xfrm flipV="1">
            <a:off x="2287020" y="1808612"/>
            <a:ext cx="399030" cy="196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B32CFD5-6374-7242-ADC5-95A789273B00}"/>
              </a:ext>
            </a:extLst>
          </p:cNvPr>
          <p:cNvSpPr/>
          <p:nvPr/>
        </p:nvSpPr>
        <p:spPr>
          <a:xfrm>
            <a:off x="2794126" y="2437366"/>
            <a:ext cx="3454788" cy="773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Bef>
                <a:spcPts val="1200"/>
              </a:spcBef>
            </a:pPr>
            <a:r>
              <a:rPr lang="ru-RU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фактическим числом точек поставки потребителей услуг сетевой организации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160278" y="2737158"/>
            <a:ext cx="525772" cy="190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B32CFD5-6374-7242-ADC5-95A789273B00}"/>
              </a:ext>
            </a:extLst>
          </p:cNvPr>
          <p:cNvSpPr/>
          <p:nvPr/>
        </p:nvSpPr>
        <p:spPr>
          <a:xfrm>
            <a:off x="542012" y="3218608"/>
            <a:ext cx="6041669" cy="1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Bef>
                <a:spcPts val="600"/>
              </a:spcBef>
            </a:pPr>
            <a:r>
              <a:rPr lang="ru-RU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ЗАДАЧА! 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Необходимо определить время, в течение которого интегральное значение ущерба из-за низкой надёжности распределительных электрических сетей будет меньше вкладываемых средств в их развитие.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2171700" y="4730363"/>
                <a:ext cx="2217145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П</m:t>
                          </m:r>
                        </m:e>
                        <m:sub>
                          <m: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𝑠𝑎𝑖𝑑𝑖</m:t>
                          </m:r>
                          <m:r>
                            <a:rPr lang="ru-RU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_норм</m:t>
                          </m:r>
                        </m:sub>
                      </m:sSub>
                      <m:r>
                        <a:rPr lang="ru-RU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𝐿𝑖𝑠𝑒𝑥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𝑆𝐷</m:t>
                          </m:r>
                        </m:den>
                      </m:f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4730363"/>
                <a:ext cx="2217145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9B32CFD5-6374-7242-ADC5-95A789273B00}"/>
                  </a:ext>
                </a:extLst>
              </p:cNvPr>
              <p:cNvSpPr/>
              <p:nvPr/>
            </p:nvSpPr>
            <p:spPr>
              <a:xfrm>
                <a:off x="542010" y="5341299"/>
                <a:ext cx="6173749" cy="7737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>
                  <a:spcBef>
                    <a:spcPts val="1200"/>
                  </a:spcBef>
                </a:pPr>
                <a:r>
                  <a:rPr lang="ru-RU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где: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𝐿𝑖𝑠𝑒𝑥</m:t>
                    </m:r>
                    <m:r>
                      <a:rPr lang="ru-RU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𝑂𝑝𝑒𝑥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𝑘𝐶𝑎𝑝𝑒𝑥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замыкающие приведенные затраты на создание и годовое содержание </a:t>
                </a:r>
                <a:r>
                  <a:rPr lang="ru-RU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энергооборудования</a:t>
                </a:r>
                <a:r>
                  <a:rPr lang="ru-RU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предназначенного для повышения надёжности, </a:t>
                </a:r>
                <a:r>
                  <a:rPr lang="ru-RU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руб</a:t>
                </a:r>
                <a:r>
                  <a:rPr lang="ru-RU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/</a:t>
                </a:r>
                <a:r>
                  <a:rPr lang="ru-RU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кВтч</a:t>
                </a:r>
                <a:r>
                  <a:rPr lang="ru-RU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𝑆𝐷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- удельный ущерб от </a:t>
                </a:r>
                <a:r>
                  <a:rPr lang="ru-RU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недоотпуска</a:t>
                </a:r>
                <a:r>
                  <a:rPr lang="ru-RU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электроэнергии, </a:t>
                </a:r>
                <a:r>
                  <a:rPr lang="ru-RU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руб</a:t>
                </a:r>
                <a:r>
                  <a:rPr lang="ru-RU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/</a:t>
                </a:r>
                <a:r>
                  <a:rPr lang="ru-RU" dirty="0" err="1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кВтч</a:t>
                </a:r>
                <a:r>
                  <a:rPr lang="ru-RU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9B32CFD5-6374-7242-ADC5-95A789273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10" y="5341299"/>
                <a:ext cx="6173749" cy="773780"/>
              </a:xfrm>
              <a:prstGeom prst="rect">
                <a:avLst/>
              </a:prstGeom>
              <a:blipFill>
                <a:blip r:embed="rId7"/>
                <a:stretch>
                  <a:fillRect l="-2369" t="-10236" r="-2369" b="-960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4" descr="Резервная_копия_Цепочка технологических з в презентацию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0" y="1345109"/>
            <a:ext cx="4536855" cy="26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9368935" y="3562174"/>
            <a:ext cx="590550" cy="475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6862646" y="4020678"/>
                <a:ext cx="5143501" cy="4948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ru-RU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норм</m:t>
                        </m:r>
                      </m:sub>
                    </m:sSub>
                    <m:r>
                      <a:rPr lang="ru-RU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0,996</a:t>
                </a:r>
                <a:endParaRPr lang="ru-RU" sz="2000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646" y="4020678"/>
                <a:ext cx="5143501" cy="494815"/>
              </a:xfrm>
              <a:prstGeom prst="rect">
                <a:avLst/>
              </a:prstGeom>
              <a:blipFill>
                <a:blip r:embed="rId9"/>
                <a:stretch>
                  <a:fillRect t="-11111" b="-197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7FA1211-D9C6-FDBF-F115-D87429C70912}"/>
              </a:ext>
            </a:extLst>
          </p:cNvPr>
          <p:cNvSpPr/>
          <p:nvPr/>
        </p:nvSpPr>
        <p:spPr>
          <a:xfrm>
            <a:off x="7034788" y="5808166"/>
            <a:ext cx="3125415" cy="406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171450" lvl="0" indent="-171450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sz="1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Приказ Министерства энергетики Российской Федерации от 10.04.2023 № 231</a:t>
            </a:r>
            <a:br>
              <a:rPr lang="ru-RU" sz="1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"Об установлении нормативного уровня балансовой надежности, используемого при разработке документов перспективного развития электроэнергетики”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255998" y="3895014"/>
            <a:ext cx="3385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(·)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7165970" y="4694820"/>
                <a:ext cx="4752341" cy="783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ru-RU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400">
                                  <a:latin typeface="Cambria Math" panose="02040503050406030204" pitchFamily="18" charset="0"/>
                                </a:rPr>
                                <m:t>П</m:t>
                              </m:r>
                            </m:e>
                            <m: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𝑠𝑎𝑖𝑑𝑖</m:t>
                              </m:r>
                            </m:sub>
                          </m:sSub>
                        </m:num>
                        <m:den>
                          <m:r>
                            <a:rPr lang="ru-RU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8760</m:t>
                          </m:r>
                        </m:den>
                      </m:f>
                      <m:r>
                        <a:rPr lang="ru-RU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ru-RU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ru-RU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норм</m:t>
                          </m:r>
                        </m:sub>
                      </m:sSub>
                      <m:r>
                        <a:rPr lang="ru-RU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𝐿𝑖𝑠𝑒𝑥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8760 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𝑆𝐷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970" y="4694820"/>
                <a:ext cx="4752341" cy="7837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3012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350C8-4E51-5B29-5263-9094C79EC4FB}"/>
              </a:ext>
            </a:extLst>
          </p:cNvPr>
          <p:cNvSpPr txBox="1"/>
          <p:nvPr/>
        </p:nvSpPr>
        <p:spPr>
          <a:xfrm>
            <a:off x="542013" y="477079"/>
            <a:ext cx="846863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Алгоритм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марковской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цепи Монте-Карло для оптимизации надёжности при планировании развития распределительных электрических сетей (1)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60272" y="2675777"/>
            <a:ext cx="5663916" cy="4088281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EBF06EE-8FAF-438C-BB67-84D1CFB5EAA6}"/>
              </a:ext>
            </a:extLst>
          </p:cNvPr>
          <p:cNvSpPr/>
          <p:nvPr/>
        </p:nvSpPr>
        <p:spPr>
          <a:xfrm>
            <a:off x="3818253" y="1745267"/>
            <a:ext cx="1947247" cy="7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Инициализация</a:t>
            </a:r>
            <a:endParaRPr lang="ru-RU" sz="1600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24D345F-2F36-43BF-ADE1-62D727DCE87D}"/>
              </a:ext>
            </a:extLst>
          </p:cNvPr>
          <p:cNvSpPr/>
          <p:nvPr/>
        </p:nvSpPr>
        <p:spPr>
          <a:xfrm>
            <a:off x="7050724" y="2671625"/>
            <a:ext cx="5088005" cy="11076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Инициализация начального значения температуры T.</a:t>
            </a:r>
          </a:p>
          <a:p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Установка закона изменения температуры.</a:t>
            </a:r>
          </a:p>
          <a:p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Вычисление первого шага 𝑥</a:t>
            </a:r>
            <a:r>
              <a:rPr lang="ru-RU" sz="1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𝑖</a:t>
            </a:r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где i =1. (Оценка надёжности исходной схемы РС).</a:t>
            </a:r>
          </a:p>
          <a:p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Применение оператора А (разыгрывание) к шагу 𝑥</a:t>
            </a:r>
            <a:r>
              <a:rPr lang="ru-RU" sz="1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𝑖</a:t>
            </a:r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получение потенциального нового шага 𝑥</a:t>
            </a:r>
            <a:r>
              <a:rPr lang="ru-RU" sz="1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(𝑖+1)</a:t>
            </a:r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"∗" , где i =1 (расчет надёжности).</a:t>
            </a:r>
          </a:p>
          <a:p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Вычисление вероятности принятия шага 𝑥</a:t>
            </a:r>
            <a:r>
              <a:rPr lang="ru-RU" sz="1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(𝑖+1)</a:t>
            </a:r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"∗"  по формуле </a:t>
            </a:r>
          </a:p>
          <a:p>
            <a:endParaRPr lang="ru-RU" sz="16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600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38B36C1-DD63-428C-90B9-986AA97EDFB4}"/>
              </a:ext>
            </a:extLst>
          </p:cNvPr>
          <p:cNvSpPr/>
          <p:nvPr/>
        </p:nvSpPr>
        <p:spPr>
          <a:xfrm>
            <a:off x="3636435" y="2782660"/>
            <a:ext cx="2310881" cy="7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Применения оператора А к предыдущему шагу</a:t>
            </a:r>
            <a:endParaRPr lang="ru-RU" sz="1600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59D5487-6D49-4DC8-B1B4-759841FE01B3}"/>
              </a:ext>
            </a:extLst>
          </p:cNvPr>
          <p:cNvSpPr/>
          <p:nvPr/>
        </p:nvSpPr>
        <p:spPr>
          <a:xfrm>
            <a:off x="3636435" y="3798076"/>
            <a:ext cx="2310881" cy="7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Вычисление вероятности принятия шага P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12C353A0-F8E2-4B83-B0EC-C4107871BC03}"/>
              </a:ext>
            </a:extLst>
          </p:cNvPr>
          <p:cNvSpPr/>
          <p:nvPr/>
        </p:nvSpPr>
        <p:spPr>
          <a:xfrm>
            <a:off x="3636435" y="4752334"/>
            <a:ext cx="2310881" cy="7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Определение принятия шага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AB3DDEAA-A0D8-44B6-8FE4-AD18E4CBD4D8}"/>
              </a:ext>
            </a:extLst>
          </p:cNvPr>
          <p:cNvSpPr/>
          <p:nvPr/>
        </p:nvSpPr>
        <p:spPr>
          <a:xfrm>
            <a:off x="7102755" y="5163123"/>
            <a:ext cx="4981824" cy="752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Получение случайного числа. Если случайное число меньше P, то шаг принят; если случайное число больше P, то шаг не принят.</a:t>
            </a:r>
            <a:endParaRPr lang="ru-RU" sz="1600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AA89F79-5975-4E73-BC27-0E70FBF3C0C1}"/>
              </a:ext>
            </a:extLst>
          </p:cNvPr>
          <p:cNvSpPr/>
          <p:nvPr/>
        </p:nvSpPr>
        <p:spPr>
          <a:xfrm>
            <a:off x="3636434" y="5880094"/>
            <a:ext cx="2310881" cy="7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Шаг принимается как </a:t>
            </a:r>
            <a:r>
              <a:rPr lang="ru-RU" sz="1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𝑥</a:t>
            </a:r>
            <a:r>
              <a:rPr lang="ru-RU" sz="1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(𝑖+1)</a:t>
            </a:r>
            <a:endParaRPr lang="ru-RU" sz="1600" i="1" dirty="0"/>
          </a:p>
        </p:txBody>
      </p:sp>
      <p:cxnSp>
        <p:nvCxnSpPr>
          <p:cNvPr id="53" name="Соединитель: уступ 38">
            <a:extLst>
              <a:ext uri="{FF2B5EF4-FFF2-40B4-BE49-F238E27FC236}">
                <a16:creationId xmlns:a16="http://schemas.microsoft.com/office/drawing/2014/main" id="{4120635D-B95E-41C6-97AB-BEE8023D6396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 rot="5400000">
            <a:off x="4604196" y="5692414"/>
            <a:ext cx="375360" cy="1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035A49A0-8778-43FE-ADC2-44A3F98EB5D4}"/>
              </a:ext>
            </a:extLst>
          </p:cNvPr>
          <p:cNvSpPr/>
          <p:nvPr/>
        </p:nvSpPr>
        <p:spPr>
          <a:xfrm>
            <a:off x="860272" y="4752333"/>
            <a:ext cx="2262184" cy="7568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Обновление температуры T по закону её изменения</a:t>
            </a:r>
            <a:endParaRPr lang="ru-RU" sz="1600" dirty="0"/>
          </a:p>
        </p:txBody>
      </p:sp>
      <p:cxnSp>
        <p:nvCxnSpPr>
          <p:cNvPr id="55" name="Соединитель: уступ 44">
            <a:extLst>
              <a:ext uri="{FF2B5EF4-FFF2-40B4-BE49-F238E27FC236}">
                <a16:creationId xmlns:a16="http://schemas.microsoft.com/office/drawing/2014/main" id="{E7CB1E8B-3C2A-4477-8081-D70FD394DB20}"/>
              </a:ext>
            </a:extLst>
          </p:cNvPr>
          <p:cNvCxnSpPr>
            <a:cxnSpLocks/>
            <a:stCxn id="52" idx="1"/>
            <a:endCxn id="54" idx="2"/>
          </p:cNvCxnSpPr>
          <p:nvPr/>
        </p:nvCxnSpPr>
        <p:spPr>
          <a:xfrm rot="10800000">
            <a:off x="1991364" y="5509166"/>
            <a:ext cx="1645070" cy="74712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4E631EA-A5E8-4E92-88F1-18B3922AD8CB}"/>
              </a:ext>
            </a:extLst>
          </p:cNvPr>
          <p:cNvSpPr/>
          <p:nvPr/>
        </p:nvSpPr>
        <p:spPr>
          <a:xfrm>
            <a:off x="962648" y="3798076"/>
            <a:ext cx="2096066" cy="752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Достижение нижнего предела значения</a:t>
            </a:r>
            <a:endParaRPr lang="ru-RU" sz="1600" i="1" dirty="0"/>
          </a:p>
        </p:txBody>
      </p:sp>
      <p:cxnSp>
        <p:nvCxnSpPr>
          <p:cNvPr id="57" name="Соединитель: уступ 56">
            <a:extLst>
              <a:ext uri="{FF2B5EF4-FFF2-40B4-BE49-F238E27FC236}">
                <a16:creationId xmlns:a16="http://schemas.microsoft.com/office/drawing/2014/main" id="{738A56D7-499E-449B-98D6-3A377C7B0943}"/>
              </a:ext>
            </a:extLst>
          </p:cNvPr>
          <p:cNvCxnSpPr>
            <a:stCxn id="56" idx="0"/>
            <a:endCxn id="46" idx="1"/>
          </p:cNvCxnSpPr>
          <p:nvPr/>
        </p:nvCxnSpPr>
        <p:spPr>
          <a:xfrm rot="5400000" flipH="1" flipV="1">
            <a:off x="2503950" y="2665591"/>
            <a:ext cx="639216" cy="1625754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: уступ 71">
            <a:extLst>
              <a:ext uri="{FF2B5EF4-FFF2-40B4-BE49-F238E27FC236}">
                <a16:creationId xmlns:a16="http://schemas.microsoft.com/office/drawing/2014/main" id="{4646CA67-0299-48AF-9B1C-E27827E63D49}"/>
              </a:ext>
            </a:extLst>
          </p:cNvPr>
          <p:cNvCxnSpPr>
            <a:cxnSpLocks/>
            <a:stCxn id="54" idx="0"/>
            <a:endCxn id="56" idx="2"/>
          </p:cNvCxnSpPr>
          <p:nvPr/>
        </p:nvCxnSpPr>
        <p:spPr>
          <a:xfrm rot="5400000" flipH="1" flipV="1">
            <a:off x="1900094" y="4641747"/>
            <a:ext cx="201857" cy="1931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Соединитель: уступ 74">
            <a:extLst>
              <a:ext uri="{FF2B5EF4-FFF2-40B4-BE49-F238E27FC236}">
                <a16:creationId xmlns:a16="http://schemas.microsoft.com/office/drawing/2014/main" id="{4A4AA3F0-150F-4220-89A4-AA30177340E0}"/>
              </a:ext>
            </a:extLst>
          </p:cNvPr>
          <p:cNvCxnSpPr>
            <a:cxnSpLocks/>
            <a:stCxn id="50" idx="1"/>
            <a:endCxn id="54" idx="3"/>
          </p:cNvCxnSpPr>
          <p:nvPr/>
        </p:nvCxnSpPr>
        <p:spPr>
          <a:xfrm rot="10800000" flipV="1">
            <a:off x="3122457" y="5128534"/>
            <a:ext cx="513979" cy="2216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: уступ 77">
            <a:extLst>
              <a:ext uri="{FF2B5EF4-FFF2-40B4-BE49-F238E27FC236}">
                <a16:creationId xmlns:a16="http://schemas.microsoft.com/office/drawing/2014/main" id="{47301137-A9EE-4D45-AB77-ABA1E867072C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 rot="5400000">
            <a:off x="4649381" y="2640163"/>
            <a:ext cx="284993" cy="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Соединитель: уступ 80">
            <a:extLst>
              <a:ext uri="{FF2B5EF4-FFF2-40B4-BE49-F238E27FC236}">
                <a16:creationId xmlns:a16="http://schemas.microsoft.com/office/drawing/2014/main" id="{C0F61626-DE5A-4A63-BD56-5DDE5247BCD2}"/>
              </a:ext>
            </a:extLst>
          </p:cNvPr>
          <p:cNvCxnSpPr>
            <a:cxnSpLocks/>
            <a:stCxn id="46" idx="2"/>
            <a:endCxn id="48" idx="0"/>
          </p:cNvCxnSpPr>
          <p:nvPr/>
        </p:nvCxnSpPr>
        <p:spPr>
          <a:xfrm rot="5400000">
            <a:off x="4660368" y="3666568"/>
            <a:ext cx="263016" cy="1270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Соединитель: уступ 83">
            <a:extLst>
              <a:ext uri="{FF2B5EF4-FFF2-40B4-BE49-F238E27FC236}">
                <a16:creationId xmlns:a16="http://schemas.microsoft.com/office/drawing/2014/main" id="{C9E3601C-6000-4CC0-9268-10B285F08E7F}"/>
              </a:ext>
            </a:extLst>
          </p:cNvPr>
          <p:cNvCxnSpPr>
            <a:cxnSpLocks/>
            <a:stCxn id="48" idx="2"/>
            <a:endCxn id="50" idx="0"/>
          </p:cNvCxnSpPr>
          <p:nvPr/>
        </p:nvCxnSpPr>
        <p:spPr>
          <a:xfrm rot="5400000">
            <a:off x="4690947" y="4651405"/>
            <a:ext cx="201858" cy="1270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40DBB20F-E98F-4080-9E97-8FEA3C6D91AC}"/>
              </a:ext>
            </a:extLst>
          </p:cNvPr>
          <p:cNvSpPr/>
          <p:nvPr/>
        </p:nvSpPr>
        <p:spPr>
          <a:xfrm>
            <a:off x="860261" y="1748560"/>
            <a:ext cx="2096066" cy="816412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Завершение работы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Последний шаг 𝑥</a:t>
            </a:r>
            <a:r>
              <a:rPr lang="ru-RU" sz="1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(𝑖+1) </a:t>
            </a:r>
            <a:r>
              <a:rPr lang="ru-RU" sz="1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является результатом</a:t>
            </a:r>
          </a:p>
        </p:txBody>
      </p:sp>
      <p:cxnSp>
        <p:nvCxnSpPr>
          <p:cNvPr id="64" name="Соединитель: уступ 93">
            <a:extLst>
              <a:ext uri="{FF2B5EF4-FFF2-40B4-BE49-F238E27FC236}">
                <a16:creationId xmlns:a16="http://schemas.microsoft.com/office/drawing/2014/main" id="{36CAA986-19F9-49DE-8E5D-810305F0C6E9}"/>
              </a:ext>
            </a:extLst>
          </p:cNvPr>
          <p:cNvCxnSpPr>
            <a:stCxn id="56" idx="1"/>
            <a:endCxn id="63" idx="1"/>
          </p:cNvCxnSpPr>
          <p:nvPr/>
        </p:nvCxnSpPr>
        <p:spPr>
          <a:xfrm rot="10800000">
            <a:off x="860262" y="2156766"/>
            <a:ext cx="102387" cy="2017510"/>
          </a:xfrm>
          <a:prstGeom prst="bentConnector3">
            <a:avLst>
              <a:gd name="adj1" fmla="val 323271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1435EC3-E495-41CF-B105-BF1BBB34B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762" y="4282203"/>
            <a:ext cx="4577927" cy="754218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996" y="4943077"/>
            <a:ext cx="133349" cy="1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18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225" y="651605"/>
            <a:ext cx="3639616" cy="1332021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fld id="{5B5BDD84-EC73-C342-BB1E-BA83D6DD292C}" type="slidenum">
              <a:rPr lang="ru-RU" sz="110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13</a:t>
            </a:fld>
            <a:endParaRPr lang="ru-RU" sz="11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350C8-4E51-5B29-5263-9094C79EC4FB}"/>
              </a:ext>
            </a:extLst>
          </p:cNvPr>
          <p:cNvSpPr txBox="1"/>
          <p:nvPr/>
        </p:nvSpPr>
        <p:spPr>
          <a:xfrm>
            <a:off x="542012" y="477079"/>
            <a:ext cx="797333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Алгоритм </a:t>
            </a:r>
            <a:r>
              <a:rPr lang="ru-RU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марковской</a:t>
            </a:r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цепи Монте-Карло для оптимизации надёжности при планировании развития распределительных электрических сетей (2)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EA59D42-ADBA-4203-A093-4927A3BA6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506353"/>
              </p:ext>
            </p:extLst>
          </p:nvPr>
        </p:nvGraphicFramePr>
        <p:xfrm>
          <a:off x="576687" y="2450888"/>
          <a:ext cx="618862" cy="3223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8862">
                  <a:extLst>
                    <a:ext uri="{9D8B030D-6E8A-4147-A177-3AD203B41FA5}">
                      <a16:colId xmlns:a16="http://schemas.microsoft.com/office/drawing/2014/main" val="925114870"/>
                    </a:ext>
                  </a:extLst>
                </a:gridCol>
              </a:tblGrid>
              <a:tr h="537176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РС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226518"/>
                  </a:ext>
                </a:extLst>
              </a:tr>
              <a:tr h="537176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02651"/>
                  </a:ext>
                </a:extLst>
              </a:tr>
              <a:tr h="5371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97336"/>
                  </a:ext>
                </a:extLst>
              </a:tr>
              <a:tr h="5371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483066"/>
                  </a:ext>
                </a:extLst>
              </a:tr>
              <a:tr h="5371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…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25154"/>
                  </a:ext>
                </a:extLst>
              </a:tr>
              <a:tr h="5371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145524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BB458D8-7A45-48F9-B3BD-184982F8F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359411"/>
              </p:ext>
            </p:extLst>
          </p:nvPr>
        </p:nvGraphicFramePr>
        <p:xfrm>
          <a:off x="3891989" y="3056808"/>
          <a:ext cx="627153" cy="2363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153">
                  <a:extLst>
                    <a:ext uri="{9D8B030D-6E8A-4147-A177-3AD203B41FA5}">
                      <a16:colId xmlns:a16="http://schemas.microsoft.com/office/drawing/2014/main" val="925114870"/>
                    </a:ext>
                  </a:extLst>
                </a:gridCol>
              </a:tblGrid>
              <a:tr h="393844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РС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226518"/>
                  </a:ext>
                </a:extLst>
              </a:tr>
              <a:tr h="393844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02651"/>
                  </a:ext>
                </a:extLst>
              </a:tr>
              <a:tr h="393844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97336"/>
                  </a:ext>
                </a:extLst>
              </a:tr>
              <a:tr h="3938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483066"/>
                  </a:ext>
                </a:extLst>
              </a:tr>
              <a:tr h="3938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…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25154"/>
                  </a:ext>
                </a:extLst>
              </a:tr>
              <a:tr h="3938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145524"/>
                  </a:ext>
                </a:extLst>
              </a:tr>
            </a:tbl>
          </a:graphicData>
        </a:graphic>
      </p:graphicFrame>
      <p:sp>
        <p:nvSpPr>
          <p:cNvPr id="12" name="Стрелка: вправо 8">
            <a:extLst>
              <a:ext uri="{FF2B5EF4-FFF2-40B4-BE49-F238E27FC236}">
                <a16:creationId xmlns:a16="http://schemas.microsoft.com/office/drawing/2014/main" id="{33A9DBF0-457E-4710-BEC6-F6943F5473B4}"/>
              </a:ext>
            </a:extLst>
          </p:cNvPr>
          <p:cNvSpPr/>
          <p:nvPr/>
        </p:nvSpPr>
        <p:spPr>
          <a:xfrm>
            <a:off x="1195549" y="4347920"/>
            <a:ext cx="339958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348F7-A125-45EE-8D19-3ED8D89CA3DE}"/>
              </a:ext>
            </a:extLst>
          </p:cNvPr>
          <p:cNvSpPr/>
          <p:nvPr/>
        </p:nvSpPr>
        <p:spPr>
          <a:xfrm>
            <a:off x="1565762" y="4309102"/>
            <a:ext cx="1961015" cy="8564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Разыгрывание на основании 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коэф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влияния</a:t>
            </a:r>
            <a:r>
              <a:rPr lang="ru-RU" dirty="0"/>
              <a:t>        </a:t>
            </a:r>
          </a:p>
        </p:txBody>
      </p:sp>
      <p:sp>
        <p:nvSpPr>
          <p:cNvPr id="15" name="Стрелка: вправо 18">
            <a:extLst>
              <a:ext uri="{FF2B5EF4-FFF2-40B4-BE49-F238E27FC236}">
                <a16:creationId xmlns:a16="http://schemas.microsoft.com/office/drawing/2014/main" id="{BE718B59-E233-4DAF-9624-6DDAFBBC4894}"/>
              </a:ext>
            </a:extLst>
          </p:cNvPr>
          <p:cNvSpPr/>
          <p:nvPr/>
        </p:nvSpPr>
        <p:spPr>
          <a:xfrm>
            <a:off x="3526777" y="4347920"/>
            <a:ext cx="309858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: вправо 19">
            <a:extLst>
              <a:ext uri="{FF2B5EF4-FFF2-40B4-BE49-F238E27FC236}">
                <a16:creationId xmlns:a16="http://schemas.microsoft.com/office/drawing/2014/main" id="{027E140C-89AE-4A93-84D8-3DBBDBD24F26}"/>
              </a:ext>
            </a:extLst>
          </p:cNvPr>
          <p:cNvSpPr/>
          <p:nvPr/>
        </p:nvSpPr>
        <p:spPr>
          <a:xfrm>
            <a:off x="4519142" y="4347920"/>
            <a:ext cx="316359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90132FF-38DA-4A45-9F51-119EA693CF23}"/>
              </a:ext>
            </a:extLst>
          </p:cNvPr>
          <p:cNvSpPr/>
          <p:nvPr/>
        </p:nvSpPr>
        <p:spPr>
          <a:xfrm>
            <a:off x="4847276" y="4040251"/>
            <a:ext cx="1961015" cy="7974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Оценка надёжности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C14B82B-A9B6-4B99-9A62-8006D463BACA}"/>
              </a:ext>
            </a:extLst>
          </p:cNvPr>
          <p:cNvSpPr/>
          <p:nvPr/>
        </p:nvSpPr>
        <p:spPr>
          <a:xfrm>
            <a:off x="1324908" y="2785274"/>
            <a:ext cx="2450768" cy="9634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Равномерная случайная последовательность</a:t>
            </a:r>
            <a:r>
              <a:rPr lang="ru-RU" dirty="0"/>
              <a:t> </a:t>
            </a:r>
          </a:p>
        </p:txBody>
      </p:sp>
      <p:sp>
        <p:nvSpPr>
          <p:cNvPr id="19" name="Стрелка: вправо 22">
            <a:extLst>
              <a:ext uri="{FF2B5EF4-FFF2-40B4-BE49-F238E27FC236}">
                <a16:creationId xmlns:a16="http://schemas.microsoft.com/office/drawing/2014/main" id="{68F7C76F-9F71-4756-9670-A014F1B21DA2}"/>
              </a:ext>
            </a:extLst>
          </p:cNvPr>
          <p:cNvSpPr/>
          <p:nvPr/>
        </p:nvSpPr>
        <p:spPr>
          <a:xfrm rot="5400000">
            <a:off x="2266088" y="3805145"/>
            <a:ext cx="560354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42C96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D13E9D8-FEE9-49EC-B4D2-63494BAB4954}"/>
              </a:ext>
            </a:extLst>
          </p:cNvPr>
          <p:cNvSpPr/>
          <p:nvPr/>
        </p:nvSpPr>
        <p:spPr>
          <a:xfrm>
            <a:off x="4395142" y="5783433"/>
            <a:ext cx="4033083" cy="6562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Коэффициенты важности</a:t>
            </a:r>
            <a:r>
              <a:rPr lang="ru-RU" dirty="0"/>
              <a:t> </a:t>
            </a:r>
            <a:r>
              <a:rPr lang="en-US" dirty="0">
                <a:latin typeface="Roboto" panose="02000000000000000000"/>
              </a:rPr>
              <a:t>[0, … , </a:t>
            </a:r>
            <a:r>
              <a:rPr lang="en-US" i="1" dirty="0">
                <a:latin typeface="Roboto" panose="02000000000000000000"/>
              </a:rPr>
              <a:t>B</a:t>
            </a:r>
            <a:r>
              <a:rPr lang="en-US" dirty="0">
                <a:latin typeface="Roboto" panose="02000000000000000000"/>
              </a:rPr>
              <a:t>],</a:t>
            </a:r>
            <a:endParaRPr lang="ru-RU" dirty="0"/>
          </a:p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Регулирующий коэффициент</a:t>
            </a:r>
            <a:endParaRPr lang="ru-RU" dirty="0"/>
          </a:p>
        </p:txBody>
      </p:sp>
      <p:sp>
        <p:nvSpPr>
          <p:cNvPr id="21" name="Стрелка: вправо 25">
            <a:extLst>
              <a:ext uri="{FF2B5EF4-FFF2-40B4-BE49-F238E27FC236}">
                <a16:creationId xmlns:a16="http://schemas.microsoft.com/office/drawing/2014/main" id="{7F064B44-BB3A-4929-B9CD-2D96B208FADC}"/>
              </a:ext>
            </a:extLst>
          </p:cNvPr>
          <p:cNvSpPr/>
          <p:nvPr/>
        </p:nvSpPr>
        <p:spPr>
          <a:xfrm rot="5400000">
            <a:off x="5484794" y="5093605"/>
            <a:ext cx="966180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85850826-58CB-48C1-B85B-AB96B1D878E3}"/>
                  </a:ext>
                </a:extLst>
              </p:cNvPr>
              <p:cNvSpPr/>
              <p:nvPr/>
            </p:nvSpPr>
            <p:spPr>
              <a:xfrm>
                <a:off x="7019487" y="2443426"/>
                <a:ext cx="4268113" cy="905851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Шаг принят с вероятностью </a:t>
                </a:r>
                <a:r>
                  <a:rPr lang="en-US" dirty="0">
                    <a:latin typeface="Roboto" panose="02000000000000000000"/>
                    <a:ea typeface="Roboto" panose="02000000000000000000" pitchFamily="2" charset="0"/>
                    <a:cs typeface="Roboto" panose="02000000000000000000" pitchFamily="2" charset="0"/>
                  </a:rPr>
                  <a:t>P</a:t>
                </a:r>
                <a:r>
                  <a:rPr lang="ru-RU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снижение температуры (отжиг Коши (быстрый отжиг)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dirty="0">
                    <a:latin typeface="Roboto" panose="02000000000000000000"/>
                  </a:rPr>
                  <a:t>)</a:t>
                </a:r>
                <a:r>
                  <a:rPr lang="ru-RU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  <a:endParaRPr lang="ru-RU" dirty="0"/>
              </a:p>
            </p:txBody>
          </p:sp>
        </mc:Choice>
        <mc:Fallback xmlns="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85850826-58CB-48C1-B85B-AB96B1D87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487" y="2443426"/>
                <a:ext cx="4268113" cy="905851"/>
              </a:xfrm>
              <a:prstGeom prst="rect">
                <a:avLst/>
              </a:prstGeom>
              <a:blipFill>
                <a:blip r:embed="rId5"/>
                <a:stretch>
                  <a:fillRect l="-427" t="-5333" r="-1422" b="-8667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827E64C-C51D-45CE-B644-6C99E7BA0581}"/>
              </a:ext>
            </a:extLst>
          </p:cNvPr>
          <p:cNvSpPr/>
          <p:nvPr/>
        </p:nvSpPr>
        <p:spPr>
          <a:xfrm>
            <a:off x="81280" y="5783433"/>
            <a:ext cx="4043911" cy="6562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Коэффициенты важности</a:t>
            </a:r>
            <a:r>
              <a:rPr lang="ru-RU" dirty="0"/>
              <a:t> </a:t>
            </a:r>
            <a:r>
              <a:rPr lang="en-US" dirty="0">
                <a:latin typeface="Roboto" panose="02000000000000000000"/>
              </a:rPr>
              <a:t>[0, … , </a:t>
            </a:r>
            <a:r>
              <a:rPr lang="en-US" i="1" dirty="0">
                <a:latin typeface="Roboto" panose="02000000000000000000"/>
              </a:rPr>
              <a:t>B</a:t>
            </a:r>
            <a:r>
              <a:rPr lang="en-US" dirty="0">
                <a:latin typeface="Roboto" panose="02000000000000000000"/>
              </a:rPr>
              <a:t>],</a:t>
            </a:r>
            <a:endParaRPr lang="ru-RU" dirty="0"/>
          </a:p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Регулирующий коэффициент</a:t>
            </a:r>
            <a:endParaRPr lang="ru-RU" dirty="0"/>
          </a:p>
        </p:txBody>
      </p:sp>
      <p:sp>
        <p:nvSpPr>
          <p:cNvPr id="24" name="Стрелка: вправо 28">
            <a:extLst>
              <a:ext uri="{FF2B5EF4-FFF2-40B4-BE49-F238E27FC236}">
                <a16:creationId xmlns:a16="http://schemas.microsoft.com/office/drawing/2014/main" id="{6F7CF6AD-41CC-4308-BBE3-FD74A36E6D1C}"/>
              </a:ext>
            </a:extLst>
          </p:cNvPr>
          <p:cNvSpPr/>
          <p:nvPr/>
        </p:nvSpPr>
        <p:spPr>
          <a:xfrm rot="16200000">
            <a:off x="2204305" y="5255859"/>
            <a:ext cx="628137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61E954-DD82-40B1-A4EA-89777A2DCFF7}"/>
              </a:ext>
            </a:extLst>
          </p:cNvPr>
          <p:cNvSpPr txBox="1"/>
          <p:nvPr/>
        </p:nvSpPr>
        <p:spPr>
          <a:xfrm>
            <a:off x="3180535" y="5489278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Х-1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C87F56-D92D-491E-BFC3-42FF843736A2}"/>
              </a:ext>
            </a:extLst>
          </p:cNvPr>
          <p:cNvSpPr txBox="1"/>
          <p:nvPr/>
        </p:nvSpPr>
        <p:spPr>
          <a:xfrm>
            <a:off x="636690" y="2091080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277B01-130E-4061-AC9B-727F084D587E}"/>
                  </a:ext>
                </a:extLst>
              </p:cNvPr>
              <p:cNvSpPr txBox="1"/>
              <p:nvPr/>
            </p:nvSpPr>
            <p:spPr>
              <a:xfrm>
                <a:off x="3965059" y="2731793"/>
                <a:ext cx="5252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277B01-130E-4061-AC9B-727F084D5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59" y="2731793"/>
                <a:ext cx="52521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DFF15AB-C0B6-49DA-9871-10CACC09832B}"/>
              </a:ext>
            </a:extLst>
          </p:cNvPr>
          <p:cNvSpPr txBox="1"/>
          <p:nvPr/>
        </p:nvSpPr>
        <p:spPr>
          <a:xfrm>
            <a:off x="7416626" y="550273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3D96C3F-74F6-42D9-82EF-DD459D06ADF2}"/>
              </a:ext>
            </a:extLst>
          </p:cNvPr>
          <p:cNvSpPr/>
          <p:nvPr/>
        </p:nvSpPr>
        <p:spPr>
          <a:xfrm>
            <a:off x="8515350" y="5507426"/>
            <a:ext cx="3432273" cy="46430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Шаг не принят</a:t>
            </a:r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86EBD81-DA98-4435-905F-274E70B6D543}"/>
              </a:ext>
            </a:extLst>
          </p:cNvPr>
          <p:cNvSpPr/>
          <p:nvPr/>
        </p:nvSpPr>
        <p:spPr>
          <a:xfrm>
            <a:off x="7189515" y="4040251"/>
            <a:ext cx="1947247" cy="7837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ПН меньше целевого значения?</a:t>
            </a:r>
            <a:endParaRPr lang="ru-RU" dirty="0"/>
          </a:p>
        </p:txBody>
      </p:sp>
      <p:sp>
        <p:nvSpPr>
          <p:cNvPr id="32" name="Стрелка: вправо 35">
            <a:extLst>
              <a:ext uri="{FF2B5EF4-FFF2-40B4-BE49-F238E27FC236}">
                <a16:creationId xmlns:a16="http://schemas.microsoft.com/office/drawing/2014/main" id="{9B0F1FC6-857E-44FE-A132-4D90FC80D728}"/>
              </a:ext>
            </a:extLst>
          </p:cNvPr>
          <p:cNvSpPr/>
          <p:nvPr/>
        </p:nvSpPr>
        <p:spPr>
          <a:xfrm>
            <a:off x="6820066" y="4358547"/>
            <a:ext cx="418934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трелка: вправо 41">
            <a:extLst>
              <a:ext uri="{FF2B5EF4-FFF2-40B4-BE49-F238E27FC236}">
                <a16:creationId xmlns:a16="http://schemas.microsoft.com/office/drawing/2014/main" id="{8B303841-DEB6-44EE-B7C3-BD5DE5A54C68}"/>
              </a:ext>
            </a:extLst>
          </p:cNvPr>
          <p:cNvSpPr/>
          <p:nvPr/>
        </p:nvSpPr>
        <p:spPr>
          <a:xfrm rot="5400000">
            <a:off x="8323457" y="4936949"/>
            <a:ext cx="657098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Стрелка: вправо 43">
            <a:extLst>
              <a:ext uri="{FF2B5EF4-FFF2-40B4-BE49-F238E27FC236}">
                <a16:creationId xmlns:a16="http://schemas.microsoft.com/office/drawing/2014/main" id="{5BDFEEF7-1075-45EA-BA4C-7BCF28C067BA}"/>
              </a:ext>
            </a:extLst>
          </p:cNvPr>
          <p:cNvSpPr/>
          <p:nvPr/>
        </p:nvSpPr>
        <p:spPr>
          <a:xfrm>
            <a:off x="9153544" y="4343679"/>
            <a:ext cx="505165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3356D3-1B5A-416A-9AE8-08F282B24C3B}"/>
              </a:ext>
            </a:extLst>
          </p:cNvPr>
          <p:cNvSpPr txBox="1"/>
          <p:nvPr/>
        </p:nvSpPr>
        <p:spPr>
          <a:xfrm>
            <a:off x="8047938" y="5050539"/>
            <a:ext cx="56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Да</a:t>
            </a:r>
            <a:endParaRPr lang="ru-RU" dirty="0"/>
          </a:p>
        </p:txBody>
      </p:sp>
      <p:sp>
        <p:nvSpPr>
          <p:cNvPr id="37" name="Стрелка: вправо 45">
            <a:extLst>
              <a:ext uri="{FF2B5EF4-FFF2-40B4-BE49-F238E27FC236}">
                <a16:creationId xmlns:a16="http://schemas.microsoft.com/office/drawing/2014/main" id="{3CA07C36-DE29-4A82-94C8-61942EC161DC}"/>
              </a:ext>
            </a:extLst>
          </p:cNvPr>
          <p:cNvSpPr/>
          <p:nvPr/>
        </p:nvSpPr>
        <p:spPr>
          <a:xfrm rot="5400000">
            <a:off x="10259484" y="5016704"/>
            <a:ext cx="497590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трелка: вправо 46">
            <a:extLst>
              <a:ext uri="{FF2B5EF4-FFF2-40B4-BE49-F238E27FC236}">
                <a16:creationId xmlns:a16="http://schemas.microsoft.com/office/drawing/2014/main" id="{51C1F14A-7938-4DF0-9036-DAD586993383}"/>
              </a:ext>
            </a:extLst>
          </p:cNvPr>
          <p:cNvSpPr/>
          <p:nvPr/>
        </p:nvSpPr>
        <p:spPr>
          <a:xfrm rot="16200000">
            <a:off x="10104874" y="3552746"/>
            <a:ext cx="806816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: вправо 19">
            <a:extLst>
              <a:ext uri="{FF2B5EF4-FFF2-40B4-BE49-F238E27FC236}">
                <a16:creationId xmlns:a16="http://schemas.microsoft.com/office/drawing/2014/main" id="{027E140C-89AE-4A93-84D8-3DBBDBD24F26}"/>
              </a:ext>
            </a:extLst>
          </p:cNvPr>
          <p:cNvSpPr/>
          <p:nvPr/>
        </p:nvSpPr>
        <p:spPr>
          <a:xfrm rot="10800000">
            <a:off x="4076921" y="5887766"/>
            <a:ext cx="316359" cy="447561"/>
          </a:xfrm>
          <a:prstGeom prst="rightArrow">
            <a:avLst/>
          </a:prstGeom>
          <a:solidFill>
            <a:srgbClr val="242C9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CF85A15-64CF-4262-A5CF-92E2E384E60A}"/>
              </a:ext>
            </a:extLst>
          </p:cNvPr>
          <p:cNvSpPr/>
          <p:nvPr/>
        </p:nvSpPr>
        <p:spPr>
          <a:xfrm>
            <a:off x="9658710" y="3701894"/>
            <a:ext cx="2218965" cy="1282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Вычисление вероятности принятия шага </a:t>
            </a:r>
            <a:r>
              <a:rPr lang="en-US" sz="1600" i="1" dirty="0">
                <a:latin typeface="Roboto" panose="0200000000000000000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(сравниваем </a:t>
            </a:r>
            <a:r>
              <a:rPr lang="en-US" sz="1600" i="1" dirty="0">
                <a:latin typeface="Roboto" panose="0200000000000000000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1600" dirty="0">
                <a:latin typeface="Roboto" panose="0200000000000000000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 случайным числом)</a:t>
            </a:r>
            <a:r>
              <a:rPr lang="ru-RU" sz="1600" dirty="0"/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3356D3-1B5A-416A-9AE8-08F282B24C3B}"/>
              </a:ext>
            </a:extLst>
          </p:cNvPr>
          <p:cNvSpPr txBox="1"/>
          <p:nvPr/>
        </p:nvSpPr>
        <p:spPr>
          <a:xfrm>
            <a:off x="9109944" y="4796240"/>
            <a:ext cx="70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294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2" y="477079"/>
            <a:ext cx="94460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Определение коэффициентов влияния для метода МСМС</a:t>
            </a: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892906EB-EDF1-4308-A0EC-B9BEEA16F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154804"/>
              </p:ext>
            </p:extLst>
          </p:nvPr>
        </p:nvGraphicFramePr>
        <p:xfrm>
          <a:off x="888205" y="1406491"/>
          <a:ext cx="10761783" cy="40831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0364">
                  <a:extLst>
                    <a:ext uri="{9D8B030D-6E8A-4147-A177-3AD203B41FA5}">
                      <a16:colId xmlns:a16="http://schemas.microsoft.com/office/drawing/2014/main" val="3984693279"/>
                    </a:ext>
                  </a:extLst>
                </a:gridCol>
                <a:gridCol w="3476625">
                  <a:extLst>
                    <a:ext uri="{9D8B030D-6E8A-4147-A177-3AD203B41FA5}">
                      <a16:colId xmlns:a16="http://schemas.microsoft.com/office/drawing/2014/main" val="3418192873"/>
                    </a:ext>
                  </a:extLst>
                </a:gridCol>
                <a:gridCol w="4074794">
                  <a:extLst>
                    <a:ext uri="{9D8B030D-6E8A-4147-A177-3AD203B41FA5}">
                      <a16:colId xmlns:a16="http://schemas.microsoft.com/office/drawing/2014/main" val="1170990993"/>
                    </a:ext>
                  </a:extLst>
                </a:gridCol>
              </a:tblGrid>
              <a:tr h="70420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Коэффициент эффективности </a:t>
                      </a:r>
                      <a:r>
                        <a:rPr kumimoji="0" lang="ru-RU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энергооборудования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Коэффициент важности </a:t>
                      </a:r>
                      <a:r>
                        <a:rPr kumimoji="0" lang="ru-RU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энергооборудования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Регулирующий коэффициент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772211"/>
                  </a:ext>
                </a:extLst>
              </a:tr>
              <a:tr h="3168741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Коэффициент формируется из среднего по следующим нормированным характеристикам </a:t>
                      </a: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энергооборудования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Затраты [0 … 1];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Экологичность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[0 … 1];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Вынужденность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0 или 1;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Маневренность [0 … 1];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 др.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Коэффициент отражает степень влияния </a:t>
                      </a: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энергооборудования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на величину показателя надёжности.</a:t>
                      </a:r>
                    </a:p>
                    <a:p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Расчёт и обновление значения коэффициента происходит с помощью метода случайного леса при каждой оценке надёжности РС.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Коэффициент является единым для всей схемы РС, его расчёт и перерасчёт происходит на каждой итерации расчёта алгоритма и формируется исходя из сравнения целевого показателя надёжности и реального показателя надёжности. Таким образом данный коэффициент отвечает за массовость исключения/включения </a:t>
                      </a: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энергооборудования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в состав РС.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397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965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3" y="477079"/>
            <a:ext cx="98379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Схема исследуемой распределительной электрической сети 10 </a:t>
            </a:r>
            <a:r>
              <a:rPr lang="ru-RU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кВ</a:t>
            </a:r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fld id="{5B5BDD84-EC73-C342-BB1E-BA83D6DD292C}" type="slidenum">
              <a:rPr lang="ru-RU" sz="110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</a:t>
            </a:fld>
            <a:endParaRPr lang="ru-RU" sz="11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FD2E6C-AB03-BB70-392A-4E9B9D8CAC04}"/>
              </a:ext>
            </a:extLst>
          </p:cNvPr>
          <p:cNvSpPr/>
          <p:nvPr/>
        </p:nvSpPr>
        <p:spPr>
          <a:xfrm>
            <a:off x="542013" y="4596247"/>
            <a:ext cx="6117288" cy="53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spcBef>
                <a:spcPts val="1200"/>
              </a:spcBef>
            </a:pPr>
            <a:r>
              <a:rPr lang="ru-RU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Однолинейная схема, исследуемой распределительной электрической сети 10 </a:t>
            </a:r>
            <a:r>
              <a:rPr lang="ru-RU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кВ</a:t>
            </a:r>
            <a:r>
              <a:rPr lang="ru-RU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B23EED-81D2-6C70-DC1C-AD1D0AD04F25}"/>
              </a:ext>
            </a:extLst>
          </p:cNvPr>
          <p:cNvSpPr/>
          <p:nvPr/>
        </p:nvSpPr>
        <p:spPr>
          <a:xfrm>
            <a:off x="6659301" y="6000833"/>
            <a:ext cx="4340506" cy="53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spcBef>
                <a:spcPts val="1200"/>
              </a:spcBef>
            </a:pPr>
            <a:r>
              <a:rPr lang="ru-RU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Карта-схема исследуемой распределительной электрической сети 10 </a:t>
            </a:r>
            <a:r>
              <a:rPr lang="ru-RU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кВ</a:t>
            </a:r>
            <a:r>
              <a:rPr lang="ru-RU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>
              <a:spcBef>
                <a:spcPts val="1200"/>
              </a:spcBef>
            </a:pPr>
            <a:endParaRPr lang="ru-RU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8" y="1074517"/>
            <a:ext cx="2459459" cy="4892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179699" y="5400331"/>
                <a:ext cx="1926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ru-RU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0,9553-0,9907</a:t>
                </a:r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699" y="5400331"/>
                <a:ext cx="1926361" cy="369332"/>
              </a:xfrm>
              <a:prstGeom prst="rect">
                <a:avLst/>
              </a:prstGeom>
              <a:blipFill>
                <a:blip r:embed="rId5"/>
                <a:stretch>
                  <a:fillRect t="-10000" r="-1582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216277" y="5184887"/>
            <a:ext cx="584287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Фактические значения вероятности бездефицитной работы: </a:t>
            </a:r>
            <a:endParaRPr lang="en-US" sz="1400" dirty="0"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2589713" y="6202232"/>
                <a:ext cx="10960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ru-RU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0,9</a:t>
                </a:r>
                <a:r>
                  <a:rPr lang="ru-RU" dirty="0"/>
                  <a:t>96</a:t>
                </a: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713" y="6202232"/>
                <a:ext cx="1096006" cy="369332"/>
              </a:xfrm>
              <a:prstGeom prst="rect">
                <a:avLst/>
              </a:prstGeom>
              <a:blipFill>
                <a:blip r:embed="rId6"/>
                <a:stretch>
                  <a:fillRect t="-8197" r="-3333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216276" y="5934204"/>
            <a:ext cx="61178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Целевое (нормативное) значение вероятности бездефицитной работы: </a:t>
            </a:r>
            <a:endParaRPr lang="en-US" sz="1400" dirty="0"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5" y="1118102"/>
            <a:ext cx="6035548" cy="33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06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3" y="477079"/>
            <a:ext cx="983793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Результаты оптимизации надёжности распределительной электрической сети 10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кВ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19" y="2011458"/>
            <a:ext cx="6805982" cy="468894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FD2E6C-AB03-BB70-392A-4E9B9D8CAC04}"/>
              </a:ext>
            </a:extLst>
          </p:cNvPr>
          <p:cNvSpPr/>
          <p:nvPr/>
        </p:nvSpPr>
        <p:spPr>
          <a:xfrm>
            <a:off x="761087" y="1438653"/>
            <a:ext cx="10792737" cy="53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Был проанализирован ввод </a:t>
            </a:r>
            <a:r>
              <a:rPr lang="ru-RU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 объектов 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генерирующего и </a:t>
            </a:r>
            <a:r>
              <a:rPr lang="ru-RU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96 объектов 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сетевого оборудования. Полный перебор всех вариантов составляет </a:t>
            </a:r>
            <a:r>
              <a:rPr lang="ru-RU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</a:t>
            </a:r>
            <a: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e+43</a:t>
            </a:r>
            <a:r>
              <a:rPr lang="ru-RU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77622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3" y="477079"/>
            <a:ext cx="17713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Заключение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fld id="{5B5BDD84-EC73-C342-BB1E-BA83D6DD292C}" type="slidenum">
              <a:rPr lang="ru-RU" sz="110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</a:t>
            </a:fld>
            <a:endParaRPr lang="ru-RU" sz="11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542012" y="1362516"/>
            <a:ext cx="11107975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современных условиях развития распределительных электрических сетей задача обеспечения их надёжности является крайне актуальной для российской электроэнергетики и экономики по ряду причин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Задача обеспечения надёжности при перспективном развитии распределительных электрических сетей является сложной и для её решения необходима разработка специализированных математических методов и моделей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Предложено использование алгоритма </a:t>
            </a:r>
            <a:r>
              <a:rPr lang="ru-RU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марковской</a:t>
            </a: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цепи Монте-Карло для эффективного решения задачи оптимизации надёжности распределительных электрических сетей при их перспективном развитии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Экспериментальные исследования алгоритма </a:t>
            </a:r>
            <a:r>
              <a:rPr lang="ru-RU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марковской</a:t>
            </a: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цепи Монте-Карло проведены на схеме реальных распределительных электрических сетей. В ходе исследований был получен оптимальный вариант развития сети, удовлетворяющий требованиям по обеспечению надёжности электроснабжения и имеющий минимальные затраты на ввод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2074644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21F7F-4982-FBE2-9F5D-D627868EDA05}"/>
              </a:ext>
            </a:extLst>
          </p:cNvPr>
          <p:cNvSpPr txBox="1"/>
          <p:nvPr/>
        </p:nvSpPr>
        <p:spPr>
          <a:xfrm>
            <a:off x="813862" y="2231744"/>
            <a:ext cx="42976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2384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2" y="477079"/>
            <a:ext cx="94460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План доклада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542012" y="1619691"/>
            <a:ext cx="11107975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Характеристика и актуальность задачи оптимизации надёжности при планировании развития распределительных электрических сетей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Постановка задачи оптимизации надёжности при планировании развития распределительных электрических сетей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Обоснование нормативных значений показателей надёжности распределительных электрических сетей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Алгоритм </a:t>
            </a:r>
            <a:r>
              <a:rPr lang="ru-RU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марковской</a:t>
            </a: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цепи Монте-Карло (Монте-Карло по схеме цепей Маркова) для оптимизации надёжности при планировании развития распределительных электрических сетей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Экспериментальные исследования 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402778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535" y="1593661"/>
            <a:ext cx="9971973" cy="44650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2" y="477079"/>
            <a:ext cx="1100555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Автоматизированная система управления надёжностью распределительными электрическими сетями / микросистемами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33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71474" y="1986004"/>
            <a:ext cx="11372850" cy="145426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2" y="477079"/>
            <a:ext cx="1062849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Характеристика задачи оптимизации надёжности при планировании развития распределительных электрических сетей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542012" y="2031387"/>
            <a:ext cx="1110797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ля перспективного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прогноза электропотребления (от нескольких секунд до десятка лет) и показателей аварийности электрооборудования необходимо определить экономически эффективные уровни резервирования всех видов, а также виды воздействий на оборудование, удовлетворяющие требованиям потребителей электроэнергии по обеспечению надёжности электроснабжения.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542012" y="1376859"/>
            <a:ext cx="102402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Содержательная постановка задачи оптимизации надёжности распределительных электрических сетей:</a:t>
            </a:r>
            <a:endParaRPr lang="en-US" b="1" dirty="0"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724275" y="3848100"/>
            <a:ext cx="0" cy="2809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686675" y="3848100"/>
            <a:ext cx="0" cy="2809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742950" y="4156870"/>
            <a:ext cx="103894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42013" y="3758978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Оперативное управление</a:t>
            </a:r>
            <a:endParaRPr lang="ru-RU" b="1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85313" y="3758978"/>
            <a:ext cx="2656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Планирование работы</a:t>
            </a:r>
            <a:endParaRPr lang="ru-RU" b="1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932145" y="3753144"/>
            <a:ext cx="2965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Перспективное развитие</a:t>
            </a:r>
            <a:endParaRPr lang="ru-RU" b="1" i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1475" y="4280710"/>
            <a:ext cx="3352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Выбор включенного резерва. </a:t>
            </a:r>
          </a:p>
          <a:p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Реконфигурация сети. </a:t>
            </a:r>
          </a:p>
          <a:p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Автоматический выбор </a:t>
            </a:r>
            <a:r>
              <a:rPr lang="ru-RU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уставок</a:t>
            </a: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РЗ. </a:t>
            </a:r>
          </a:p>
          <a:p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52601" y="4253261"/>
            <a:ext cx="36113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Формирование программы плановых ремонтов. </a:t>
            </a:r>
          </a:p>
          <a:p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Рекомендации потребителям по потреблению, накоплению, выработке, электроэнергии.</a:t>
            </a:r>
          </a:p>
          <a:p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Рекомендации по устранению узких мест. 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83522" y="3440272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Основные задачи: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932145" y="4165776"/>
            <a:ext cx="36113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Обоснование уровня резервирования всех видов. </a:t>
            </a:r>
          </a:p>
          <a:p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Выбор рациональной структуры сети. </a:t>
            </a:r>
          </a:p>
          <a:p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Расстановка </a:t>
            </a:r>
            <a:r>
              <a:rPr lang="ru-RU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реклоузеров</a:t>
            </a: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сети.</a:t>
            </a:r>
          </a:p>
          <a:p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Обоснование интеграции ВИЭС и СНЭ.</a:t>
            </a:r>
            <a:r>
              <a:rPr lang="ru-RU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65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2" y="477079"/>
            <a:ext cx="1093588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Актуальность задачи оптимизации надёжности при планировании развития распределительных электрических сетей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447675" y="1540159"/>
            <a:ext cx="11325225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Сложная структура с большим количеством различных потребителей энергии и разнообразным энергетическим оборудованием</a:t>
            </a: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современных распределительных сетей, формирует требования для автоматизации процесса проектирования с применением вероятностных методов и критериев.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Накопившиеся проблемы при обеспечении надёжности распределительных сетей</a:t>
            </a: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высокая загрузка оборудования, высокий уровень физического и морального износа оборудования, низкое качество выполнения плановых ремонтов, недостаточные объемы внедрения средств диагностики; рост числа экстремальных погодных условий; недостаток и несогласованность нормативного правового регулирования; недостаток инвестиций на развитие и модернизацию электрических сетей, а также на НИР и ОКР в области обеспечения надёжности.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Возрастающая роль электроэнергии в современном обществе</a:t>
            </a: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вследствие чего происходит повышение последствий различного рода (экономические, экологические, социальные и т.д.) в результате перерывов электроснабжения.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Трансформация электроэнергетических систем, сложная структура, нелинейность, появление новых угроз</a:t>
            </a: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ru-RU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киберугрозы</a:t>
            </a: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влияние </a:t>
            </a:r>
            <a:r>
              <a:rPr lang="ru-RU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стохастики</a:t>
            </a: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природных явлений, недостаточная компетенция персонала, усложняющаяся структура. </a:t>
            </a:r>
          </a:p>
        </p:txBody>
      </p:sp>
    </p:spTree>
    <p:extLst>
      <p:ext uri="{BB962C8B-B14F-4D97-AF65-F5344CB8AC3E}">
        <p14:creationId xmlns:p14="http://schemas.microsoft.com/office/powerpoint/2010/main" val="907409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FD2E6C-AB03-BB70-392A-4E9B9D8CAC04}"/>
              </a:ext>
            </a:extLst>
          </p:cNvPr>
          <p:cNvSpPr/>
          <p:nvPr/>
        </p:nvSpPr>
        <p:spPr>
          <a:xfrm>
            <a:off x="542012" y="4520308"/>
            <a:ext cx="3387438" cy="53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lvl="0">
              <a:spcBef>
                <a:spcPts val="1200"/>
              </a:spcBef>
            </a:pP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Необходимо </a:t>
            </a:r>
            <a:r>
              <a:rPr lang="ru-RU" sz="1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определить минимальную сумму затрат на развитие распределительных электрических сетей и ущерба из-за отказов </a:t>
            </a:r>
            <a:r>
              <a:rPr lang="ru-RU" sz="14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энергооборудования</a:t>
            </a:r>
            <a:r>
              <a:rPr lang="ru-RU" sz="1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CBF4FC-D07C-A8C0-27E9-A01D1392DDFE}"/>
              </a:ext>
            </a:extLst>
          </p:cNvPr>
          <p:cNvSpPr/>
          <p:nvPr/>
        </p:nvSpPr>
        <p:spPr>
          <a:xfrm>
            <a:off x="4402281" y="4520308"/>
            <a:ext cx="3387438" cy="53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lvl="0">
              <a:spcBef>
                <a:spcPts val="1200"/>
              </a:spcBef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заданном </a:t>
            </a:r>
            <a:r>
              <a:rPr lang="ru-RU" sz="1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ормативе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надёжности необходимо</a:t>
            </a: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определить минимальные затраты на </a:t>
            </a:r>
            <a:r>
              <a:rPr lang="ru-RU" sz="1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развитие распределительных электрических сетей.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B23EED-81D2-6C70-DC1C-AD1D0AD04F25}"/>
              </a:ext>
            </a:extLst>
          </p:cNvPr>
          <p:cNvSpPr/>
          <p:nvPr/>
        </p:nvSpPr>
        <p:spPr>
          <a:xfrm>
            <a:off x="8262550" y="4520308"/>
            <a:ext cx="3387438" cy="53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заданных ограничениях на затраты требуется найти вариант развития распределительных электрических сетей с максимальной надёжностью.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2" y="477079"/>
            <a:ext cx="94460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Постановка задачи оптимизации надёжности при планировании развития распределительных электрических сетей (1)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5" y="2049300"/>
            <a:ext cx="3700272" cy="20909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64" y="2079900"/>
            <a:ext cx="3700272" cy="2191512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4148525" y="1285875"/>
            <a:ext cx="0" cy="422910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056899" y="1285875"/>
            <a:ext cx="0" cy="422910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316" y="2095663"/>
            <a:ext cx="3700272" cy="21610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542013" y="1619691"/>
            <a:ext cx="12567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Вариант №1</a:t>
            </a:r>
            <a:endParaRPr lang="en-US" b="1" dirty="0"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4402281" y="1619691"/>
            <a:ext cx="132568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Вариант №2</a:t>
            </a:r>
            <a:endParaRPr lang="en-US" b="1" dirty="0"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8364036" y="1619691"/>
            <a:ext cx="132889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Вариант №3</a:t>
            </a:r>
            <a:endParaRPr lang="en-US" b="1" dirty="0"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6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2" y="477079"/>
            <a:ext cx="94460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Постановка задачи оптимизации надёжности при планировании развития распределительных электрических сетей (2)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70" y="1923402"/>
            <a:ext cx="5172001" cy="3063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2012" y="1630315"/>
                <a:ext cx="5995487" cy="10934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𝑏𝑖𝑗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𝑏𝑖𝑗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nary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,∆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lim>
                              </m:limLow>
                            </m:fName>
                            <m:e/>
                          </m:func>
                        </m:e>
                      </m:nary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12" y="1630315"/>
                <a:ext cx="5995487" cy="1093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25867" y="3691634"/>
                <a:ext cx="35439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𝑙𝑖</m:t>
                          </m:r>
                        </m:sub>
                      </m:sSub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=1,…,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867" y="3691634"/>
                <a:ext cx="3543919" cy="369332"/>
              </a:xfrm>
              <a:prstGeom prst="rect">
                <a:avLst/>
              </a:prstGeom>
              <a:blipFill>
                <a:blip r:embed="rId6"/>
                <a:stretch>
                  <a:fillRect l="-1721" b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13871" y="4482233"/>
                <a:ext cx="5449441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𝑏𝑖𝑗</m:t>
                          </m:r>
                        </m:sub>
                      </m:sSub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=1,…,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=1,…,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871" y="4482233"/>
                <a:ext cx="5449441" cy="399084"/>
              </a:xfrm>
              <a:prstGeom prst="rect">
                <a:avLst/>
              </a:prstGeom>
              <a:blipFill>
                <a:blip r:embed="rId7"/>
                <a:stretch>
                  <a:fillRect l="-783" b="-242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98395" y="5478433"/>
                <a:ext cx="4386907" cy="414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норм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=1,…,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395" y="5478433"/>
                <a:ext cx="4386907" cy="4147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Овал 1"/>
          <p:cNvSpPr/>
          <p:nvPr/>
        </p:nvSpPr>
        <p:spPr>
          <a:xfrm>
            <a:off x="1013871" y="1630315"/>
            <a:ext cx="1472154" cy="12557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3178242" y="1658890"/>
            <a:ext cx="1870007" cy="12557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1CBF4FC-D07C-A8C0-27E9-A01D1392DDFE}"/>
              </a:ext>
            </a:extLst>
          </p:cNvPr>
          <p:cNvSpPr/>
          <p:nvPr/>
        </p:nvSpPr>
        <p:spPr>
          <a:xfrm>
            <a:off x="486052" y="2944945"/>
            <a:ext cx="2562292" cy="53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spcBef>
                <a:spcPts val="1200"/>
              </a:spcBef>
            </a:pPr>
            <a:r>
              <a:rPr lang="ru-RU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затраты в развитие генерирующих мощностей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1CBF4FC-D07C-A8C0-27E9-A01D1392DDFE}"/>
              </a:ext>
            </a:extLst>
          </p:cNvPr>
          <p:cNvSpPr/>
          <p:nvPr/>
        </p:nvSpPr>
        <p:spPr>
          <a:xfrm>
            <a:off x="2589690" y="2938765"/>
            <a:ext cx="3387438" cy="53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spcBef>
                <a:spcPts val="1200"/>
              </a:spcBef>
            </a:pPr>
            <a:r>
              <a:rPr lang="ru-RU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затраты в развитие сетевого оборудования</a:t>
            </a:r>
          </a:p>
        </p:txBody>
      </p:sp>
      <p:sp>
        <p:nvSpPr>
          <p:cNvPr id="18" name="Овал 17"/>
          <p:cNvSpPr/>
          <p:nvPr/>
        </p:nvSpPr>
        <p:spPr>
          <a:xfrm>
            <a:off x="3552825" y="5302584"/>
            <a:ext cx="781050" cy="6886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1CBF4FC-D07C-A8C0-27E9-A01D1392DDFE}"/>
              </a:ext>
            </a:extLst>
          </p:cNvPr>
          <p:cNvSpPr/>
          <p:nvPr/>
        </p:nvSpPr>
        <p:spPr>
          <a:xfrm>
            <a:off x="2342040" y="6069011"/>
            <a:ext cx="3387438" cy="343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spcBef>
                <a:spcPts val="1200"/>
              </a:spcBef>
            </a:pPr>
            <a:r>
              <a:rPr lang="ru-RU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норматив показателя надёжности</a:t>
            </a:r>
          </a:p>
        </p:txBody>
      </p:sp>
    </p:spTree>
    <p:extLst>
      <p:ext uri="{BB962C8B-B14F-4D97-AF65-F5344CB8AC3E}">
        <p14:creationId xmlns:p14="http://schemas.microsoft.com/office/powerpoint/2010/main" val="4066700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2" y="477079"/>
            <a:ext cx="94460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Оценка надёжности распределительных электрических сетей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808713" y="1013435"/>
            <a:ext cx="491961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Методика на основании метода Монте-Карло</a:t>
            </a:r>
            <a:endParaRPr lang="en-US" b="1" dirty="0"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533" y="1377716"/>
            <a:ext cx="10794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Определение множества расчетных состояний распределительных электрических сетей, на основании разыгрывания состояний оборудования (расчетное состояние формируется на основании вероятностных характеристик оборудования и нагрузки потребителей):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3014397" y="2297245"/>
                <a:ext cx="5187807" cy="710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ru-RU" b="0" i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&amp;1, 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0" i="0">
                                      <a:latin typeface="Cambria Math" panose="02040503050406030204" pitchFamily="18" charset="0"/>
                                    </a:rPr>
                                    <m:t>0, 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&amp;0, 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endChr m:val="]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ru-RU" b="0" i="0">
                                      <a:latin typeface="Cambria Math" panose="02040503050406030204" pitchFamily="18" charset="0"/>
                                    </a:rPr>
                                    <m:t>, 1</m:t>
                                  </m:r>
                                </m:e>
                              </m:d>
                            </m:e>
                          </m:eqArr>
                          <m:r>
                            <a:rPr lang="ru-RU" b="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ru-RU" b="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b="0" i="0">
                              <a:latin typeface="Cambria Math" panose="02040503050406030204" pitchFamily="18" charset="0"/>
                            </a:rPr>
                            <m:t>=1, …, </m:t>
                          </m:r>
                          <m:r>
                            <a:rPr lang="ru-RU" b="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ru-RU" b="0" i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397" y="2297245"/>
                <a:ext cx="5187807" cy="710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Прямоугольник 21"/>
          <p:cNvSpPr/>
          <p:nvPr/>
        </p:nvSpPr>
        <p:spPr>
          <a:xfrm>
            <a:off x="728820" y="3003637"/>
            <a:ext cx="1046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Анализ режимов возможных состояний распределительных электрических сетей, определение дефицита мощности: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4753425" y="3512094"/>
                <a:ext cx="2004395" cy="46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Tx/>
                  <a:buFontTx/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ru-RU" sz="160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lang="ru-RU" sz="1600" b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sup>
                      <m:e>
                        <m:d>
                          <m:dPr>
                            <m:endChr m:val=""/>
                            <m:ctrlPr>
                              <a:rPr lang="ru-RU" sz="16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60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ru-RU" sz="1600" i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1600" b="0" i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𝑙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ru-RU" sz="1600" b="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ru-RU" sz="1600" b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160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ru-RU" sz="1600" b="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ru-RU" sz="1600" b="0" i="1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16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  <m:r>
                      <a:rPr lang="ru-RU" sz="1600" b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r>
                      <a:rPr lang="ru-RU" sz="1600" b="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𝑚𝑖𝑛</m:t>
                    </m:r>
                  </m:oMath>
                </a14:m>
                <a:r>
                  <a:rPr lang="en-US" sz="1600" kern="1200" dirty="0">
                    <a:solidFill>
                      <a:schemeClr val="tx1"/>
                    </a:solidFill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lang="ru-RU" sz="1600" kern="1200" dirty="0">
                  <a:solidFill>
                    <a:schemeClr val="tx1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425" y="3512094"/>
                <a:ext cx="2004395" cy="460832"/>
              </a:xfrm>
              <a:prstGeom prst="rect">
                <a:avLst/>
              </a:prstGeom>
              <a:blipFill>
                <a:blip r:embed="rId5"/>
                <a:stretch>
                  <a:fillRect l="-13982" t="-163158" r="-304" b="-2447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2993235" y="3792781"/>
                <a:ext cx="2386101" cy="7846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ru-RU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ru-RU" sz="16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sz="16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  <m:e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ru-RU" sz="16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ru-RU" sz="16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ru-RU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ru-RU" sz="16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ru-RU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ru-RU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235" y="3792781"/>
                <a:ext cx="2386101" cy="7846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5313288" y="4016358"/>
                <a:ext cx="2823017" cy="4131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Tx/>
                  <a:buFontTx/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ru-RU" sz="160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lang="ru-RU" sz="1600" b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sup>
                      <m:e>
                        <m:sSub>
                          <m:sSubPr>
                            <m:ctrlPr>
                              <a:rPr lang="ru-RU" sz="16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ru-RU" sz="1600" b="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lang="ru-RU" sz="1600" b="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ru-RU" sz="1600" b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ru-RU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lang="ru-RU" sz="1600" b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sup>
                      <m:e>
                        <m:sSub>
                          <m:sSubPr>
                            <m:ctrlPr>
                              <a:rPr lang="ru-RU" sz="16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ru-RU" sz="1600" b="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lang="ru-RU" sz="1600" b="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ru-RU" sz="1600" b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nary>
                      <m:naryPr>
                        <m:chr m:val="∑"/>
                        <m:limLoc m:val="undOvr"/>
                        <m:ctrlPr>
                          <a:rPr lang="ru-RU" sz="16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lang="ru-RU" sz="1600" b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lang="ru-RU" sz="16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𝐽</m:t>
                        </m:r>
                      </m:sup>
                      <m:e>
                        <m:sSub>
                          <m:sSubPr>
                            <m:ctrlPr>
                              <a:rPr lang="ru-RU" sz="16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ru-RU" sz="1600" b="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lang="ru-RU" sz="1600" b="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𝑗𝑖</m:t>
                            </m:r>
                          </m:sub>
                        </m:sSub>
                        <m:sSubSup>
                          <m:sSubSupPr>
                            <m:ctrlPr>
                              <a:rPr lang="ru-RU" sz="16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lang="ru-RU" sz="1600" b="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lang="ru-RU" sz="1600" b="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𝑗𝑖</m:t>
                            </m:r>
                          </m:sub>
                          <m:sup>
                            <m:r>
                              <a:rPr lang="ru-RU" sz="1600" b="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ru-RU" sz="1600" kern="1200" dirty="0">
                    <a:solidFill>
                      <a:schemeClr val="tx1"/>
                    </a:solidFill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288" y="4016358"/>
                <a:ext cx="2823017" cy="413190"/>
              </a:xfrm>
              <a:prstGeom prst="rect">
                <a:avLst/>
              </a:prstGeom>
              <a:blipFill>
                <a:blip r:embed="rId7"/>
                <a:stretch>
                  <a:fillRect l="-9935" t="-80882" b="-1294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1308561" y="4543552"/>
                <a:ext cx="2185663" cy="344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0</m:t>
                      </m:r>
                      <m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≤</m:t>
                      </m:r>
                      <m:sSub>
                        <m:sSubPr>
                          <m:ctrlPr>
                            <a:rPr kumimoji="0" lang="ru-RU" sz="160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ru-RU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𝑙</m:t>
                          </m:r>
                        </m:e>
                        <m:sub>
                          <m:r>
                            <a:rPr kumimoji="0" lang="ru-RU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𝑖</m:t>
                          </m:r>
                        </m:sub>
                      </m:sSub>
                      <m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≤</m:t>
                      </m:r>
                      <m:sSub>
                        <m:sSubPr>
                          <m:ctrlPr>
                            <a:rPr kumimoji="0" lang="ru-RU" sz="160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ru-RU" sz="160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accPr>
                            <m:e>
                              <m:r>
                                <a:rPr kumimoji="0" lang="ru-RU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𝑙</m:t>
                              </m:r>
                            </m:e>
                          </m:acc>
                        </m:e>
                        <m:sub>
                          <m:r>
                            <a:rPr kumimoji="0" lang="ru-RU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𝑖</m:t>
                          </m:r>
                        </m:sub>
                      </m:sSub>
                      <m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, </m:t>
                      </m:r>
                      <m:r>
                        <a:rPr kumimoji="0" lang="ru-RU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𝑖</m:t>
                      </m:r>
                      <m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=1,…,</m:t>
                      </m:r>
                      <m:r>
                        <a:rPr kumimoji="0" lang="ru-RU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𝐼</m:t>
                      </m:r>
                      <m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,</m:t>
                      </m:r>
                    </m:oMath>
                  </m:oMathPara>
                </a14:m>
                <a:endPara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561" y="4543552"/>
                <a:ext cx="2185663" cy="3442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3246733" y="4548844"/>
                <a:ext cx="22882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0</m:t>
                      </m:r>
                      <m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≤</m:t>
                      </m:r>
                      <m:sSub>
                        <m:sSubPr>
                          <m:ctrlPr>
                            <a:rPr kumimoji="0" lang="ru-RU" sz="160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ru-RU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𝑝</m:t>
                          </m:r>
                        </m:e>
                        <m:sub>
                          <m:r>
                            <a:rPr kumimoji="0" lang="ru-RU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𝑖</m:t>
                          </m:r>
                        </m:sub>
                      </m:sSub>
                      <m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≤</m:t>
                      </m:r>
                      <m:sSub>
                        <m:sSubPr>
                          <m:ctrlPr>
                            <a:rPr kumimoji="0" lang="ru-RU" sz="160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ru-RU" sz="160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accPr>
                            <m:e>
                              <m:r>
                                <a:rPr kumimoji="0" lang="ru-RU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kumimoji="0" lang="ru-RU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𝑖</m:t>
                          </m:r>
                        </m:sub>
                      </m:sSub>
                      <m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, </m:t>
                      </m:r>
                      <m:r>
                        <a:rPr kumimoji="0" lang="ru-RU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𝑖</m:t>
                      </m:r>
                      <m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=1,…,</m:t>
                      </m:r>
                      <m:r>
                        <a:rPr kumimoji="0" lang="ru-RU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𝐼</m:t>
                      </m:r>
                      <m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,</m:t>
                      </m:r>
                    </m:oMath>
                  </m:oMathPara>
                </a14:m>
                <a:endPara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733" y="4548844"/>
                <a:ext cx="2288255" cy="338554"/>
              </a:xfrm>
              <a:prstGeom prst="rect">
                <a:avLst/>
              </a:prstGeom>
              <a:blipFill>
                <a:blip r:embed="rId9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5379336" y="4543552"/>
                <a:ext cx="4868773" cy="370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ru-R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0</m:t>
                    </m:r>
                    <m:r>
                      <a:rPr kumimoji="0" lang="ru-RU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≤</m:t>
                    </m:r>
                    <m:sSub>
                      <m:sSubPr>
                        <m:ctrlPr>
                          <a:rPr kumimoji="0" lang="ru-RU" sz="16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bPr>
                      <m:e>
                        <m:r>
                          <a:rPr kumimoji="0" lang="ru-RU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𝑓</m:t>
                        </m:r>
                      </m:e>
                      <m:sub>
                        <m:r>
                          <a:rPr kumimoji="0" lang="ru-RU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𝑗𝑖</m:t>
                        </m:r>
                      </m:sub>
                    </m:sSub>
                    <m:r>
                      <a:rPr kumimoji="0" lang="ru-RU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≤</m:t>
                    </m:r>
                    <m:sSub>
                      <m:sSubPr>
                        <m:ctrlPr>
                          <a:rPr kumimoji="0" lang="ru-RU" sz="16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ru-RU" sz="160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accPr>
                          <m:e>
                            <m:r>
                              <a:rPr kumimoji="0" lang="ru-RU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kumimoji="0" lang="ru-RU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𝑗𝑖</m:t>
                        </m:r>
                      </m:sub>
                    </m:sSub>
                    <m:r>
                      <a:rPr kumimoji="0" lang="ru-RU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,0≤</m:t>
                    </m:r>
                    <m:sSub>
                      <m:sSubPr>
                        <m:ctrlPr>
                          <a:rPr kumimoji="0" lang="ru-RU" sz="16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bPr>
                      <m:e>
                        <m:r>
                          <a:rPr kumimoji="0" lang="ru-RU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𝑓</m:t>
                        </m:r>
                      </m:e>
                      <m:sub>
                        <m:r>
                          <a:rPr kumimoji="0" lang="ru-RU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𝑖𝑗</m:t>
                        </m:r>
                      </m:sub>
                    </m:sSub>
                    <m:r>
                      <a:rPr kumimoji="0" lang="ru-RU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≤</m:t>
                    </m:r>
                    <m:sSub>
                      <m:sSubPr>
                        <m:ctrlPr>
                          <a:rPr kumimoji="0" lang="ru-RU" sz="16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ru-RU" sz="160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accPr>
                          <m:e>
                            <m:r>
                              <a:rPr kumimoji="0" lang="ru-RU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kumimoji="0" lang="ru-RU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𝑖𝑗</m:t>
                        </m:r>
                      </m:sub>
                    </m:sSub>
                    <m:r>
                      <a:rPr kumimoji="0" lang="ru-RU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, </m:t>
                    </m:r>
                    <m:r>
                      <a:rPr kumimoji="0" lang="ru-R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𝑖</m:t>
                    </m:r>
                    <m:r>
                      <a:rPr kumimoji="0" lang="ru-RU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=1,…,</m:t>
                    </m:r>
                    <m:r>
                      <a:rPr kumimoji="0" lang="ru-R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𝐼</m:t>
                    </m:r>
                    <m:r>
                      <a:rPr kumimoji="0" lang="ru-RU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, </m:t>
                    </m:r>
                    <m:r>
                      <a:rPr kumimoji="0" lang="ru-R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𝑗</m:t>
                    </m:r>
                    <m:r>
                      <a:rPr kumimoji="0" lang="ru-RU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=1,…,</m:t>
                    </m:r>
                    <m:r>
                      <a:rPr kumimoji="0" lang="ru-R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𝐽</m:t>
                    </m:r>
                    <m:r>
                      <a:rPr kumimoji="0" lang="ru-RU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, </m:t>
                    </m:r>
                    <m:r>
                      <a:rPr kumimoji="0" lang="ru-R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𝑖</m:t>
                    </m:r>
                    <m:r>
                      <a:rPr kumimoji="0" lang="ru-RU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≠</m:t>
                    </m:r>
                    <m:r>
                      <a:rPr kumimoji="0" lang="ru-R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𝑗</m:t>
                    </m:r>
                  </m:oMath>
                </a14:m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sym typeface="Arial"/>
                  </a:rPr>
                  <a:t>.</a:t>
                </a:r>
                <a:endPara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336" y="4543552"/>
                <a:ext cx="4868773" cy="370101"/>
              </a:xfrm>
              <a:prstGeom prst="rect">
                <a:avLst/>
              </a:prstGeom>
              <a:blipFill>
                <a:blip r:embed="rId10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728820" y="4968989"/>
                <a:ext cx="10467974" cy="1807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ru-RU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3. Вычисление показателей надёжности распределительных электрических сетей:</a:t>
                </a:r>
                <a:r>
                  <a:rPr lang="en-US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ru-RU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средняя продолжительность перерывов электроснабжения у потребителей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>
                            <a:latin typeface="Cambria Math" panose="02040503050406030204" pitchFamily="18" charset="0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𝑠𝑎𝑖𝑑𝑖</m:t>
                        </m:r>
                      </m:sub>
                    </m:sSub>
                  </m:oMath>
                </a14:m>
                <a:r>
                  <a:rPr lang="ru-RU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  <a:r>
                  <a:rPr lang="ru-RU" dirty="0"/>
                  <a:t>,</a:t>
                </a:r>
              </a:p>
              <a:p>
                <a:pPr marL="285750" lvl="0" indent="-28575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ru-RU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средняя частота перерывов электроснабжения у потребителей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П</m:t>
                        </m:r>
                      </m:e>
                      <m:sub>
                        <m: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𝑠𝑎𝑖𝑓𝑖</m:t>
                        </m:r>
                      </m:sub>
                    </m:sSub>
                  </m:oMath>
                </a14:m>
                <a:r>
                  <a:rPr lang="ru-RU" b="0" dirty="0">
                    <a:solidFill>
                      <a:schemeClr val="dk1"/>
                    </a:solidFill>
                    <a:latin typeface="Roboto" panose="02000000000000000000" pitchFamily="2" charset="0"/>
                  </a:rPr>
                  <a:t>),</a:t>
                </a:r>
                <a:endParaRPr lang="en-US" b="0" dirty="0">
                  <a:solidFill>
                    <a:schemeClr val="dk1"/>
                  </a:solidFill>
                  <a:latin typeface="Roboto" panose="02000000000000000000" pitchFamily="2" charset="0"/>
                </a:endParaRPr>
              </a:p>
              <a:p>
                <a:pPr marL="285750" lvl="0" indent="-28575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ru-RU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вероятность бездефицитной работы,</a:t>
                </a:r>
              </a:p>
              <a:p>
                <a:pPr marL="285750" lvl="0" indent="-28575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ru-RU" dirty="0" err="1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м.о</a:t>
                </a:r>
                <a:r>
                  <a:rPr lang="ru-RU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 дефицита мощности и </a:t>
                </a:r>
                <a:r>
                  <a:rPr lang="ru-RU" dirty="0" err="1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м.о</a:t>
                </a:r>
                <a:r>
                  <a:rPr lang="ru-RU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 </a:t>
                </a:r>
                <a:r>
                  <a:rPr lang="ru-RU" dirty="0" err="1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недоотпуска</a:t>
                </a:r>
                <a:r>
                  <a:rPr lang="ru-RU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электроэнергии.</a:t>
                </a: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20" y="4968989"/>
                <a:ext cx="10467974" cy="1807354"/>
              </a:xfrm>
              <a:prstGeom prst="rect">
                <a:avLst/>
              </a:prstGeom>
              <a:blipFill>
                <a:blip r:embed="rId11"/>
                <a:stretch>
                  <a:fillRect l="-524" t="-1684" b="-4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170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845052-C9B8-5A4E-B0F2-A9C16EFA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508" y="6481224"/>
            <a:ext cx="479480" cy="183703"/>
          </a:xfrm>
        </p:spPr>
        <p:txBody>
          <a:bodyPr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DD84-EC73-C342-BB1E-BA83D6DD292C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D3046-6C33-7D49-A4D5-1A13FE6E6B83}"/>
              </a:ext>
            </a:extLst>
          </p:cNvPr>
          <p:cNvSpPr txBox="1"/>
          <p:nvPr/>
        </p:nvSpPr>
        <p:spPr>
          <a:xfrm>
            <a:off x="542012" y="477079"/>
            <a:ext cx="106920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Сложность задачи оптимизации надёжности при планировании развития распределительных электрических сетей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56" y="1954652"/>
            <a:ext cx="4855822" cy="2316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542013" y="1303781"/>
            <a:ext cx="50641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Схема части распределительной электрической сети </a:t>
            </a:r>
            <a:endParaRPr lang="en-US" b="1" dirty="0"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191" y="1954652"/>
            <a:ext cx="4855822" cy="2316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9573F2-48C9-1F41-8089-4913BFCA102A}"/>
              </a:ext>
            </a:extLst>
          </p:cNvPr>
          <p:cNvSpPr txBox="1"/>
          <p:nvPr/>
        </p:nvSpPr>
        <p:spPr>
          <a:xfrm>
            <a:off x="6605198" y="1303781"/>
            <a:ext cx="52337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Возможные варианты развития распределительной электрической сети </a:t>
            </a:r>
            <a:endParaRPr lang="en-US" b="1" dirty="0"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968" y="2212816"/>
            <a:ext cx="290034" cy="283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1020" y="2002277"/>
            <a:ext cx="266529" cy="3102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5142" y="2556510"/>
            <a:ext cx="222935" cy="16547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495545" y="2409825"/>
            <a:ext cx="438655" cy="1905"/>
          </a:xfrm>
          <a:prstGeom prst="line">
            <a:avLst/>
          </a:prstGeom>
          <a:ln w="127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8223283" y="3560445"/>
            <a:ext cx="0" cy="64770"/>
          </a:xfrm>
          <a:prstGeom prst="line">
            <a:avLst/>
          </a:prstGeom>
          <a:ln w="127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9573F2-48C9-1F41-8089-4913BFCA102A}"/>
                  </a:ext>
                </a:extLst>
              </p:cNvPr>
              <p:cNvSpPr txBox="1"/>
              <p:nvPr/>
            </p:nvSpPr>
            <p:spPr>
              <a:xfrm>
                <a:off x="395377" y="4580660"/>
                <a:ext cx="9739317" cy="19727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Число вариантов развития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ru-RU" dirty="0">
                    <a:latin typeface="Roboto" panose="02000000000000000000"/>
                    <a:ea typeface="Roboto" panose="02000000000000000000" pitchFamily="2" charset="0"/>
                    <a:cs typeface="Roboto" panose="02000000000000000000" pitchFamily="2" charset="0"/>
                  </a:rPr>
                  <a:t>, </a:t>
                </a:r>
              </a:p>
              <a:p>
                <a:r>
                  <a:rPr lang="ru-RU" dirty="0">
                    <a:latin typeface="Roboto" panose="02000000000000000000"/>
                    <a:ea typeface="Roboto" panose="02000000000000000000" pitchFamily="2" charset="0"/>
                    <a:cs typeface="Roboto" panose="02000000000000000000" pitchFamily="2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ru-RU" dirty="0">
                    <a:latin typeface="Roboto" panose="02000000000000000000"/>
                    <a:ea typeface="Roboto" panose="02000000000000000000" pitchFamily="2" charset="0"/>
                    <a:cs typeface="Roboto" panose="02000000000000000000" pitchFamily="2" charset="0"/>
                  </a:rPr>
                  <a:t> – число рассматриваемых к вводу энергетических объектов.</a:t>
                </a:r>
              </a:p>
              <a:p>
                <a:endParaRPr lang="ru-RU" dirty="0">
                  <a:latin typeface="Roboto" panose="0200000000000000000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r>
                  <a:rPr lang="ru-RU" b="1" dirty="0">
                    <a:latin typeface="Roboto" panose="02000000000000000000"/>
                    <a:ea typeface="Roboto" panose="02000000000000000000" pitchFamily="2" charset="0"/>
                    <a:cs typeface="Roboto" panose="02000000000000000000" pitchFamily="2" charset="0"/>
                  </a:rPr>
                  <a:t>Пример:</a:t>
                </a:r>
                <a:r>
                  <a:rPr lang="ru-RU" dirty="0">
                    <a:latin typeface="Roboto" panose="02000000000000000000"/>
                    <a:ea typeface="Roboto" panose="02000000000000000000" pitchFamily="2" charset="0"/>
                    <a:cs typeface="Roboto" panose="02000000000000000000" pitchFamily="2" charset="0"/>
                  </a:rPr>
                  <a:t> необходимо разработать оптимальную программу развития распределительных электрических сетей, имеется 100 вариантов ввода/реконструкции </a:t>
                </a:r>
                <a:r>
                  <a:rPr lang="ru-RU" dirty="0" err="1">
                    <a:latin typeface="Roboto" panose="02000000000000000000"/>
                    <a:ea typeface="Roboto" panose="02000000000000000000" pitchFamily="2" charset="0"/>
                    <a:cs typeface="Roboto" panose="02000000000000000000" pitchFamily="2" charset="0"/>
                  </a:rPr>
                  <a:t>энергооборудования</a:t>
                </a:r>
                <a:r>
                  <a:rPr lang="ru-RU" dirty="0">
                    <a:latin typeface="Roboto" panose="02000000000000000000"/>
                    <a:ea typeface="Roboto" panose="02000000000000000000" pitchFamily="2" charset="0"/>
                    <a:cs typeface="Roboto" panose="02000000000000000000" pitchFamily="2" charset="0"/>
                  </a:rPr>
                  <a:t>, тогда число анализируемых вариантов развития будет равным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𝟏𝟎𝟎</m:t>
                        </m:r>
                      </m:sup>
                    </m:sSup>
                    <m:r>
                      <a:rPr lang="ru-RU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𝟐𝟔𝟕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𝟔𝟓𝟎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𝟔𝟎𝟎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𝟐𝟐𝟖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𝟐𝟐𝟗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𝟒𝟎𝟏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𝟒𝟗𝟔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𝟕𝟎𝟑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𝟐𝟎𝟓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𝟑𝟕𝟔</m:t>
                    </m:r>
                  </m:oMath>
                </a14:m>
                <a:endParaRPr lang="en-US" b="1" dirty="0">
                  <a:latin typeface="Roboto" panose="0200000000000000000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9573F2-48C9-1F41-8089-4913BFCA1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77" y="4580660"/>
                <a:ext cx="9739317" cy="1972784"/>
              </a:xfrm>
              <a:prstGeom prst="rect">
                <a:avLst/>
              </a:prstGeom>
              <a:blipFill>
                <a:blip r:embed="rId8"/>
                <a:stretch>
                  <a:fillRect l="-1502" t="-4012" r="-1439" b="-61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968" y="3086099"/>
            <a:ext cx="290033" cy="283381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6475390" y="3278505"/>
            <a:ext cx="419841" cy="3810"/>
          </a:xfrm>
          <a:prstGeom prst="line">
            <a:avLst/>
          </a:prstGeom>
          <a:ln w="127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610" y="3369480"/>
            <a:ext cx="245665" cy="240030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7803442" y="3560445"/>
            <a:ext cx="419841" cy="3810"/>
          </a:xfrm>
          <a:prstGeom prst="line">
            <a:avLst/>
          </a:prstGeom>
          <a:ln w="127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1428095" y="2260159"/>
            <a:ext cx="45729" cy="0"/>
          </a:xfrm>
          <a:prstGeom prst="line">
            <a:avLst/>
          </a:prstGeom>
          <a:ln w="127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0508" y="4311150"/>
            <a:ext cx="266529" cy="310245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 flipV="1">
            <a:off x="11392752" y="4151130"/>
            <a:ext cx="0" cy="384373"/>
          </a:xfrm>
          <a:prstGeom prst="line">
            <a:avLst/>
          </a:prstGeom>
          <a:ln w="127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endCxn id="9" idx="3"/>
          </p:cNvCxnSpPr>
          <p:nvPr/>
        </p:nvCxnSpPr>
        <p:spPr>
          <a:xfrm flipV="1">
            <a:off x="9068077" y="2639249"/>
            <a:ext cx="0" cy="130621"/>
          </a:xfrm>
          <a:prstGeom prst="line">
            <a:avLst/>
          </a:prstGeom>
          <a:ln w="127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126" y="2229783"/>
            <a:ext cx="222935" cy="16547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557" y="3425435"/>
            <a:ext cx="222935" cy="16547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1410" y="3693160"/>
            <a:ext cx="213843" cy="26772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0856" y="4202112"/>
            <a:ext cx="213843" cy="2677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7329" y="2762378"/>
            <a:ext cx="222935" cy="16547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061" y="3334865"/>
            <a:ext cx="222935" cy="16547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2181" y="2029516"/>
            <a:ext cx="213843" cy="267725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8385371" y="2224068"/>
            <a:ext cx="459771" cy="190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8845142" y="2224068"/>
            <a:ext cx="0" cy="7317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7509071" y="3095287"/>
            <a:ext cx="459771" cy="190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7025068" y="2229783"/>
            <a:ext cx="0" cy="41327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6592394" y="2225973"/>
            <a:ext cx="432674" cy="381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8818308" y="2556510"/>
            <a:ext cx="0" cy="44414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8818308" y="2569001"/>
            <a:ext cx="33882" cy="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8732520" y="3000658"/>
            <a:ext cx="85788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 flipV="1">
            <a:off x="8731948" y="3000659"/>
            <a:ext cx="572" cy="33420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8478520" y="3334865"/>
            <a:ext cx="253428" cy="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8478520" y="3334866"/>
            <a:ext cx="0" cy="29034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V="1">
            <a:off x="7926275" y="2365310"/>
            <a:ext cx="0" cy="1912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V="1">
            <a:off x="9316148" y="2047636"/>
            <a:ext cx="0" cy="10976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V="1">
            <a:off x="9161780" y="2155727"/>
            <a:ext cx="154368" cy="167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H="1">
            <a:off x="9316148" y="2029516"/>
            <a:ext cx="213932" cy="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10490003" y="2554605"/>
            <a:ext cx="983821" cy="190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7" name="Рисунок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47995" y="3086094"/>
            <a:ext cx="213843" cy="267725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9003" y="4278279"/>
            <a:ext cx="222935" cy="165478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079" y="3386130"/>
            <a:ext cx="222935" cy="165478"/>
          </a:xfrm>
          <a:prstGeom prst="rect">
            <a:avLst/>
          </a:prstGeom>
        </p:spPr>
      </p:pic>
      <p:sp>
        <p:nvSpPr>
          <p:cNvPr id="90" name="Прямоугольник 89"/>
          <p:cNvSpPr/>
          <p:nvPr/>
        </p:nvSpPr>
        <p:spPr>
          <a:xfrm>
            <a:off x="6070375" y="6203743"/>
            <a:ext cx="2347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NP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трудная задача!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056534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7360</TotalTime>
  <Words>1645</Words>
  <Application>Microsoft Office PowerPoint</Application>
  <PresentationFormat>Широкоэкранный</PresentationFormat>
  <Paragraphs>215</Paragraphs>
  <Slides>18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Roboto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 k</dc:creator>
  <cp:lastModifiedBy>Маргарита</cp:lastModifiedBy>
  <cp:revision>147</cp:revision>
  <dcterms:created xsi:type="dcterms:W3CDTF">2022-04-06T14:14:41Z</dcterms:created>
  <dcterms:modified xsi:type="dcterms:W3CDTF">2023-07-04T14:05:12Z</dcterms:modified>
</cp:coreProperties>
</file>