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tmp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5" r:id="rId13"/>
    <p:sldId id="279" r:id="rId14"/>
    <p:sldId id="280" r:id="rId15"/>
    <p:sldId id="281" r:id="rId16"/>
    <p:sldId id="282" r:id="rId17"/>
    <p:sldId id="283" r:id="rId18"/>
    <p:sldId id="270" r:id="rId19"/>
    <p:sldId id="271" r:id="rId20"/>
    <p:sldId id="272" r:id="rId21"/>
    <p:sldId id="273" r:id="rId22"/>
    <p:sldId id="274" r:id="rId23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935" userDrawn="1">
          <p15:clr>
            <a:srgbClr val="A4A3A4"/>
          </p15:clr>
        </p15:guide>
        <p15:guide id="3" orient="horz" pos="1298" userDrawn="1">
          <p15:clr>
            <a:srgbClr val="A4A3A4"/>
          </p15:clr>
        </p15:guide>
        <p15:guide id="4" pos="39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E97"/>
    <a:srgbClr val="00D8FF"/>
    <a:srgbClr val="015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691" y="62"/>
      </p:cViewPr>
      <p:guideLst>
        <p:guide pos="3840"/>
        <p:guide orient="horz" pos="935"/>
        <p:guide orient="horz" pos="1298"/>
        <p:guide pos="39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F676A8-FA8D-46FB-94BA-BD1976446E32}" type="doc">
      <dgm:prSet loTypeId="urn:microsoft.com/office/officeart/2005/8/layout/StepDownProcess#1" loCatId="process" qsTypeId="urn:microsoft.com/office/officeart/2005/8/quickstyle/simple1#1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9C08CA43-0BA0-454B-A9BA-92FC8B162E11}">
      <dgm:prSet phldrT="[Текст]" custT="1"/>
      <dgm:spPr bwMode="auto">
        <a:solidFill>
          <a:srgbClr val="015AFF"/>
        </a:solidFill>
      </dgm:spPr>
      <dgm:t>
        <a:bodyPr vert="horz" anchor="ctr"/>
        <a:lstStyle/>
        <a:p>
          <a:pPr algn="ctr" defTabSz="4444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000">
              <a:latin typeface="roboto"/>
              <a:cs typeface="roboto"/>
            </a:rPr>
            <a:t>Анализ данных</a:t>
          </a:r>
          <a:endParaRPr>
            <a:latin typeface="roboto"/>
            <a:cs typeface="roboto"/>
          </a:endParaRPr>
        </a:p>
      </dgm:t>
    </dgm:pt>
    <dgm:pt modelId="{0A05E897-DA5E-46CB-9967-AF3889E0F27C}" type="parTrans" cxnId="{17C8A6BD-0FB7-450C-913A-3666D6A4319F}">
      <dgm:prSet/>
      <dgm:spPr bwMode="auto"/>
      <dgm:t>
        <a:bodyPr/>
        <a:lstStyle/>
        <a:p>
          <a:pPr>
            <a:defRPr/>
          </a:pPr>
          <a:endParaRPr lang="ru-RU" sz="2400"/>
        </a:p>
      </dgm:t>
    </dgm:pt>
    <dgm:pt modelId="{FE6D7372-7001-4C6B-BE58-E4BCF7B64124}" type="sibTrans" cxnId="{17C8A6BD-0FB7-450C-913A-3666D6A4319F}">
      <dgm:prSet/>
      <dgm:spPr bwMode="auto"/>
      <dgm:t>
        <a:bodyPr/>
        <a:lstStyle/>
        <a:p>
          <a:pPr>
            <a:defRPr/>
          </a:pPr>
          <a:endParaRPr lang="ru-RU" sz="2400"/>
        </a:p>
      </dgm:t>
    </dgm:pt>
    <dgm:pt modelId="{F145D17B-ED96-462B-8081-0DBB654E7F54}">
      <dgm:prSet phldrT="[Текст]" custT="1"/>
      <dgm:spPr bwMode="auto">
        <a:solidFill>
          <a:srgbClr val="015AFF"/>
        </a:solidFill>
      </dgm:spPr>
      <dgm:t>
        <a:bodyPr vert="horz" anchor="ctr"/>
        <a:lstStyle/>
        <a:p>
          <a:pPr algn="ctr" defTabSz="4444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000">
              <a:latin typeface="roboto"/>
              <a:cs typeface="roboto"/>
            </a:rPr>
            <a:t>Прогнозирование</a:t>
          </a:r>
          <a:endParaRPr>
            <a:latin typeface="roboto"/>
            <a:cs typeface="roboto"/>
          </a:endParaRPr>
        </a:p>
      </dgm:t>
    </dgm:pt>
    <dgm:pt modelId="{4E8AF809-1A39-4DBE-B326-EC609B0A673E}" type="parTrans" cxnId="{D32E8AF5-152A-4D07-8B12-A26BD03963CF}">
      <dgm:prSet/>
      <dgm:spPr bwMode="auto"/>
      <dgm:t>
        <a:bodyPr/>
        <a:lstStyle/>
        <a:p>
          <a:pPr>
            <a:defRPr/>
          </a:pPr>
          <a:endParaRPr lang="ru-RU" sz="2400"/>
        </a:p>
      </dgm:t>
    </dgm:pt>
    <dgm:pt modelId="{962FCD4E-AB90-4843-875F-A1E39BC5C756}" type="sibTrans" cxnId="{D32E8AF5-152A-4D07-8B12-A26BD03963CF}">
      <dgm:prSet/>
      <dgm:spPr bwMode="auto"/>
      <dgm:t>
        <a:bodyPr/>
        <a:lstStyle/>
        <a:p>
          <a:pPr>
            <a:defRPr/>
          </a:pPr>
          <a:endParaRPr lang="ru-RU" sz="2400"/>
        </a:p>
      </dgm:t>
    </dgm:pt>
    <dgm:pt modelId="{6683EB11-86F3-4C02-9DD3-CBC6DAB467E1}">
      <dgm:prSet phldrT="[Текст]" custT="1"/>
      <dgm:spPr bwMode="auto">
        <a:solidFill>
          <a:srgbClr val="015AFF"/>
        </a:solidFill>
      </dgm:spPr>
      <dgm:t>
        <a:bodyPr vert="horz" anchor="ctr"/>
        <a:lstStyle/>
        <a:p>
          <a:pPr algn="ctr" defTabSz="4444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000" dirty="0">
              <a:latin typeface="roboto"/>
              <a:cs typeface="roboto"/>
            </a:rPr>
            <a:t>Оптимизация</a:t>
          </a:r>
          <a:endParaRPr dirty="0">
            <a:latin typeface="roboto"/>
            <a:cs typeface="roboto"/>
          </a:endParaRPr>
        </a:p>
      </dgm:t>
    </dgm:pt>
    <dgm:pt modelId="{2EB38D74-715B-4CDD-AD26-6BEA38DF5FF1}" type="parTrans" cxnId="{082A26E9-76A0-4AF5-A4CC-6AC08F44C8EC}">
      <dgm:prSet/>
      <dgm:spPr bwMode="auto"/>
      <dgm:t>
        <a:bodyPr/>
        <a:lstStyle/>
        <a:p>
          <a:pPr>
            <a:defRPr/>
          </a:pPr>
          <a:endParaRPr lang="ru-RU" sz="2400"/>
        </a:p>
      </dgm:t>
    </dgm:pt>
    <dgm:pt modelId="{82C34FB0-416A-494F-A1C9-7CD167F76334}" type="sibTrans" cxnId="{082A26E9-76A0-4AF5-A4CC-6AC08F44C8EC}">
      <dgm:prSet/>
      <dgm:spPr bwMode="auto"/>
      <dgm:t>
        <a:bodyPr/>
        <a:lstStyle/>
        <a:p>
          <a:pPr>
            <a:defRPr/>
          </a:pPr>
          <a:endParaRPr lang="ru-RU" sz="2400"/>
        </a:p>
      </dgm:t>
    </dgm:pt>
    <dgm:pt modelId="{B313A25D-16A9-4927-87DB-F5EAE3E7AFD3}" type="pres">
      <dgm:prSet presAssocID="{49F676A8-FA8D-46FB-94BA-BD1976446E32}" presName="rootnode" presStyleCnt="0">
        <dgm:presLayoutVars>
          <dgm:chMax val="0"/>
          <dgm:chPref val="0"/>
          <dgm:dir/>
          <dgm:animLvl val="lvl"/>
        </dgm:presLayoutVars>
      </dgm:prSet>
      <dgm:spPr bwMode="auto"/>
    </dgm:pt>
    <dgm:pt modelId="{D1C5AE61-7B6D-4102-ACC9-005C7D48CEFB}" type="pres">
      <dgm:prSet presAssocID="{9C08CA43-0BA0-454B-A9BA-92FC8B162E11}" presName="composite" presStyleCnt="0"/>
      <dgm:spPr bwMode="auto"/>
    </dgm:pt>
    <dgm:pt modelId="{A8DE8ED3-4B2E-4931-AB2F-FA57C43F7658}" type="pres">
      <dgm:prSet presAssocID="{9C08CA43-0BA0-454B-A9BA-92FC8B162E11}" presName="bentUpArrow1" presStyleLbl="alignImgPlace1" presStyleIdx="0" presStyleCnt="2" custScaleY="187725" custLinFactX="-18212" custLinFactNeighborX="-100000" custLinFactNeighborY="-25334"/>
      <dgm:spPr bwMode="auto">
        <a:solidFill>
          <a:srgbClr val="00D8FF"/>
        </a:solidFill>
      </dgm:spPr>
    </dgm:pt>
    <dgm:pt modelId="{176D80F2-A742-4FBC-9968-537173C050EF}" type="pres">
      <dgm:prSet presAssocID="{9C08CA43-0BA0-454B-A9BA-92FC8B162E11}" presName="ParentText" presStyleLbl="node1" presStyleIdx="0" presStyleCnt="3" custScaleX="143474" custScaleY="115277" custLinFactX="-12572" custLinFactNeighborX="-100000" custLinFactNeighborY="5449">
        <dgm:presLayoutVars>
          <dgm:chMax val="1"/>
          <dgm:chPref val="1"/>
          <dgm:bulletEnabled val="1"/>
        </dgm:presLayoutVars>
      </dgm:prSet>
      <dgm:spPr bwMode="auto">
        <a:prstGeom prst="rect">
          <a:avLst/>
        </a:prstGeom>
      </dgm:spPr>
    </dgm:pt>
    <dgm:pt modelId="{EF5B18D3-F0F3-474F-868E-0A847F4BAEEB}" type="pres">
      <dgm:prSet presAssocID="{9C08CA43-0BA0-454B-A9BA-92FC8B162E11}" presName="ChildText" presStyleLbl="revTx" presStyleIdx="0" presStyleCnt="2" custScaleX="382997" custLinFactX="100000" custLinFactNeighborX="105424" custLinFactNeighborY="-18381">
        <dgm:presLayoutVars>
          <dgm:chMax val="0"/>
          <dgm:chPref val="0"/>
          <dgm:bulletEnabled val="1"/>
        </dgm:presLayoutVars>
      </dgm:prSet>
      <dgm:spPr bwMode="auto"/>
    </dgm:pt>
    <dgm:pt modelId="{464F2CBB-99B5-47FF-B232-A95EAA646815}" type="pres">
      <dgm:prSet presAssocID="{FE6D7372-7001-4C6B-BE58-E4BCF7B64124}" presName="sibTrans" presStyleCnt="0"/>
      <dgm:spPr bwMode="auto"/>
    </dgm:pt>
    <dgm:pt modelId="{3542A0E8-F751-48D0-93E3-3780FE360C28}" type="pres">
      <dgm:prSet presAssocID="{F145D17B-ED96-462B-8081-0DBB654E7F54}" presName="composite" presStyleCnt="0"/>
      <dgm:spPr bwMode="auto"/>
    </dgm:pt>
    <dgm:pt modelId="{F382597B-4B11-4F01-A94A-790F5C893B6B}" type="pres">
      <dgm:prSet presAssocID="{F145D17B-ED96-462B-8081-0DBB654E7F54}" presName="bentUpArrow1" presStyleLbl="alignImgPlace1" presStyleIdx="1" presStyleCnt="2" custScaleY="150442" custLinFactNeighborX="-90027" custLinFactNeighborY="10320"/>
      <dgm:spPr bwMode="auto">
        <a:solidFill>
          <a:srgbClr val="00D8FF"/>
        </a:solidFill>
      </dgm:spPr>
    </dgm:pt>
    <dgm:pt modelId="{2F29FE7A-6550-4273-9E79-B4256437C64E}" type="pres">
      <dgm:prSet presAssocID="{F145D17B-ED96-462B-8081-0DBB654E7F54}" presName="ParentText" presStyleLbl="node1" presStyleIdx="1" presStyleCnt="3" custScaleX="167612" custLinFactX="-26649" custLinFactNeighborX="-100000" custLinFactNeighborY="-17519">
        <dgm:presLayoutVars>
          <dgm:chMax val="1"/>
          <dgm:chPref val="1"/>
          <dgm:bulletEnabled val="1"/>
        </dgm:presLayoutVars>
      </dgm:prSet>
      <dgm:spPr bwMode="auto">
        <a:prstGeom prst="rect">
          <a:avLst/>
        </a:prstGeom>
      </dgm:spPr>
    </dgm:pt>
    <dgm:pt modelId="{29FF00C0-AEC8-42E8-85C9-8416D2373526}" type="pres">
      <dgm:prSet presAssocID="{F145D17B-ED96-462B-8081-0DBB654E7F54}" presName="ChildText" presStyleLbl="revTx" presStyleIdx="1" presStyleCnt="2" custScaleX="191697" custLinFactNeighborX="80731" custLinFactNeighborY="-7762">
        <dgm:presLayoutVars>
          <dgm:chMax val="0"/>
          <dgm:chPref val="0"/>
          <dgm:bulletEnabled val="1"/>
        </dgm:presLayoutVars>
      </dgm:prSet>
      <dgm:spPr bwMode="auto"/>
    </dgm:pt>
    <dgm:pt modelId="{D804F2B2-2AC1-4D02-B65E-9375793069DD}" type="pres">
      <dgm:prSet presAssocID="{962FCD4E-AB90-4843-875F-A1E39BC5C756}" presName="sibTrans" presStyleCnt="0"/>
      <dgm:spPr bwMode="auto"/>
    </dgm:pt>
    <dgm:pt modelId="{BE6915B0-D582-4164-95B7-BE921C62A2F4}" type="pres">
      <dgm:prSet presAssocID="{6683EB11-86F3-4C02-9DD3-CBC6DAB467E1}" presName="composite" presStyleCnt="0"/>
      <dgm:spPr bwMode="auto"/>
    </dgm:pt>
    <dgm:pt modelId="{5C1F382A-3FA1-45DD-A499-CF2BDC1BF266}" type="pres">
      <dgm:prSet presAssocID="{6683EB11-86F3-4C02-9DD3-CBC6DAB467E1}" presName="ParentText" presStyleLbl="node1" presStyleIdx="2" presStyleCnt="3" custScaleX="160134" custLinFactNeighborX="-91639" custLinFactNeighborY="1933">
        <dgm:presLayoutVars>
          <dgm:chMax val="1"/>
          <dgm:chPref val="1"/>
          <dgm:bulletEnabled val="1"/>
        </dgm:presLayoutVars>
      </dgm:prSet>
      <dgm:spPr bwMode="auto">
        <a:prstGeom prst="rect">
          <a:avLst/>
        </a:prstGeom>
      </dgm:spPr>
    </dgm:pt>
  </dgm:ptLst>
  <dgm:cxnLst>
    <dgm:cxn modelId="{062B8F15-7F52-439C-A858-C1F7B460A00A}" type="presOf" srcId="{9C08CA43-0BA0-454B-A9BA-92FC8B162E11}" destId="{176D80F2-A742-4FBC-9968-537173C050EF}" srcOrd="0" destOrd="0" presId="urn:microsoft.com/office/officeart/2005/8/layout/StepDownProcess#1"/>
    <dgm:cxn modelId="{5A516644-81D3-4D0B-9D90-30AC494410C4}" type="presOf" srcId="{49F676A8-FA8D-46FB-94BA-BD1976446E32}" destId="{B313A25D-16A9-4927-87DB-F5EAE3E7AFD3}" srcOrd="0" destOrd="0" presId="urn:microsoft.com/office/officeart/2005/8/layout/StepDownProcess#1"/>
    <dgm:cxn modelId="{33C8869F-C630-4162-A0B8-04D74D0BC802}" type="presOf" srcId="{6683EB11-86F3-4C02-9DD3-CBC6DAB467E1}" destId="{5C1F382A-3FA1-45DD-A499-CF2BDC1BF266}" srcOrd="0" destOrd="0" presId="urn:microsoft.com/office/officeart/2005/8/layout/StepDownProcess#1"/>
    <dgm:cxn modelId="{17C8A6BD-0FB7-450C-913A-3666D6A4319F}" srcId="{49F676A8-FA8D-46FB-94BA-BD1976446E32}" destId="{9C08CA43-0BA0-454B-A9BA-92FC8B162E11}" srcOrd="0" destOrd="0" parTransId="{0A05E897-DA5E-46CB-9967-AF3889E0F27C}" sibTransId="{FE6D7372-7001-4C6B-BE58-E4BCF7B64124}"/>
    <dgm:cxn modelId="{088B7FCA-92E7-43A1-A1B9-A72D2673D302}" type="presOf" srcId="{F145D17B-ED96-462B-8081-0DBB654E7F54}" destId="{2F29FE7A-6550-4273-9E79-B4256437C64E}" srcOrd="0" destOrd="0" presId="urn:microsoft.com/office/officeart/2005/8/layout/StepDownProcess#1"/>
    <dgm:cxn modelId="{082A26E9-76A0-4AF5-A4CC-6AC08F44C8EC}" srcId="{49F676A8-FA8D-46FB-94BA-BD1976446E32}" destId="{6683EB11-86F3-4C02-9DD3-CBC6DAB467E1}" srcOrd="2" destOrd="0" parTransId="{2EB38D74-715B-4CDD-AD26-6BEA38DF5FF1}" sibTransId="{82C34FB0-416A-494F-A1C9-7CD167F76334}"/>
    <dgm:cxn modelId="{D32E8AF5-152A-4D07-8B12-A26BD03963CF}" srcId="{49F676A8-FA8D-46FB-94BA-BD1976446E32}" destId="{F145D17B-ED96-462B-8081-0DBB654E7F54}" srcOrd="1" destOrd="0" parTransId="{4E8AF809-1A39-4DBE-B326-EC609B0A673E}" sibTransId="{962FCD4E-AB90-4843-875F-A1E39BC5C756}"/>
    <dgm:cxn modelId="{3D1F0AEB-AE39-4073-BFAB-1F47E2F0FF84}" type="presParOf" srcId="{B313A25D-16A9-4927-87DB-F5EAE3E7AFD3}" destId="{D1C5AE61-7B6D-4102-ACC9-005C7D48CEFB}" srcOrd="0" destOrd="0" presId="urn:microsoft.com/office/officeart/2005/8/layout/StepDownProcess#1"/>
    <dgm:cxn modelId="{98E22836-5F81-43D7-876F-4C13CAC061C0}" type="presParOf" srcId="{D1C5AE61-7B6D-4102-ACC9-005C7D48CEFB}" destId="{A8DE8ED3-4B2E-4931-AB2F-FA57C43F7658}" srcOrd="0" destOrd="0" presId="urn:microsoft.com/office/officeart/2005/8/layout/StepDownProcess#1"/>
    <dgm:cxn modelId="{FFD143B4-5DCA-4783-86EC-791413D4D0B9}" type="presParOf" srcId="{D1C5AE61-7B6D-4102-ACC9-005C7D48CEFB}" destId="{176D80F2-A742-4FBC-9968-537173C050EF}" srcOrd="1" destOrd="0" presId="urn:microsoft.com/office/officeart/2005/8/layout/StepDownProcess#1"/>
    <dgm:cxn modelId="{C5A27DE7-50B6-4541-903D-2C951CCB7AF2}" type="presParOf" srcId="{D1C5AE61-7B6D-4102-ACC9-005C7D48CEFB}" destId="{EF5B18D3-F0F3-474F-868E-0A847F4BAEEB}" srcOrd="2" destOrd="0" presId="urn:microsoft.com/office/officeart/2005/8/layout/StepDownProcess#1"/>
    <dgm:cxn modelId="{EA5BEC33-7F60-4AB8-A659-BBA13017E5F5}" type="presParOf" srcId="{B313A25D-16A9-4927-87DB-F5EAE3E7AFD3}" destId="{464F2CBB-99B5-47FF-B232-A95EAA646815}" srcOrd="1" destOrd="0" presId="urn:microsoft.com/office/officeart/2005/8/layout/StepDownProcess#1"/>
    <dgm:cxn modelId="{5277F20B-9F66-49A6-B099-C9EAFBF3A87C}" type="presParOf" srcId="{B313A25D-16A9-4927-87DB-F5EAE3E7AFD3}" destId="{3542A0E8-F751-48D0-93E3-3780FE360C28}" srcOrd="2" destOrd="0" presId="urn:microsoft.com/office/officeart/2005/8/layout/StepDownProcess#1"/>
    <dgm:cxn modelId="{02D2B5B7-924B-4B6F-A246-91338051BB0B}" type="presParOf" srcId="{3542A0E8-F751-48D0-93E3-3780FE360C28}" destId="{F382597B-4B11-4F01-A94A-790F5C893B6B}" srcOrd="0" destOrd="0" presId="urn:microsoft.com/office/officeart/2005/8/layout/StepDownProcess#1"/>
    <dgm:cxn modelId="{E91AC405-B947-4B7D-9408-D1F35272167F}" type="presParOf" srcId="{3542A0E8-F751-48D0-93E3-3780FE360C28}" destId="{2F29FE7A-6550-4273-9E79-B4256437C64E}" srcOrd="1" destOrd="0" presId="urn:microsoft.com/office/officeart/2005/8/layout/StepDownProcess#1"/>
    <dgm:cxn modelId="{26172938-FED1-4561-B1ED-A7EE920263A7}" type="presParOf" srcId="{3542A0E8-F751-48D0-93E3-3780FE360C28}" destId="{29FF00C0-AEC8-42E8-85C9-8416D2373526}" srcOrd="2" destOrd="0" presId="urn:microsoft.com/office/officeart/2005/8/layout/StepDownProcess#1"/>
    <dgm:cxn modelId="{9BD41AEF-A748-43D9-9116-EF74F37354C3}" type="presParOf" srcId="{B313A25D-16A9-4927-87DB-F5EAE3E7AFD3}" destId="{D804F2B2-2AC1-4D02-B65E-9375793069DD}" srcOrd="3" destOrd="0" presId="urn:microsoft.com/office/officeart/2005/8/layout/StepDownProcess#1"/>
    <dgm:cxn modelId="{3C307DCB-D443-43BA-ACA4-BBBBF0755792}" type="presParOf" srcId="{B313A25D-16A9-4927-87DB-F5EAE3E7AFD3}" destId="{BE6915B0-D582-4164-95B7-BE921C62A2F4}" srcOrd="4" destOrd="0" presId="urn:microsoft.com/office/officeart/2005/8/layout/StepDownProcess#1"/>
    <dgm:cxn modelId="{33675F01-C561-4A71-9DFB-10ADBC8FFA61}" type="presParOf" srcId="{BE6915B0-D582-4164-95B7-BE921C62A2F4}" destId="{5C1F382A-3FA1-45DD-A499-CF2BDC1BF266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E8ED3-4B2E-4931-AB2F-FA57C43F7658}">
      <dsp:nvSpPr>
        <dsp:cNvPr id="0" name=""/>
        <dsp:cNvSpPr/>
      </dsp:nvSpPr>
      <dsp:spPr bwMode="auto">
        <a:xfrm rot="5400000">
          <a:off x="692478" y="447670"/>
          <a:ext cx="867840" cy="52630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0D8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176D80F2-A742-4FBC-9968-537173C050EF}">
      <dsp:nvSpPr>
        <dsp:cNvPr id="0" name=""/>
        <dsp:cNvSpPr/>
      </dsp:nvSpPr>
      <dsp:spPr bwMode="auto">
        <a:xfrm>
          <a:off x="349694" y="40399"/>
          <a:ext cx="1116558" cy="627955"/>
        </a:xfrm>
        <a:prstGeom prst="rect">
          <a:avLst/>
        </a:prstGeom>
        <a:solidFill>
          <a:srgbClr val="015A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499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  <a:defRPr/>
          </a:pPr>
          <a:r>
            <a:rPr lang="ru-RU" sz="1000" kern="1200">
              <a:latin typeface="roboto"/>
              <a:cs typeface="roboto"/>
            </a:rPr>
            <a:t>Анализ данных</a:t>
          </a:r>
          <a:endParaRPr kern="1200">
            <a:latin typeface="roboto"/>
            <a:cs typeface="roboto"/>
          </a:endParaRPr>
        </a:p>
      </dsp:txBody>
      <dsp:txXfrm>
        <a:off x="349694" y="40399"/>
        <a:ext cx="1116558" cy="627955"/>
      </dsp:txXfrm>
    </dsp:sp>
    <dsp:sp modelId="{EF5B18D3-F0F3-474F-868E-0A847F4BAEEB}">
      <dsp:nvSpPr>
        <dsp:cNvPr id="0" name=""/>
        <dsp:cNvSpPr/>
      </dsp:nvSpPr>
      <dsp:spPr bwMode="auto">
        <a:xfrm>
          <a:off x="2534983" y="23351"/>
          <a:ext cx="2167804" cy="440279"/>
        </a:xfrm>
        <a:prstGeom prst="rect">
          <a:avLst/>
        </a:prstGeom>
        <a:noFill/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F382597B-4B11-4F01-A94A-790F5C893B6B}">
      <dsp:nvSpPr>
        <dsp:cNvPr id="0" name=""/>
        <dsp:cNvSpPr/>
      </dsp:nvSpPr>
      <dsp:spPr bwMode="auto">
        <a:xfrm rot="5400000">
          <a:off x="2131785" y="1427189"/>
          <a:ext cx="695483" cy="52630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0D8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2F29FE7A-6550-4273-9E79-B4256437C64E}">
      <dsp:nvSpPr>
        <dsp:cNvPr id="0" name=""/>
        <dsp:cNvSpPr/>
      </dsp:nvSpPr>
      <dsp:spPr bwMode="auto">
        <a:xfrm>
          <a:off x="1351007" y="771586"/>
          <a:ext cx="1304407" cy="544736"/>
        </a:xfrm>
        <a:prstGeom prst="rect">
          <a:avLst/>
        </a:prstGeom>
        <a:solidFill>
          <a:srgbClr val="015A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499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  <a:defRPr/>
          </a:pPr>
          <a:r>
            <a:rPr lang="ru-RU" sz="1000" kern="1200">
              <a:latin typeface="roboto"/>
              <a:cs typeface="roboto"/>
            </a:rPr>
            <a:t>Прогнозирование</a:t>
          </a:r>
          <a:endParaRPr kern="1200">
            <a:latin typeface="roboto"/>
            <a:cs typeface="roboto"/>
          </a:endParaRPr>
        </a:p>
      </dsp:txBody>
      <dsp:txXfrm>
        <a:off x="1351007" y="771586"/>
        <a:ext cx="1304407" cy="544736"/>
      </dsp:txXfrm>
    </dsp:sp>
    <dsp:sp modelId="{29FF00C0-AEC8-42E8-85C9-8416D2373526}">
      <dsp:nvSpPr>
        <dsp:cNvPr id="0" name=""/>
        <dsp:cNvSpPr/>
      </dsp:nvSpPr>
      <dsp:spPr bwMode="auto">
        <a:xfrm>
          <a:off x="3575386" y="884797"/>
          <a:ext cx="1085025" cy="440279"/>
        </a:xfrm>
        <a:prstGeom prst="rect">
          <a:avLst/>
        </a:prstGeom>
        <a:noFill/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5C1F382A-3FA1-45DD-A499-CF2BDC1BF266}">
      <dsp:nvSpPr>
        <dsp:cNvPr id="0" name=""/>
        <dsp:cNvSpPr/>
      </dsp:nvSpPr>
      <dsp:spPr bwMode="auto">
        <a:xfrm>
          <a:off x="2734330" y="1606061"/>
          <a:ext cx="1246211" cy="544736"/>
        </a:xfrm>
        <a:prstGeom prst="rect">
          <a:avLst/>
        </a:prstGeom>
        <a:solidFill>
          <a:srgbClr val="015A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499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  <a:defRPr/>
          </a:pPr>
          <a:r>
            <a:rPr lang="ru-RU" sz="1000" kern="1200" dirty="0">
              <a:latin typeface="roboto"/>
              <a:cs typeface="roboto"/>
            </a:rPr>
            <a:t>Оптимизация</a:t>
          </a:r>
          <a:endParaRPr kern="1200" dirty="0">
            <a:latin typeface="roboto"/>
            <a:cs typeface="roboto"/>
          </a:endParaRPr>
        </a:p>
      </dsp:txBody>
      <dsp:txXfrm>
        <a:off x="2734330" y="1606061"/>
        <a:ext cx="1246211" cy="544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 val="0"/>
      <dgm:chPref val="0"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7B8BD-04BA-48F2-9BAD-96DAB8A497BF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AEACC-6B60-4989-ABE5-52BCA5022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083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AEACC-6B60-4989-ABE5-52BCA502276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692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AEACC-6B60-4989-ABE5-52BCA502276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711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AEACC-6B60-4989-ABE5-52BCA502276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009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AEACC-6B60-4989-ABE5-52BCA502276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775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AEACC-6B60-4989-ABE5-52BCA502276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399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AEACC-6B60-4989-ABE5-52BCA502276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941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B6F4304-F343-7549-A2B2-BC423FA7D99F}" type="datetimeFigureOut">
              <a:rPr lang="ru-RU"/>
              <a:t>04.07.2023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B5BDD84-EC73-C342-BB1E-BA83D6DD292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B6F4304-F343-7549-A2B2-BC423FA7D99F}" type="datetimeFigureOut">
              <a:rPr lang="ru-RU"/>
              <a:t>04.07.2023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B5BDD84-EC73-C342-BB1E-BA83D6DD292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B6F4304-F343-7549-A2B2-BC423FA7D99F}" type="datetimeFigureOut">
              <a:rPr lang="ru-RU"/>
              <a:t>04.07.2023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B5BDD84-EC73-C342-BB1E-BA83D6DD292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B6F4304-F343-7549-A2B2-BC423FA7D99F}" type="datetimeFigureOut">
              <a:rPr lang="ru-RU"/>
              <a:t>04.07.2023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B5BDD84-EC73-C342-BB1E-BA83D6DD292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B6F4304-F343-7549-A2B2-BC423FA7D99F}" type="datetimeFigureOut">
              <a:rPr lang="ru-RU"/>
              <a:t>04.07.2023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B5BDD84-EC73-C342-BB1E-BA83D6DD292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B6F4304-F343-7549-A2B2-BC423FA7D99F}" type="datetimeFigureOut">
              <a:rPr lang="ru-RU"/>
              <a:t>04.07.2023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B5BDD84-EC73-C342-BB1E-BA83D6DD292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B6F4304-F343-7549-A2B2-BC423FA7D99F}" type="datetimeFigureOut">
              <a:rPr lang="ru-RU"/>
              <a:t>04.07.2023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B5BDD84-EC73-C342-BB1E-BA83D6DD292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B6F4304-F343-7549-A2B2-BC423FA7D99F}" type="datetimeFigureOut">
              <a:rPr lang="ru-RU"/>
              <a:t>04.07.2023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B5BDD84-EC73-C342-BB1E-BA83D6DD292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B6F4304-F343-7549-A2B2-BC423FA7D99F}" type="datetimeFigureOut">
              <a:rPr lang="ru-RU"/>
              <a:t>04.07.2023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B5BDD84-EC73-C342-BB1E-BA83D6DD292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B6F4304-F343-7549-A2B2-BC423FA7D99F}" type="datetimeFigureOut">
              <a:rPr lang="ru-RU"/>
              <a:t>04.07.2023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B5BDD84-EC73-C342-BB1E-BA83D6DD292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B6F4304-F343-7549-A2B2-BC423FA7D99F}" type="datetimeFigureOut">
              <a:rPr lang="ru-RU"/>
              <a:t>04.07.2023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B5BDD84-EC73-C342-BB1E-BA83D6DD292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B6F4304-F343-7549-A2B2-BC423FA7D99F}" type="datetimeFigureOut">
              <a:rPr lang="ru-RU"/>
              <a:t>04.07.2023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B5BDD84-EC73-C342-BB1E-BA83D6DD292C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2.tmp"/><Relationship Id="rId7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20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19.png"/><Relationship Id="rId9" Type="http://schemas.openxmlformats.org/officeDocument/2006/relationships/diagramLayout" Target="../diagrams/layout1.xml"/><Relationship Id="rId14" Type="http://schemas.openxmlformats.org/officeDocument/2006/relationships/image" Target="../media/image4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5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652034-189E-3C29-060E-C06642169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 bwMode="auto">
          <a:xfrm>
            <a:off x="813861" y="551219"/>
            <a:ext cx="8072857" cy="9757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bg1"/>
                </a:solidFill>
                <a:latin typeface="Roboto"/>
                <a:ea typeface="Roboto"/>
                <a:cs typeface="Roboto"/>
              </a:rPr>
              <a:t>АСУ</a:t>
            </a:r>
            <a:r>
              <a:rPr lang="en-US" sz="3200" b="1" dirty="0">
                <a:solidFill>
                  <a:schemeClr val="bg1"/>
                </a:solidFill>
                <a:latin typeface="Roboto"/>
                <a:ea typeface="Roboto"/>
                <a:cs typeface="Roboto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Roboto"/>
                <a:ea typeface="Roboto"/>
                <a:cs typeface="Roboto"/>
              </a:rPr>
              <a:t>ТП для систем накопления — ключевой элемент инфраструктуры </a:t>
            </a:r>
            <a:endParaRPr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813861" y="2194665"/>
            <a:ext cx="566607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5D8FF"/>
                </a:solidFill>
                <a:latin typeface="Roboto"/>
                <a:ea typeface="Roboto"/>
                <a:cs typeface="Roboto"/>
              </a:rPr>
              <a:t>Кремер Алексей </a:t>
            </a:r>
            <a:r>
              <a:rPr lang="ru-RU" b="1" dirty="0" err="1">
                <a:solidFill>
                  <a:srgbClr val="05D8FF"/>
                </a:solidFill>
                <a:latin typeface="Roboto"/>
                <a:ea typeface="Roboto"/>
                <a:cs typeface="Roboto"/>
              </a:rPr>
              <a:t>Христьянович</a:t>
            </a:r>
            <a:endParaRPr lang="ru-RU" b="1" dirty="0">
              <a:solidFill>
                <a:srgbClr val="05D8FF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r>
              <a:rPr lang="ru-RU" b="1" dirty="0">
                <a:solidFill>
                  <a:srgbClr val="05D8FF"/>
                </a:solidFill>
                <a:latin typeface="Roboto"/>
                <a:ea typeface="Roboto"/>
                <a:cs typeface="Roboto"/>
              </a:rPr>
              <a:t>ООО «Группа ЭНЭЛТ»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D42A2B4-86D7-E2FF-C8F5-19175F99C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86135089" name="TextBox 1"/>
          <p:cNvSpPr txBox="1"/>
          <p:nvPr/>
        </p:nvSpPr>
        <p:spPr bwMode="auto">
          <a:xfrm>
            <a:off x="813861" y="2231742"/>
            <a:ext cx="941924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DB6FF"/>
                </a:solidFill>
                <a:latin typeface="Roboto"/>
                <a:ea typeface="Roboto"/>
                <a:cs typeface="Roboto"/>
              </a:rPr>
              <a:t>3.</a:t>
            </a:r>
            <a:r>
              <a:rPr lang="ru-RU" sz="3200" b="1" dirty="0">
                <a:solidFill>
                  <a:schemeClr val="bg1"/>
                </a:solidFill>
                <a:latin typeface="Roboto"/>
                <a:ea typeface="Roboto"/>
                <a:cs typeface="Roboto"/>
              </a:rPr>
              <a:t> Использование АСУТП на реальных объектах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8D0126-D5EC-84D3-CD5F-DEC2CF873EE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555678" y="6297520"/>
            <a:ext cx="587548" cy="1837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822CD5C-15F7-88E5-81A5-8B9CCC8D7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79305217" name="Номер слайда 12"/>
          <p:cNvSpPr>
            <a:spLocks noGrp="1"/>
          </p:cNvSpPr>
          <p:nvPr>
            <p:ph type="sldNum" sz="quarter" idx="12"/>
          </p:nvPr>
        </p:nvSpPr>
        <p:spPr bwMode="auto">
          <a:xfrm>
            <a:off x="11170505" y="6481224"/>
            <a:ext cx="479477" cy="183700"/>
          </a:xfrm>
        </p:spPr>
        <p:txBody>
          <a:bodyPr lIns="0" tIns="0" rIns="0" bIns="0"/>
          <a:lstStyle/>
          <a:p>
            <a:pPr>
              <a:defRPr/>
            </a:pPr>
            <a:fld id="{D35A09DA-F5DE-3E95-BEB7-B64748C25960}" type="slidenum">
              <a:rPr lang="ru-RU" sz="11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11</a:t>
            </a:fld>
            <a:endParaRPr lang="ru-RU" sz="1100">
              <a:solidFill>
                <a:schemeClr val="tx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682240615" name="TextBox 6"/>
          <p:cNvSpPr txBox="1"/>
          <p:nvPr/>
        </p:nvSpPr>
        <p:spPr bwMode="auto">
          <a:xfrm>
            <a:off x="542009" y="477076"/>
            <a:ext cx="9564486" cy="3661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sz="2400" b="1" i="0" u="none" strike="noStrike" cap="none" spc="0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Использование АСУТП в г. Верхоянск, Якутия</a:t>
            </a:r>
            <a:endParaRPr sz="2400" b="1" dirty="0">
              <a:latin typeface="Roboto"/>
              <a:ea typeface="Roboto"/>
              <a:cs typeface="Roboto"/>
            </a:endParaRPr>
          </a:p>
        </p:txBody>
      </p:sp>
      <p:sp>
        <p:nvSpPr>
          <p:cNvPr id="730659505" name="Прямоугольник 8"/>
          <p:cNvSpPr/>
          <p:nvPr/>
        </p:nvSpPr>
        <p:spPr bwMode="auto">
          <a:xfrm>
            <a:off x="542009" y="5075043"/>
            <a:ext cx="8939062" cy="961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spcBef>
                <a:spcPts val="1197"/>
              </a:spcBef>
              <a:defRPr/>
            </a:pPr>
            <a:r>
              <a:rPr lang="ru-RU" sz="1800" b="0" i="0" u="none" strike="noStrike" cap="none" spc="0" dirty="0">
                <a:solidFill>
                  <a:schemeClr val="tx1"/>
                </a:solidFill>
                <a:latin typeface="Roboto"/>
                <a:cs typeface="Roboto"/>
              </a:rPr>
              <a:t>ООО «Группа ЭНЭЛТ» успешно построила 1МВт СЭС и 1.5Мвт*ч СНЭ</a:t>
            </a:r>
            <a:br>
              <a:rPr lang="ru-RU" sz="1800" b="0" i="0" u="none" strike="noStrike" cap="none" spc="0" dirty="0">
                <a:solidFill>
                  <a:schemeClr val="tx1"/>
                </a:solidFill>
                <a:latin typeface="Roboto"/>
                <a:cs typeface="Roboto"/>
              </a:rPr>
            </a:br>
            <a:r>
              <a:rPr lang="ru-RU" sz="1800" b="0" i="0" u="none" strike="noStrike" cap="none" spc="0" dirty="0">
                <a:solidFill>
                  <a:schemeClr val="tx1"/>
                </a:solidFill>
                <a:latin typeface="Roboto"/>
                <a:cs typeface="Roboto"/>
              </a:rPr>
              <a:t>на территории г. Верхоянска (Якутия) для целей снижения расхода топлива, используемого на ДГУ</a:t>
            </a:r>
          </a:p>
        </p:txBody>
      </p:sp>
      <p:pic>
        <p:nvPicPr>
          <p:cNvPr id="520570671" name="Рисунок 52057067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42009" y="1150676"/>
            <a:ext cx="7372406" cy="359506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74EB9C-0345-D3BD-3A5A-7085BDDFD6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555678" y="6297520"/>
            <a:ext cx="587548" cy="1837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039C39-3F30-230C-A314-9492E6CF7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87662678" name="Номер слайда 12"/>
          <p:cNvSpPr>
            <a:spLocks noGrp="1"/>
          </p:cNvSpPr>
          <p:nvPr>
            <p:ph type="sldNum" sz="quarter" idx="12"/>
          </p:nvPr>
        </p:nvSpPr>
        <p:spPr bwMode="auto">
          <a:xfrm>
            <a:off x="11170505" y="6481224"/>
            <a:ext cx="479477" cy="183700"/>
          </a:xfrm>
        </p:spPr>
        <p:txBody>
          <a:bodyPr lIns="0" tIns="0" rIns="0" bIns="0"/>
          <a:lstStyle/>
          <a:p>
            <a:pPr>
              <a:defRPr/>
            </a:pPr>
            <a:fld id="{27C0D94C-632E-CA60-6201-0D0F1FA37A75}" type="slidenum">
              <a:rPr lang="ru-RU" sz="11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12</a:t>
            </a:fld>
            <a:endParaRPr sz="1100">
              <a:solidFill>
                <a:schemeClr val="tx1"/>
              </a:solidFill>
              <a:latin typeface="roboto"/>
              <a:cs typeface="roboto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4B8A8DD-FB37-4BCB-9C85-A61913B1F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87" y="2458056"/>
            <a:ext cx="10242674" cy="378551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66FEDBB-5607-445E-A7A6-CB29B6A35923}"/>
              </a:ext>
            </a:extLst>
          </p:cNvPr>
          <p:cNvSpPr txBox="1"/>
          <p:nvPr/>
        </p:nvSpPr>
        <p:spPr>
          <a:xfrm>
            <a:off x="474487" y="1198295"/>
            <a:ext cx="49824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roboto"/>
                <a:cs typeface="roboto"/>
              </a:rPr>
              <a:t>Структурная схема АСУ ТП Автоматизированного Г</a:t>
            </a:r>
            <a:r>
              <a:rPr lang="ru-RU" dirty="0">
                <a:latin typeface="roboto"/>
                <a:cs typeface="roboto"/>
              </a:rPr>
              <a:t>ибридного </a:t>
            </a:r>
            <a:r>
              <a:rPr lang="ru-RU" dirty="0">
                <a:solidFill>
                  <a:schemeClr val="tx1"/>
                </a:solidFill>
                <a:latin typeface="roboto"/>
                <a:cs typeface="roboto"/>
              </a:rPr>
              <a:t>Энергокомплекса (АГЭК)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50BF45D-4A84-6C2E-DCD8-698664FA3C88}"/>
              </a:ext>
            </a:extLst>
          </p:cNvPr>
          <p:cNvGrpSpPr/>
          <p:nvPr/>
        </p:nvGrpSpPr>
        <p:grpSpPr>
          <a:xfrm>
            <a:off x="6854151" y="1089561"/>
            <a:ext cx="3761788" cy="1267390"/>
            <a:chOff x="7375261" y="789163"/>
            <a:chExt cx="3761788" cy="1267390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F91836B4-FAF5-4445-943A-23915BBB49AD}"/>
                </a:ext>
              </a:extLst>
            </p:cNvPr>
            <p:cNvGrpSpPr/>
            <p:nvPr/>
          </p:nvGrpSpPr>
          <p:grpSpPr>
            <a:xfrm>
              <a:off x="7375261" y="789163"/>
              <a:ext cx="3761788" cy="1267390"/>
              <a:chOff x="1596580" y="1558934"/>
              <a:chExt cx="3761788" cy="1267390"/>
            </a:xfrm>
          </p:grpSpPr>
          <p:pic>
            <p:nvPicPr>
              <p:cNvPr id="28" name="Picture 16" descr="Diesel Generator Icon Images, Stock Photos &amp;amp; Vectors | Shutterstock">
                <a:extLst>
                  <a:ext uri="{FF2B5EF4-FFF2-40B4-BE49-F238E27FC236}">
                    <a16:creationId xmlns:a16="http://schemas.microsoft.com/office/drawing/2014/main" id="{7FDDFCE4-741B-484C-B1D0-6B2DBBED16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b="6799"/>
              <a:stretch/>
            </p:blipFill>
            <p:spPr bwMode="auto">
              <a:xfrm>
                <a:off x="1783801" y="2019593"/>
                <a:ext cx="1090463" cy="523098"/>
              </a:xfrm>
              <a:prstGeom prst="rect">
                <a:avLst/>
              </a:prstGeom>
              <a:noFill/>
            </p:spPr>
          </p:pic>
          <p:grpSp>
            <p:nvGrpSpPr>
              <p:cNvPr id="29" name="Группа 12">
                <a:extLst>
                  <a:ext uri="{FF2B5EF4-FFF2-40B4-BE49-F238E27FC236}">
                    <a16:creationId xmlns:a16="http://schemas.microsoft.com/office/drawing/2014/main" id="{7D2FD830-10F4-4F73-8608-9116587E421E}"/>
                  </a:ext>
                </a:extLst>
              </p:cNvPr>
              <p:cNvGrpSpPr/>
              <p:nvPr/>
            </p:nvGrpSpPr>
            <p:grpSpPr bwMode="auto">
              <a:xfrm>
                <a:off x="4361143" y="1877622"/>
                <a:ext cx="688068" cy="672996"/>
                <a:chOff x="3158291" y="1335080"/>
                <a:chExt cx="619637" cy="591584"/>
              </a:xfrm>
            </p:grpSpPr>
            <p:pic>
              <p:nvPicPr>
                <p:cNvPr id="30" name="Picture 18" descr="Power Storage Battery Icons - Download Free Vector Icons | Noun Project">
                  <a:extLst>
                    <a:ext uri="{FF2B5EF4-FFF2-40B4-BE49-F238E27FC236}">
                      <a16:creationId xmlns:a16="http://schemas.microsoft.com/office/drawing/2014/main" id="{82ECD8C2-8349-4EE3-9F75-A434F53B4CD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/>
              </p:blipFill>
              <p:spPr bwMode="auto">
                <a:xfrm>
                  <a:off x="3158291" y="1335080"/>
                  <a:ext cx="309818" cy="30981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1" name="Picture 18" descr="Power Storage Battery Icons - Download Free Vector Icons | Noun Project">
                  <a:extLst>
                    <a:ext uri="{FF2B5EF4-FFF2-40B4-BE49-F238E27FC236}">
                      <a16:creationId xmlns:a16="http://schemas.microsoft.com/office/drawing/2014/main" id="{18D30F6B-2689-421A-9852-8A6DD05B499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/>
              </p:blipFill>
              <p:spPr bwMode="auto">
                <a:xfrm>
                  <a:off x="3468110" y="1335080"/>
                  <a:ext cx="309818" cy="30981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2" name="Picture 18" descr="Power Storage Battery Icons - Download Free Vector Icons | Noun Project">
                  <a:extLst>
                    <a:ext uri="{FF2B5EF4-FFF2-40B4-BE49-F238E27FC236}">
                      <a16:creationId xmlns:a16="http://schemas.microsoft.com/office/drawing/2014/main" id="{E5D8C739-DC4E-4F64-9625-1E63F6E9196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/>
              </p:blipFill>
              <p:spPr bwMode="auto">
                <a:xfrm>
                  <a:off x="3158291" y="1616846"/>
                  <a:ext cx="309818" cy="30981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18" descr="Power Storage Battery Icons - Download Free Vector Icons | Noun Project">
                  <a:extLst>
                    <a:ext uri="{FF2B5EF4-FFF2-40B4-BE49-F238E27FC236}">
                      <a16:creationId xmlns:a16="http://schemas.microsoft.com/office/drawing/2014/main" id="{41B17110-0493-4168-9617-4A0D39AC0F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/>
              </p:blipFill>
              <p:spPr bwMode="auto">
                <a:xfrm>
                  <a:off x="3468110" y="1616846"/>
                  <a:ext cx="309818" cy="309818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34" name="Скругленный прямоугольник 26">
                <a:extLst>
                  <a:ext uri="{FF2B5EF4-FFF2-40B4-BE49-F238E27FC236}">
                    <a16:creationId xmlns:a16="http://schemas.microsoft.com/office/drawing/2014/main" id="{F8E890F1-E527-44E7-9C6E-6E9890020605}"/>
                  </a:ext>
                </a:extLst>
              </p:cNvPr>
              <p:cNvSpPr/>
              <p:nvPr/>
            </p:nvSpPr>
            <p:spPr bwMode="auto">
              <a:xfrm>
                <a:off x="1596580" y="1558934"/>
                <a:ext cx="3761786" cy="238374"/>
              </a:xfrm>
              <a:prstGeom prst="rect">
                <a:avLst/>
              </a:prstGeom>
              <a:solidFill>
                <a:srgbClr val="015AFF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ru-RU" sz="1200" dirty="0">
                    <a:latin typeface="roboto"/>
                    <a:cs typeface="roboto"/>
                  </a:rPr>
                  <a:t>Состав АГЭК</a:t>
                </a:r>
                <a:endParaRPr dirty="0">
                  <a:latin typeface="roboto"/>
                  <a:cs typeface="roboto"/>
                </a:endParaRPr>
              </a:p>
            </p:txBody>
          </p:sp>
          <p:sp>
            <p:nvSpPr>
              <p:cNvPr id="35" name="Скругленный прямоугольник 26">
                <a:extLst>
                  <a:ext uri="{FF2B5EF4-FFF2-40B4-BE49-F238E27FC236}">
                    <a16:creationId xmlns:a16="http://schemas.microsoft.com/office/drawing/2014/main" id="{4A3889B4-ABE0-4CA7-ADAA-E29D2CD7A04B}"/>
                  </a:ext>
                </a:extLst>
              </p:cNvPr>
              <p:cNvSpPr/>
              <p:nvPr/>
            </p:nvSpPr>
            <p:spPr bwMode="auto">
              <a:xfrm>
                <a:off x="1596582" y="1827691"/>
                <a:ext cx="3761786" cy="998633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200" dirty="0">
                  <a:latin typeface="roboto"/>
                  <a:cs typeface="roboto"/>
                </a:endParaRPr>
              </a:p>
            </p:txBody>
          </p:sp>
          <p:pic>
            <p:nvPicPr>
              <p:cNvPr id="36" name="Picture 24" descr="Vector Solar Energy Icon, Energy Icons, Solar Icons, Solar Panel Clipart PNG  and Vector with Transparent Background for Free Download | Solar energy, Solar  panels, Energy logo">
                <a:extLst>
                  <a:ext uri="{FF2B5EF4-FFF2-40B4-BE49-F238E27FC236}">
                    <a16:creationId xmlns:a16="http://schemas.microsoft.com/office/drawing/2014/main" id="{079E6D85-ADA4-4F0B-A380-8E55B23AFB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/>
            </p:blipFill>
            <p:spPr bwMode="auto">
              <a:xfrm>
                <a:off x="3079923" y="1757018"/>
                <a:ext cx="849335" cy="849335"/>
              </a:xfrm>
              <a:prstGeom prst="rect">
                <a:avLst/>
              </a:prstGeom>
              <a:noFill/>
            </p:spPr>
          </p:pic>
        </p:grpSp>
        <p:sp>
          <p:nvSpPr>
            <p:cNvPr id="38" name="TextBox 13">
              <a:extLst>
                <a:ext uri="{FF2B5EF4-FFF2-40B4-BE49-F238E27FC236}">
                  <a16:creationId xmlns:a16="http://schemas.microsoft.com/office/drawing/2014/main" id="{6130256C-AED1-4F91-8213-D26444267166}"/>
                </a:ext>
              </a:extLst>
            </p:cNvPr>
            <p:cNvSpPr txBox="1"/>
            <p:nvPr/>
          </p:nvSpPr>
          <p:spPr bwMode="auto">
            <a:xfrm>
              <a:off x="7876960" y="1797114"/>
              <a:ext cx="622199" cy="25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100" dirty="0">
                  <a:latin typeface="roboto"/>
                  <a:cs typeface="roboto"/>
                </a:rPr>
                <a:t>ДГУ</a:t>
              </a:r>
              <a:endParaRPr dirty="0">
                <a:latin typeface="roboto"/>
                <a:cs typeface="roboto"/>
              </a:endParaRPr>
            </a:p>
          </p:txBody>
        </p:sp>
        <p:sp>
          <p:nvSpPr>
            <p:cNvPr id="39" name="TextBox 29">
              <a:extLst>
                <a:ext uri="{FF2B5EF4-FFF2-40B4-BE49-F238E27FC236}">
                  <a16:creationId xmlns:a16="http://schemas.microsoft.com/office/drawing/2014/main" id="{A6FDB2EC-736D-476F-8A30-FC99D81B09AA}"/>
                </a:ext>
              </a:extLst>
            </p:cNvPr>
            <p:cNvSpPr txBox="1"/>
            <p:nvPr/>
          </p:nvSpPr>
          <p:spPr bwMode="auto">
            <a:xfrm>
              <a:off x="8874159" y="1796030"/>
              <a:ext cx="901644" cy="25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1100" dirty="0">
                  <a:latin typeface="roboto"/>
                  <a:cs typeface="roboto"/>
                </a:rPr>
                <a:t>СЭС</a:t>
              </a:r>
              <a:endParaRPr dirty="0">
                <a:latin typeface="roboto"/>
                <a:cs typeface="roboto"/>
              </a:endParaRPr>
            </a:p>
          </p:txBody>
        </p:sp>
        <p:sp>
          <p:nvSpPr>
            <p:cNvPr id="40" name="TextBox 30">
              <a:extLst>
                <a:ext uri="{FF2B5EF4-FFF2-40B4-BE49-F238E27FC236}">
                  <a16:creationId xmlns:a16="http://schemas.microsoft.com/office/drawing/2014/main" id="{5A5AFF4F-2EEF-49B7-BC33-3BD0A8A41060}"/>
                </a:ext>
              </a:extLst>
            </p:cNvPr>
            <p:cNvSpPr txBox="1"/>
            <p:nvPr/>
          </p:nvSpPr>
          <p:spPr bwMode="auto">
            <a:xfrm>
              <a:off x="10037976" y="1776916"/>
              <a:ext cx="901644" cy="25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1100" dirty="0">
                  <a:latin typeface="roboto"/>
                  <a:cs typeface="roboto"/>
                </a:rPr>
                <a:t>СНЭ</a:t>
              </a:r>
              <a:endParaRPr dirty="0">
                <a:latin typeface="roboto"/>
                <a:cs typeface="roboto"/>
              </a:endParaRPr>
            </a:p>
          </p:txBody>
        </p:sp>
      </p:grpSp>
      <p:sp>
        <p:nvSpPr>
          <p:cNvPr id="2" name="TextBox 6">
            <a:extLst>
              <a:ext uri="{FF2B5EF4-FFF2-40B4-BE49-F238E27FC236}">
                <a16:creationId xmlns:a16="http://schemas.microsoft.com/office/drawing/2014/main" id="{2F590954-25A8-F8B6-C54F-371E6B3E9D30}"/>
              </a:ext>
            </a:extLst>
          </p:cNvPr>
          <p:cNvSpPr txBox="1"/>
          <p:nvPr/>
        </p:nvSpPr>
        <p:spPr bwMode="auto">
          <a:xfrm>
            <a:off x="542009" y="477076"/>
            <a:ext cx="9564486" cy="3661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sz="2400" b="1" i="0" u="none" strike="noStrike" cap="none" spc="0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Использование АСУТП в г. Верхоянск, Якутия</a:t>
            </a:r>
            <a:endParaRPr sz="2400" b="1" dirty="0">
              <a:latin typeface="Roboto"/>
              <a:ea typeface="Roboto"/>
              <a:cs typeface="Roboto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860C39-1A9F-4A48-7716-8CB876B4F0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auto">
          <a:xfrm>
            <a:off x="555678" y="6297520"/>
            <a:ext cx="587548" cy="18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73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DBB8DDE-BDA1-39CE-0626-11ED30821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 bwMode="auto">
          <a:xfrm>
            <a:off x="542011" y="477078"/>
            <a:ext cx="950724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sz="2400" b="1" i="0" u="none" strike="noStrike" cap="none" spc="0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Использование АСУТП в г. Верхоянск, Якутия</a:t>
            </a:r>
            <a:endParaRPr lang="ru-RU" sz="2400" b="1" dirty="0">
              <a:latin typeface="roboto"/>
              <a:cs typeface="roboto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 bwMode="auto">
          <a:xfrm>
            <a:off x="11170508" y="6481224"/>
            <a:ext cx="479480" cy="183703"/>
          </a:xfrm>
        </p:spPr>
        <p:txBody>
          <a:bodyPr lIns="0" tIns="0" rIns="0" bIns="0"/>
          <a:lstStyle/>
          <a:p>
            <a:pPr>
              <a:defRPr/>
            </a:pPr>
            <a:fld id="{5B5BDD84-EC73-C342-BB1E-BA83D6DD292C}" type="slidenum">
              <a:rPr lang="ru-RU" sz="11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13</a:t>
            </a:fld>
            <a:endParaRPr lang="ru-RU" sz="1100">
              <a:solidFill>
                <a:schemeClr val="tx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542012" y="1279610"/>
            <a:ext cx="471443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ru-RU" b="1" dirty="0">
                <a:latin typeface="Roboto"/>
                <a:ea typeface="Roboto"/>
                <a:cs typeface="Roboto"/>
              </a:rPr>
              <a:t>Система АСУ ТП АГЭК предназначена для:</a:t>
            </a: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542012" y="2011056"/>
            <a:ext cx="5367175" cy="43137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Централизованного оперативного</a:t>
            </a:r>
            <a:br>
              <a:rPr lang="en-US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</a:br>
            <a: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и диспетчерского контроля параметров работы АГЭК.</a:t>
            </a:r>
            <a:endParaRPr lang="en-US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Регулирования параметров управления преобразовательным оборудованием,</a:t>
            </a:r>
            <a:br>
              <a:rPr lang="en-US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</a:br>
            <a: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в частности, СНЭ и солнечными инверторами, в том числе с по алгоритму прогнозирования</a:t>
            </a:r>
            <a:br>
              <a:rPr lang="en-US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</a:br>
            <a: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и оптимизации режимов работы АГЭК.</a:t>
            </a:r>
            <a:endParaRPr lang="en-US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Регулирования параметров управления ДЭС</a:t>
            </a:r>
            <a:br>
              <a:rPr lang="en-US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</a:br>
            <a: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с обеспечением рационального технологического режима с применением алгоритмов прогнозирования и оптимизации</a:t>
            </a:r>
            <a:br>
              <a:rPr lang="en-US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</a:br>
            <a: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режимов работы АГЭК.</a:t>
            </a:r>
          </a:p>
          <a:p>
            <a:pPr>
              <a:spcBef>
                <a:spcPts val="1200"/>
              </a:spcBef>
              <a:defRPr/>
            </a:pPr>
            <a:endParaRPr lang="ru-RU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>
              <a:spcBef>
                <a:spcPts val="1200"/>
              </a:spcBef>
              <a:defRPr/>
            </a:pPr>
            <a:endParaRPr lang="ru-RU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 marL="283879" indent="-283879">
              <a:spcBef>
                <a:spcPts val="1199"/>
              </a:spcBef>
              <a:buFont typeface="Arial"/>
              <a:buChar char="–"/>
              <a:defRPr/>
            </a:pPr>
            <a:endParaRPr lang="ru-RU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6386758" y="2011056"/>
            <a:ext cx="5154453" cy="4029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342900" indent="-342900">
              <a:spcBef>
                <a:spcPts val="1200"/>
              </a:spcBef>
              <a:buFont typeface="+mj-lt"/>
              <a:buAutoNum type="arabicPeriod" startAt="4"/>
              <a:defRPr/>
            </a:pPr>
            <a: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Осуществление комплексного управления гибридной электростанцией с обеспечением максимально возможной выработки солнечной энергии, распределения нагрузки между СЭС, СНЭ</a:t>
            </a:r>
            <a:b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</a:br>
            <a: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и ДЭС с </a:t>
            </a:r>
            <a:r>
              <a:rPr lang="ru-RU">
                <a:solidFill>
                  <a:schemeClr val="tx1"/>
                </a:solidFill>
                <a:latin typeface="Roboto"/>
                <a:ea typeface="Roboto"/>
                <a:cs typeface="Roboto"/>
              </a:rPr>
              <a:t>учётом текущей</a:t>
            </a:r>
            <a: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 </a:t>
            </a:r>
            <a:r>
              <a:rPr lang="ru-RU">
                <a:solidFill>
                  <a:schemeClr val="tx1"/>
                </a:solidFill>
                <a:latin typeface="Roboto"/>
                <a:ea typeface="Roboto"/>
                <a:cs typeface="Roboto"/>
              </a:rPr>
              <a:t>и </a:t>
            </a:r>
            <a: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прогнозной выработки СЭС в границах режимных ограничений ДЭС по алгоритму прогнозирования и оптимизации режимов работы АГЭК.</a:t>
            </a:r>
            <a:endParaRPr lang="en-US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 startAt="4"/>
              <a:defRPr/>
            </a:pPr>
            <a: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Автоматизированного контроля и учёта энергоресурсов (электроэнергии, тепла, дизельного топлива система АИИС КУЭ)</a:t>
            </a:r>
            <a:r>
              <a:rPr lang="en-US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.</a:t>
            </a:r>
            <a:endParaRPr lang="ru-RU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>
              <a:spcBef>
                <a:spcPts val="1200"/>
              </a:spcBef>
              <a:defRPr/>
            </a:pPr>
            <a:endParaRPr lang="en-US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>
              <a:spcBef>
                <a:spcPts val="1200"/>
              </a:spcBef>
              <a:defRPr/>
            </a:pPr>
            <a:endParaRPr lang="ru-RU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5C7FBA-592E-CD01-88CF-2A363B0DC3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555678" y="6297520"/>
            <a:ext cx="587548" cy="18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218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62748B4-2403-A98A-CF6F-A24017C37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 bwMode="auto">
          <a:xfrm>
            <a:off x="542011" y="477078"/>
            <a:ext cx="950724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sz="2400" b="1" i="0" u="none" strike="noStrike" cap="none" spc="0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Использование АСУТП в г. Верхоянск, Якутия</a:t>
            </a:r>
            <a:endParaRPr lang="ru-RU" sz="2400" b="1" dirty="0">
              <a:latin typeface="roboto"/>
              <a:cs typeface="roboto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 bwMode="auto">
          <a:xfrm>
            <a:off x="11170508" y="6481224"/>
            <a:ext cx="479480" cy="183703"/>
          </a:xfrm>
        </p:spPr>
        <p:txBody>
          <a:bodyPr lIns="0" tIns="0" rIns="0" bIns="0"/>
          <a:lstStyle/>
          <a:p>
            <a:pPr>
              <a:defRPr/>
            </a:pPr>
            <a:fld id="{5B5BDD84-EC73-C342-BB1E-BA83D6DD292C}" type="slidenum">
              <a:rPr lang="ru-RU" sz="11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14</a:t>
            </a:fld>
            <a:endParaRPr lang="ru-RU" sz="1100">
              <a:solidFill>
                <a:schemeClr val="tx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542012" y="1273637"/>
            <a:ext cx="471443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ru-RU" b="1" dirty="0">
                <a:latin typeface="Roboto"/>
                <a:ea typeface="Roboto"/>
                <a:cs typeface="Roboto"/>
              </a:rPr>
              <a:t>Система АСУ ТП АГЭК предназначена для:</a:t>
            </a: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542012" y="2005083"/>
            <a:ext cx="5475330" cy="43137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342900" indent="-342900">
              <a:spcBef>
                <a:spcPts val="1200"/>
              </a:spcBef>
              <a:buFont typeface="+mj-lt"/>
              <a:buAutoNum type="arabicPeriod" startAt="6"/>
              <a:defRPr/>
            </a:pPr>
            <a: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Сигнализации предельных значений параметров технологического процесса</a:t>
            </a:r>
            <a:b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</a:br>
            <a: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и состояния оборудования: на экране автоматизированного рабочего места (АРМ)</a:t>
            </a:r>
            <a:b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</a:br>
            <a: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с записью журнала в систему управления базой данных (СУБД).</a:t>
            </a:r>
            <a:endParaRPr lang="en-US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 startAt="6"/>
              <a:defRPr/>
            </a:pPr>
            <a: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Отображения принимаемой и обрабатываемой информации: на экране АРМ, на панели управления АСУ ТП, на удаленном экране оператора (через веб-интерфейс).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>
              <a:spcBef>
                <a:spcPts val="1200"/>
              </a:spcBef>
              <a:defRPr/>
            </a:pPr>
            <a:endParaRPr lang="ru-RU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 marL="283879" indent="-283879">
              <a:spcBef>
                <a:spcPts val="1199"/>
              </a:spcBef>
              <a:buFont typeface="Arial"/>
              <a:buChar char="–"/>
              <a:defRPr/>
            </a:pPr>
            <a:endParaRPr lang="ru-RU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6386758" y="2005083"/>
            <a:ext cx="5154453" cy="4029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342900" indent="-342900">
              <a:spcBef>
                <a:spcPts val="1200"/>
              </a:spcBef>
              <a:buFont typeface="+mj-lt"/>
              <a:buAutoNum type="arabicPeriod" startAt="8"/>
              <a:defRPr/>
            </a:pPr>
            <a: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Предоставления эксплуатационному персоналу необходимой технологической информации, расчетных параметров</a:t>
            </a:r>
            <a:br>
              <a:rPr lang="en-US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</a:br>
            <a: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и электронных отчётов</a:t>
            </a:r>
            <a:r>
              <a:rPr lang="en-US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 startAt="8"/>
              <a:defRPr/>
            </a:pPr>
            <a: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Обеспечения информационного взаимодействия со смежными системами:</a:t>
            </a:r>
            <a:br>
              <a:rPr lang="en-US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</a:br>
            <a: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в том числе с автоматизированной системой контроля технико-экономических показателей по работе объектов локальной генерации Группы РусГидро (АСКТЭП РусГидро)</a:t>
            </a:r>
            <a:r>
              <a:rPr lang="en-US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.</a:t>
            </a:r>
            <a:endParaRPr lang="ru-RU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>
              <a:spcBef>
                <a:spcPts val="1200"/>
              </a:spcBef>
              <a:defRPr/>
            </a:pPr>
            <a:endParaRPr lang="en-US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>
              <a:spcBef>
                <a:spcPts val="1200"/>
              </a:spcBef>
              <a:defRPr/>
            </a:pPr>
            <a:endParaRPr lang="ru-RU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7D68DB-4E04-8747-78B5-81352817ED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555678" y="6297520"/>
            <a:ext cx="587548" cy="18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0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405BF-1AFC-6186-6C0A-8343A7D85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 bwMode="auto">
          <a:xfrm>
            <a:off x="542011" y="477078"/>
            <a:ext cx="950724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sz="2400" b="1" i="0" u="none" strike="noStrike" cap="none" spc="0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Технологические функции АСУ ТП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 bwMode="auto">
          <a:xfrm>
            <a:off x="11170508" y="6481224"/>
            <a:ext cx="479480" cy="183703"/>
          </a:xfrm>
        </p:spPr>
        <p:txBody>
          <a:bodyPr lIns="0" tIns="0" rIns="0" bIns="0"/>
          <a:lstStyle/>
          <a:p>
            <a:pPr>
              <a:defRPr/>
            </a:pPr>
            <a:fld id="{5B5BDD84-EC73-C342-BB1E-BA83D6DD292C}" type="slidenum">
              <a:rPr lang="ru-RU" sz="11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15</a:t>
            </a:fld>
            <a:endParaRPr lang="ru-RU" sz="1100">
              <a:solidFill>
                <a:schemeClr val="tx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542012" y="1484313"/>
            <a:ext cx="5553988" cy="43137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Обеспечение баланса активной и реактивной мощности преобразователей СНЭ, СЭС, ДЭС</a:t>
            </a:r>
            <a:b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</a:br>
            <a: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с поддержанием оптимального резерва мощности ДЭС.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Контроль и изменение режимов работы СНЭ, ДЭС, СЭС.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Сбор аналоговой и дискретной информации</a:t>
            </a:r>
            <a:b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</a:br>
            <a: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о текущих технологических режимах</a:t>
            </a:r>
            <a:b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</a:br>
            <a: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и состоянии оборудования АГЭК и ее передачу на сервер АСУ с последующей визуализацией на АРМ.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Контроль и регистрация отклонения аналоговых параметров за предупредительные и аварийные пределы и их передача на сервер АСУ с последующей визуализацией на АРМ.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>
              <a:spcBef>
                <a:spcPts val="1200"/>
              </a:spcBef>
              <a:defRPr/>
            </a:pPr>
            <a:endParaRPr lang="ru-RU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 marL="283879" indent="-283879">
              <a:spcBef>
                <a:spcPts val="1199"/>
              </a:spcBef>
              <a:buFont typeface="Arial"/>
              <a:buChar char="–"/>
              <a:defRPr/>
            </a:pPr>
            <a:endParaRPr lang="ru-RU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6386758" y="1484313"/>
            <a:ext cx="5475330" cy="4029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342900" indent="-342900">
              <a:spcBef>
                <a:spcPts val="1200"/>
              </a:spcBef>
              <a:buFont typeface="+mj-lt"/>
              <a:buAutoNum type="arabicPeriod" startAt="5"/>
              <a:defRPr/>
            </a:pPr>
            <a: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Обеспечение удаленного управления</a:t>
            </a:r>
            <a:b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</a:br>
            <a: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и изменения состояния и настроек оборудования АГЭК в том числе АСУ, оперативный ввод-вывод из работы, отключение-включение отдельных функций</a:t>
            </a:r>
            <a:b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</a:br>
            <a: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и др.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 startAt="5"/>
              <a:defRPr/>
            </a:pPr>
            <a: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Технологическая предупредительная</a:t>
            </a:r>
            <a:b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</a:br>
            <a: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и аварийная сигнализации: контроль</a:t>
            </a:r>
            <a:b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</a:br>
            <a: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и регистрация предупредительных</a:t>
            </a:r>
            <a:b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</a:br>
            <a: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и аварийных сигналов, вывод их на АРМ, фильтрация, обработка.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>
              <a:spcBef>
                <a:spcPts val="1200"/>
              </a:spcBef>
              <a:defRPr/>
            </a:pPr>
            <a:endParaRPr lang="en-US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>
              <a:spcBef>
                <a:spcPts val="1200"/>
              </a:spcBef>
              <a:defRPr/>
            </a:pPr>
            <a:endParaRPr lang="ru-RU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7C4FE05-5D64-79CF-7F36-8A0A15D7A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555678" y="6297520"/>
            <a:ext cx="587548" cy="18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35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556F1F-F76C-5707-EF79-40943D71C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 bwMode="auto">
          <a:xfrm>
            <a:off x="542011" y="477078"/>
            <a:ext cx="950724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sz="2400" b="1" i="0" u="none" strike="noStrike" cap="none" spc="0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Главный экран системы </a:t>
            </a:r>
            <a:r>
              <a:rPr lang="en-US" sz="2400" b="1" i="0" u="none" strike="noStrike" cap="none" spc="0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SCADA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 bwMode="auto">
          <a:xfrm>
            <a:off x="11170508" y="6481224"/>
            <a:ext cx="479480" cy="183703"/>
          </a:xfrm>
        </p:spPr>
        <p:txBody>
          <a:bodyPr lIns="0" tIns="0" rIns="0" bIns="0"/>
          <a:lstStyle/>
          <a:p>
            <a:pPr>
              <a:defRPr/>
            </a:pPr>
            <a:fld id="{5B5BDD84-EC73-C342-BB1E-BA83D6DD292C}" type="slidenum">
              <a:rPr lang="ru-RU" sz="11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16</a:t>
            </a:fld>
            <a:endParaRPr lang="ru-RU" sz="1100">
              <a:solidFill>
                <a:schemeClr val="tx1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8F7DD0A-5D73-0FC0-AA08-B3F1CEA265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0" t="2523" r="1100" b="674"/>
          <a:stretch/>
        </p:blipFill>
        <p:spPr bwMode="auto">
          <a:xfrm>
            <a:off x="542011" y="1280800"/>
            <a:ext cx="7760741" cy="464053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C14282-A060-8F8B-D3B4-B3D1A4B6C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555678" y="6297520"/>
            <a:ext cx="587548" cy="18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38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405BF-1AFC-6186-6C0A-8343A7D85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 bwMode="auto">
          <a:xfrm>
            <a:off x="542011" y="477078"/>
            <a:ext cx="950724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sz="2400" b="1" i="0" u="none" strike="noStrike" cap="none" spc="0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Информационные функции АСУ ТП Верхоянского АГЭК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 bwMode="auto">
          <a:xfrm>
            <a:off x="11170508" y="6481224"/>
            <a:ext cx="479480" cy="183703"/>
          </a:xfrm>
        </p:spPr>
        <p:txBody>
          <a:bodyPr lIns="0" tIns="0" rIns="0" bIns="0"/>
          <a:lstStyle/>
          <a:p>
            <a:pPr>
              <a:defRPr/>
            </a:pPr>
            <a:fld id="{5B5BDD84-EC73-C342-BB1E-BA83D6DD292C}" type="slidenum">
              <a:rPr lang="ru-RU" sz="11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17</a:t>
            </a:fld>
            <a:endParaRPr lang="ru-RU" sz="1100">
              <a:solidFill>
                <a:schemeClr val="tx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6096000" y="1435153"/>
            <a:ext cx="5667590" cy="4029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Мониторинг работы оборудования, входящего</a:t>
            </a:r>
            <a:b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</a:br>
            <a: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в состав АГЭК.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Сигнализация и визуализация данных мониторинга.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Прогнозирование электрической нагрузки </a:t>
            </a:r>
            <a:b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</a:br>
            <a: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и выработки СЭС.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АСУТП АГЭК выполнен на основе распределенной многоуровневой архитектуры, обладает обширным набором средств</a:t>
            </a:r>
            <a:b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</a:br>
            <a: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для решения различных задач, а также широким набором интерфейсов для интеграции</a:t>
            </a:r>
            <a:b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</a:br>
            <a: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со смежными технологическими системами.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>
              <a:spcBef>
                <a:spcPts val="1200"/>
              </a:spcBef>
              <a:defRPr/>
            </a:pPr>
            <a:endParaRPr lang="en-US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>
              <a:spcBef>
                <a:spcPts val="1200"/>
              </a:spcBef>
              <a:defRPr/>
            </a:pPr>
            <a:endParaRPr lang="ru-RU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828FB4F-F301-F0AA-69E7-D1A3E25464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r="5481"/>
          <a:stretch/>
        </p:blipFill>
        <p:spPr bwMode="auto">
          <a:xfrm>
            <a:off x="542012" y="1484315"/>
            <a:ext cx="4629756" cy="36726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C59BB8-7CBF-5764-D7C8-3E544044227C}"/>
              </a:ext>
            </a:extLst>
          </p:cNvPr>
          <p:cNvSpPr txBox="1"/>
          <p:nvPr/>
        </p:nvSpPr>
        <p:spPr>
          <a:xfrm>
            <a:off x="114300" y="5328200"/>
            <a:ext cx="555329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Пример результата работы предиктивного</a:t>
            </a:r>
          </a:p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оптимизационного алгоритма, реализованного</a:t>
            </a:r>
          </a:p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в программном модуле прогнозирования</a:t>
            </a:r>
            <a:b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и оптимизации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F6F63F-10DD-077B-C370-BA3CE8A5C5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555678" y="6297520"/>
            <a:ext cx="587548" cy="18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24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489472D-6253-2363-2641-3FBF57239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87662678" name="Номер слайда 12"/>
          <p:cNvSpPr>
            <a:spLocks noGrp="1"/>
          </p:cNvSpPr>
          <p:nvPr>
            <p:ph type="sldNum" sz="quarter" idx="12"/>
          </p:nvPr>
        </p:nvSpPr>
        <p:spPr bwMode="auto">
          <a:xfrm>
            <a:off x="11170505" y="6481224"/>
            <a:ext cx="479477" cy="183700"/>
          </a:xfrm>
        </p:spPr>
        <p:txBody>
          <a:bodyPr lIns="0" tIns="0" rIns="0" bIns="0"/>
          <a:lstStyle/>
          <a:p>
            <a:pPr>
              <a:defRPr/>
            </a:pPr>
            <a:fld id="{27C0D94C-632E-CA60-6201-0D0F1FA37A75}" type="slidenum">
              <a:rPr lang="ru-RU" sz="11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18</a:t>
            </a:fld>
            <a:endParaRPr sz="1100">
              <a:solidFill>
                <a:schemeClr val="tx1"/>
              </a:solidFill>
              <a:latin typeface="roboto"/>
              <a:cs typeface="roboto"/>
            </a:endParaRPr>
          </a:p>
        </p:txBody>
      </p:sp>
      <p:sp>
        <p:nvSpPr>
          <p:cNvPr id="1410782464" name="TextBox 6"/>
          <p:cNvSpPr txBox="1"/>
          <p:nvPr/>
        </p:nvSpPr>
        <p:spPr bwMode="auto">
          <a:xfrm>
            <a:off x="542009" y="477076"/>
            <a:ext cx="9564846" cy="3661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sz="2400" b="1" i="0" u="none" strike="noStrike" cap="none" spc="0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Модуль прогнозирования и оптимизация режима работы АГЭК</a:t>
            </a:r>
            <a:endParaRPr sz="2400" b="1" dirty="0">
              <a:latin typeface="roboto"/>
              <a:cs typeface="roboto"/>
            </a:endParaRPr>
          </a:p>
        </p:txBody>
      </p:sp>
      <p:sp>
        <p:nvSpPr>
          <p:cNvPr id="502955305" name="TextBox 11"/>
          <p:cNvSpPr txBox="1"/>
          <p:nvPr/>
        </p:nvSpPr>
        <p:spPr bwMode="auto">
          <a:xfrm>
            <a:off x="795867" y="1571895"/>
            <a:ext cx="5427952" cy="147732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>
              <a:defRPr/>
            </a:pPr>
            <a:r>
              <a:rPr lang="ru-RU" b="1" dirty="0">
                <a:solidFill>
                  <a:schemeClr val="tx1"/>
                </a:solidFill>
                <a:latin typeface="roboto"/>
                <a:cs typeface="roboto"/>
              </a:rPr>
              <a:t>Решаемые задачи:</a:t>
            </a:r>
          </a:p>
          <a:p>
            <a:pPr algn="l">
              <a:defRPr/>
            </a:pPr>
            <a:endParaRPr dirty="0">
              <a:solidFill>
                <a:schemeClr val="tx1"/>
              </a:solidFill>
              <a:latin typeface="roboto"/>
              <a:cs typeface="roboto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roboto"/>
                <a:cs typeface="roboto"/>
              </a:rPr>
              <a:t>прогнозирование электрических нагрузок;</a:t>
            </a:r>
            <a:endParaRPr dirty="0">
              <a:solidFill>
                <a:schemeClr val="tx1"/>
              </a:solidFill>
              <a:latin typeface="roboto"/>
              <a:cs typeface="roboto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roboto"/>
                <a:cs typeface="roboto"/>
              </a:rPr>
              <a:t>прогнозирование выработки СЭС;</a:t>
            </a:r>
            <a:endParaRPr dirty="0">
              <a:solidFill>
                <a:schemeClr val="tx1"/>
              </a:solidFill>
              <a:latin typeface="roboto"/>
              <a:cs typeface="roboto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roboto"/>
                <a:cs typeface="roboto"/>
              </a:rPr>
              <a:t>оптимизация режима работы АГЭК.</a:t>
            </a:r>
            <a:endParaRPr dirty="0">
              <a:solidFill>
                <a:schemeClr val="tx1"/>
              </a:solidFill>
              <a:latin typeface="roboto"/>
              <a:cs typeface="roboto"/>
            </a:endParaRPr>
          </a:p>
        </p:txBody>
      </p:sp>
      <p:pic>
        <p:nvPicPr>
          <p:cNvPr id="1646708048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065072" y="4428575"/>
            <a:ext cx="1704437" cy="1381938"/>
          </a:xfrm>
          <a:prstGeom prst="rect">
            <a:avLst/>
          </a:prstGeom>
        </p:spPr>
      </p:pic>
      <p:pic>
        <p:nvPicPr>
          <p:cNvPr id="1538807116" name="Picture 2" descr="Database Icon | Small &amp;amp; Flat Iconset | paomedia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/>
        </p:blipFill>
        <p:spPr bwMode="auto">
          <a:xfrm>
            <a:off x="2296642" y="3653921"/>
            <a:ext cx="694057" cy="694057"/>
          </a:xfrm>
          <a:prstGeom prst="rect">
            <a:avLst/>
          </a:prstGeom>
          <a:noFill/>
        </p:spPr>
      </p:pic>
      <p:pic>
        <p:nvPicPr>
          <p:cNvPr id="341691082" name="Picture 6" descr="Download forecasting Vector Icon | Inventicons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3524843" y="4347979"/>
            <a:ext cx="648072" cy="648072"/>
          </a:xfrm>
          <a:prstGeom prst="rect">
            <a:avLst/>
          </a:prstGeom>
          <a:noFill/>
        </p:spPr>
      </p:pic>
      <p:pic>
        <p:nvPicPr>
          <p:cNvPr id="1026138957" name="Picture 8" descr="1,120 Financial technologies Vector Images, Financial technologies  Illustrations - Page 2 | Depositphotos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4745912" y="5119544"/>
            <a:ext cx="792086" cy="792086"/>
          </a:xfrm>
          <a:prstGeom prst="rect">
            <a:avLst/>
          </a:prstGeom>
          <a:noFill/>
        </p:spPr>
      </p:pic>
      <p:sp>
        <p:nvSpPr>
          <p:cNvPr id="1030540167" name="Скругленный прямоугольник 26"/>
          <p:cNvSpPr/>
          <p:nvPr/>
        </p:nvSpPr>
        <p:spPr bwMode="auto">
          <a:xfrm>
            <a:off x="887833" y="3624549"/>
            <a:ext cx="4754748" cy="23121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1200">
              <a:latin typeface="roboto"/>
              <a:cs typeface="roboto"/>
            </a:endParaRPr>
          </a:p>
        </p:txBody>
      </p:sp>
      <p:sp>
        <p:nvSpPr>
          <p:cNvPr id="1164304792" name="Скругленный прямоугольник 26"/>
          <p:cNvSpPr/>
          <p:nvPr/>
        </p:nvSpPr>
        <p:spPr bwMode="auto">
          <a:xfrm>
            <a:off x="6545990" y="3649575"/>
            <a:ext cx="4624515" cy="22870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1200">
              <a:latin typeface="roboto"/>
              <a:cs typeface="roboto"/>
            </a:endParaRPr>
          </a:p>
        </p:txBody>
      </p:sp>
      <p:sp>
        <p:nvSpPr>
          <p:cNvPr id="1355748503" name="TextBox 35"/>
          <p:cNvSpPr txBox="1"/>
          <p:nvPr/>
        </p:nvSpPr>
        <p:spPr bwMode="auto">
          <a:xfrm>
            <a:off x="6668290" y="3789533"/>
            <a:ext cx="43581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500" b="1" dirty="0">
                <a:solidFill>
                  <a:schemeClr val="tx1"/>
                </a:solidFill>
                <a:latin typeface="roboto"/>
                <a:cs typeface="roboto"/>
              </a:rPr>
              <a:t>Критерий оптимальности </a:t>
            </a:r>
            <a:r>
              <a:rPr lang="ru-RU" sz="1500" dirty="0">
                <a:solidFill>
                  <a:schemeClr val="tx1"/>
                </a:solidFill>
                <a:latin typeface="roboto"/>
                <a:cs typeface="roboto"/>
              </a:rPr>
              <a:t>– минимальные эксплуатационные расходы</a:t>
            </a:r>
            <a:endParaRPr sz="1500" dirty="0">
              <a:solidFill>
                <a:schemeClr val="tx1"/>
              </a:solidFill>
              <a:latin typeface="roboto"/>
              <a:cs typeface="roboto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D1F48B1-BB7F-41D4-BB7A-9C1988F408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763" y="1203333"/>
            <a:ext cx="2648453" cy="2306068"/>
          </a:xfrm>
          <a:prstGeom prst="rect">
            <a:avLst/>
          </a:prstGeom>
        </p:spPr>
      </p:pic>
      <p:graphicFrame>
        <p:nvGraphicFramePr>
          <p:cNvPr id="8" name="Схема 8">
            <a:extLst>
              <a:ext uri="{FF2B5EF4-FFF2-40B4-BE49-F238E27FC236}">
                <a16:creationId xmlns:a16="http://schemas.microsoft.com/office/drawing/2014/main" id="{C0902767-B1C9-D1DC-D38E-44332A56A9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3293892"/>
              </p:ext>
            </p:extLst>
          </p:nvPr>
        </p:nvGraphicFramePr>
        <p:xfrm>
          <a:off x="748821" y="3670975"/>
          <a:ext cx="5919469" cy="215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764A52-3FBD-24C2-F633-B9149D0535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 bwMode="auto">
          <a:xfrm>
            <a:off x="555678" y="6297520"/>
            <a:ext cx="587548" cy="183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3DB8AD-106B-E84C-52A7-E053C681E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32612478" name="Номер слайда 12"/>
          <p:cNvSpPr>
            <a:spLocks noGrp="1"/>
          </p:cNvSpPr>
          <p:nvPr>
            <p:ph type="sldNum" sz="quarter" idx="12"/>
          </p:nvPr>
        </p:nvSpPr>
        <p:spPr bwMode="auto">
          <a:xfrm>
            <a:off x="11170505" y="6481224"/>
            <a:ext cx="479477" cy="183700"/>
          </a:xfrm>
        </p:spPr>
        <p:txBody>
          <a:bodyPr lIns="0" tIns="0" rIns="0" bIns="0"/>
          <a:lstStyle/>
          <a:p>
            <a:pPr>
              <a:defRPr/>
            </a:pPr>
            <a:fld id="{EC7F63D7-4435-1B1E-0969-B47945C54EF8}" type="slidenum">
              <a:rPr lang="ru-RU" sz="11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19</a:t>
            </a:fld>
            <a:endParaRPr sz="1100">
              <a:solidFill>
                <a:schemeClr val="tx1"/>
              </a:solidFill>
              <a:latin typeface="roboto"/>
              <a:cs typeface="roboto"/>
            </a:endParaRPr>
          </a:p>
        </p:txBody>
      </p:sp>
      <p:sp>
        <p:nvSpPr>
          <p:cNvPr id="1115649806" name="TextBox 6"/>
          <p:cNvSpPr txBox="1"/>
          <p:nvPr/>
        </p:nvSpPr>
        <p:spPr bwMode="auto">
          <a:xfrm>
            <a:off x="542009" y="477076"/>
            <a:ext cx="9565566" cy="3661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sz="2400" b="1" i="0" u="none" strike="noStrike" cap="none" spc="0">
                <a:solidFill>
                  <a:schemeClr val="tx1"/>
                </a:solidFill>
                <a:latin typeface="roboto"/>
                <a:cs typeface="roboto"/>
              </a:rPr>
              <a:t>Блоки прогнозирования нагрузки и выработки СЭС</a:t>
            </a:r>
            <a:endParaRPr sz="2400" b="1">
              <a:latin typeface="roboto"/>
              <a:cs typeface="roboto"/>
            </a:endParaRPr>
          </a:p>
        </p:txBody>
      </p:sp>
      <p:pic>
        <p:nvPicPr>
          <p:cNvPr id="317467956" name="Рисунок 15"/>
          <p:cNvPicPr>
            <a:picLocks noChangeAspect="1"/>
          </p:cNvPicPr>
          <p:nvPr/>
        </p:nvPicPr>
        <p:blipFill>
          <a:blip r:embed="rId4"/>
          <a:srcRect t="50062"/>
          <a:stretch/>
        </p:blipFill>
        <p:spPr bwMode="auto">
          <a:xfrm>
            <a:off x="5251929" y="1691311"/>
            <a:ext cx="5760306" cy="1620744"/>
          </a:xfrm>
          <a:prstGeom prst="rect">
            <a:avLst/>
          </a:prstGeom>
        </p:spPr>
      </p:pic>
      <p:pic>
        <p:nvPicPr>
          <p:cNvPr id="1124254486" name="Рисунок 19"/>
          <p:cNvPicPr>
            <a:picLocks noChangeAspect="1"/>
          </p:cNvPicPr>
          <p:nvPr/>
        </p:nvPicPr>
        <p:blipFill>
          <a:blip r:embed="rId5"/>
          <a:srcRect l="14815" t="-4500" r="3706" b="4500"/>
          <a:stretch/>
        </p:blipFill>
        <p:spPr bwMode="auto">
          <a:xfrm>
            <a:off x="724028" y="2547982"/>
            <a:ext cx="3168351" cy="1974678"/>
          </a:xfrm>
          <a:prstGeom prst="rect">
            <a:avLst/>
          </a:prstGeom>
        </p:spPr>
      </p:pic>
      <p:sp>
        <p:nvSpPr>
          <p:cNvPr id="1071635063" name="Объект 3"/>
          <p:cNvSpPr txBox="1"/>
          <p:nvPr/>
        </p:nvSpPr>
        <p:spPr bwMode="auto">
          <a:xfrm>
            <a:off x="512851" y="1378392"/>
            <a:ext cx="4340502" cy="504055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0" indent="0" algn="l" defTabSz="1219077">
              <a:spcBef>
                <a:spcPts val="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80000" algn="l" defTabSz="1219077">
              <a:spcBef>
                <a:spcPts val="0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846" indent="-304770" algn="l" defTabSz="1219077">
              <a:spcBef>
                <a:spcPts val="0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387" indent="-304770" algn="l" defTabSz="1219077">
              <a:spcBef>
                <a:spcPts val="0"/>
              </a:spcBef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925" indent="-304770" algn="l" defTabSz="1219077">
              <a:spcBef>
                <a:spcPts val="0"/>
              </a:spcBef>
              <a:buFont typeface="Arial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464" indent="-304770" algn="l" defTabSz="1219077">
              <a:spcBef>
                <a:spcPts val="0"/>
              </a:spcBef>
              <a:buFont typeface="Arial"/>
              <a:buChar char="•"/>
              <a:defRPr sz="26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4" indent="-304770" algn="l" defTabSz="1219077">
              <a:spcBef>
                <a:spcPts val="0"/>
              </a:spcBef>
              <a:buFont typeface="Arial"/>
              <a:buChar char="•"/>
              <a:defRPr sz="26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3" indent="-304770" algn="l" defTabSz="1219077">
              <a:spcBef>
                <a:spcPts val="0"/>
              </a:spcBef>
              <a:buFont typeface="Arial"/>
              <a:buChar char="•"/>
              <a:defRPr sz="26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1" indent="-304770" algn="l" defTabSz="1219077">
              <a:spcBef>
                <a:spcPts val="0"/>
              </a:spcBef>
              <a:buFont typeface="Arial"/>
              <a:buChar char="•"/>
              <a:defRPr sz="26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>
                <a:latin typeface="roboto"/>
                <a:cs typeface="roboto"/>
              </a:rPr>
              <a:t>Входные данные </a:t>
            </a:r>
            <a:r>
              <a:rPr lang="ru-RU" sz="1800" dirty="0">
                <a:latin typeface="roboto"/>
                <a:cs typeface="roboto"/>
              </a:rPr>
              <a:t>– среднечасовые значения нагрузки/солнечного излучения за последние 24 часа</a:t>
            </a:r>
            <a:endParaRPr sz="1800" dirty="0">
              <a:latin typeface="roboto"/>
              <a:cs typeface="roboto"/>
            </a:endParaRPr>
          </a:p>
        </p:txBody>
      </p:sp>
      <p:sp>
        <p:nvSpPr>
          <p:cNvPr id="49530485" name="Стрелка вниз 23"/>
          <p:cNvSpPr/>
          <p:nvPr/>
        </p:nvSpPr>
        <p:spPr bwMode="auto">
          <a:xfrm>
            <a:off x="1506476" y="2629834"/>
            <a:ext cx="216023" cy="28803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52E97"/>
          </a:solidFill>
          <a:ln>
            <a:solidFill>
              <a:srgbClr val="252E97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latin typeface="roboto"/>
              <a:cs typeface="roboto"/>
            </a:endParaRPr>
          </a:p>
        </p:txBody>
      </p:sp>
      <p:sp>
        <p:nvSpPr>
          <p:cNvPr id="792793438" name="Стрелка вниз 24"/>
          <p:cNvSpPr/>
          <p:nvPr/>
        </p:nvSpPr>
        <p:spPr bwMode="auto">
          <a:xfrm>
            <a:off x="2809748" y="2629834"/>
            <a:ext cx="216023" cy="28803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52E97"/>
          </a:solidFill>
          <a:ln>
            <a:solidFill>
              <a:srgbClr val="252E97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latin typeface="roboto"/>
              <a:cs typeface="roboto"/>
            </a:endParaRPr>
          </a:p>
        </p:txBody>
      </p:sp>
      <p:sp>
        <p:nvSpPr>
          <p:cNvPr id="648437412" name="Стрелка вниз 25"/>
          <p:cNvSpPr/>
          <p:nvPr/>
        </p:nvSpPr>
        <p:spPr bwMode="auto">
          <a:xfrm>
            <a:off x="2155768" y="2621862"/>
            <a:ext cx="216023" cy="28803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52E97"/>
          </a:solidFill>
          <a:ln>
            <a:solidFill>
              <a:srgbClr val="252E97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latin typeface="roboto"/>
              <a:cs typeface="roboto"/>
            </a:endParaRPr>
          </a:p>
        </p:txBody>
      </p:sp>
      <p:sp>
        <p:nvSpPr>
          <p:cNvPr id="1629177632" name="Стрелка вниз 26"/>
          <p:cNvSpPr/>
          <p:nvPr/>
        </p:nvSpPr>
        <p:spPr bwMode="auto">
          <a:xfrm>
            <a:off x="2166222" y="4154600"/>
            <a:ext cx="216023" cy="28803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52E97"/>
          </a:solidFill>
          <a:ln>
            <a:solidFill>
              <a:srgbClr val="252E97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latin typeface="roboto"/>
              <a:cs typeface="roboto"/>
            </a:endParaRPr>
          </a:p>
        </p:txBody>
      </p:sp>
      <p:sp>
        <p:nvSpPr>
          <p:cNvPr id="628010114" name="Стрелка вниз 27"/>
          <p:cNvSpPr/>
          <p:nvPr/>
        </p:nvSpPr>
        <p:spPr bwMode="auto">
          <a:xfrm>
            <a:off x="2809748" y="4154600"/>
            <a:ext cx="216023" cy="28803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52E97"/>
          </a:solidFill>
          <a:ln>
            <a:solidFill>
              <a:srgbClr val="252E97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latin typeface="roboto"/>
              <a:cs typeface="roboto"/>
            </a:endParaRPr>
          </a:p>
        </p:txBody>
      </p:sp>
      <p:sp>
        <p:nvSpPr>
          <p:cNvPr id="53969108" name="Стрелка вниз 28"/>
          <p:cNvSpPr/>
          <p:nvPr/>
        </p:nvSpPr>
        <p:spPr bwMode="auto">
          <a:xfrm>
            <a:off x="1506476" y="4154600"/>
            <a:ext cx="216023" cy="28803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52E97"/>
          </a:solidFill>
          <a:ln>
            <a:solidFill>
              <a:srgbClr val="252E97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latin typeface="roboto"/>
              <a:cs typeface="roboto"/>
            </a:endParaRPr>
          </a:p>
        </p:txBody>
      </p:sp>
      <p:sp>
        <p:nvSpPr>
          <p:cNvPr id="1243775907" name="Объект 3"/>
          <p:cNvSpPr txBox="1"/>
          <p:nvPr/>
        </p:nvSpPr>
        <p:spPr bwMode="auto">
          <a:xfrm>
            <a:off x="551192" y="4752020"/>
            <a:ext cx="4340502" cy="504055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0" indent="0" algn="l" defTabSz="1219077">
              <a:spcBef>
                <a:spcPts val="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80000" algn="l" defTabSz="1219077">
              <a:spcBef>
                <a:spcPts val="0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846" indent="-304770" algn="l" defTabSz="1219077">
              <a:spcBef>
                <a:spcPts val="0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387" indent="-304770" algn="l" defTabSz="1219077">
              <a:spcBef>
                <a:spcPts val="0"/>
              </a:spcBef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925" indent="-304770" algn="l" defTabSz="1219077">
              <a:spcBef>
                <a:spcPts val="0"/>
              </a:spcBef>
              <a:buFont typeface="Arial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464" indent="-304770" algn="l" defTabSz="1219077">
              <a:spcBef>
                <a:spcPts val="0"/>
              </a:spcBef>
              <a:buFont typeface="Arial"/>
              <a:buChar char="•"/>
              <a:defRPr sz="26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4" indent="-304770" algn="l" defTabSz="1219077">
              <a:spcBef>
                <a:spcPts val="0"/>
              </a:spcBef>
              <a:buFont typeface="Arial"/>
              <a:buChar char="•"/>
              <a:defRPr sz="26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3" indent="-304770" algn="l" defTabSz="1219077">
              <a:spcBef>
                <a:spcPts val="0"/>
              </a:spcBef>
              <a:buFont typeface="Arial"/>
              <a:buChar char="•"/>
              <a:defRPr sz="26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1" indent="-304770" algn="l" defTabSz="1219077">
              <a:spcBef>
                <a:spcPts val="0"/>
              </a:spcBef>
              <a:buFont typeface="Arial"/>
              <a:buChar char="•"/>
              <a:defRPr sz="26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>
                <a:latin typeface="roboto"/>
                <a:cs typeface="roboto"/>
              </a:rPr>
              <a:t>Выходные данные </a:t>
            </a:r>
            <a:r>
              <a:rPr lang="ru-RU" sz="1800" dirty="0">
                <a:latin typeface="roboto"/>
                <a:cs typeface="roboto"/>
              </a:rPr>
              <a:t>– среднечасовые значения нагрузки/солнечного излучения на следующие 24 часа</a:t>
            </a:r>
            <a:endParaRPr sz="1800" dirty="0">
              <a:latin typeface="roboto"/>
              <a:cs typeface="roboto"/>
            </a:endParaRPr>
          </a:p>
        </p:txBody>
      </p:sp>
      <p:pic>
        <p:nvPicPr>
          <p:cNvPr id="1032696792" name="Рисунок 22"/>
          <p:cNvPicPr>
            <a:picLocks noChangeAspect="1"/>
          </p:cNvPicPr>
          <p:nvPr/>
        </p:nvPicPr>
        <p:blipFill>
          <a:blip r:embed="rId6"/>
          <a:srcRect b="48767"/>
          <a:stretch/>
        </p:blipFill>
        <p:spPr bwMode="auto">
          <a:xfrm>
            <a:off x="5229878" y="4070754"/>
            <a:ext cx="5769453" cy="1667963"/>
          </a:xfrm>
          <a:prstGeom prst="rect">
            <a:avLst/>
          </a:prstGeom>
        </p:spPr>
      </p:pic>
      <p:sp>
        <p:nvSpPr>
          <p:cNvPr id="1722336791" name="Скругленный прямоугольник 26"/>
          <p:cNvSpPr/>
          <p:nvPr/>
        </p:nvSpPr>
        <p:spPr bwMode="auto">
          <a:xfrm>
            <a:off x="5572732" y="1495946"/>
            <a:ext cx="5389737" cy="263875"/>
          </a:xfrm>
          <a:prstGeom prst="rect">
            <a:avLst/>
          </a:prstGeom>
          <a:solidFill>
            <a:srgbClr val="252E97"/>
          </a:solidFill>
          <a:ln>
            <a:solidFill>
              <a:srgbClr val="252E97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500" dirty="0">
                <a:latin typeface="roboto"/>
                <a:cs typeface="roboto"/>
              </a:rPr>
              <a:t>Модель прогнозирования нагрузки</a:t>
            </a:r>
            <a:endParaRPr sz="1500" dirty="0">
              <a:latin typeface="roboto"/>
              <a:cs typeface="roboto"/>
            </a:endParaRPr>
          </a:p>
        </p:txBody>
      </p:sp>
      <p:sp>
        <p:nvSpPr>
          <p:cNvPr id="2055704708" name="Скругленный прямоугольник 26"/>
          <p:cNvSpPr/>
          <p:nvPr/>
        </p:nvSpPr>
        <p:spPr bwMode="auto">
          <a:xfrm>
            <a:off x="5572731" y="3638278"/>
            <a:ext cx="5389738" cy="263875"/>
          </a:xfrm>
          <a:prstGeom prst="rect">
            <a:avLst/>
          </a:prstGeom>
          <a:solidFill>
            <a:srgbClr val="252E97"/>
          </a:solidFill>
          <a:ln>
            <a:solidFill>
              <a:srgbClr val="252E97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500" dirty="0">
                <a:latin typeface="roboto"/>
                <a:cs typeface="roboto"/>
              </a:rPr>
              <a:t>Модель прогнозирования солнечного излучения</a:t>
            </a:r>
            <a:endParaRPr sz="1500" dirty="0">
              <a:latin typeface="roboto"/>
              <a:cs typeface="roboto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445039-9B35-E3DE-8EAC-C6EB5F31BB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auto">
          <a:xfrm>
            <a:off x="555678" y="6297520"/>
            <a:ext cx="587548" cy="1837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3661DC9-F735-9633-99B5-82F6C9319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14455730" name="TextBox 1"/>
          <p:cNvSpPr txBox="1"/>
          <p:nvPr/>
        </p:nvSpPr>
        <p:spPr bwMode="auto">
          <a:xfrm>
            <a:off x="813861" y="2231743"/>
            <a:ext cx="1034257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DB6FF"/>
                </a:solidFill>
                <a:latin typeface="Roboto"/>
                <a:ea typeface="Roboto"/>
                <a:cs typeface="Roboto"/>
              </a:rPr>
              <a:t>1.</a:t>
            </a:r>
            <a:r>
              <a:rPr lang="ru-RU" sz="3200" b="1" dirty="0">
                <a:solidFill>
                  <a:schemeClr val="bg1"/>
                </a:solidFill>
                <a:latin typeface="Roboto"/>
                <a:ea typeface="Roboto"/>
                <a:cs typeface="Roboto"/>
              </a:rPr>
              <a:t> Использование современных технологий в АСУТП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88A408-6BA1-0E71-0516-7A83A41F31D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555678" y="6297520"/>
            <a:ext cx="587548" cy="18370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DDB753E-A904-B084-76D1-EE3A3A23D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91781612" name="Номер слайда 12"/>
          <p:cNvSpPr>
            <a:spLocks noGrp="1"/>
          </p:cNvSpPr>
          <p:nvPr>
            <p:ph type="sldNum" sz="quarter" idx="12"/>
          </p:nvPr>
        </p:nvSpPr>
        <p:spPr bwMode="auto">
          <a:xfrm>
            <a:off x="11170505" y="6481224"/>
            <a:ext cx="479477" cy="183700"/>
          </a:xfrm>
        </p:spPr>
        <p:txBody>
          <a:bodyPr lIns="0" tIns="0" rIns="0" bIns="0"/>
          <a:lstStyle/>
          <a:p>
            <a:pPr>
              <a:defRPr/>
            </a:pPr>
            <a:fld id="{659F04A8-5A3A-9E2F-3DFE-D737828BB01F}" type="slidenum">
              <a:rPr lang="ru-RU" sz="11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20</a:t>
            </a:fld>
            <a:endParaRPr sz="1100">
              <a:solidFill>
                <a:schemeClr val="tx1"/>
              </a:solidFill>
              <a:latin typeface="roboto"/>
              <a:cs typeface="roboto"/>
            </a:endParaRPr>
          </a:p>
        </p:txBody>
      </p:sp>
      <p:sp>
        <p:nvSpPr>
          <p:cNvPr id="1850600685" name="TextBox 6"/>
          <p:cNvSpPr txBox="1"/>
          <p:nvPr/>
        </p:nvSpPr>
        <p:spPr bwMode="auto">
          <a:xfrm>
            <a:off x="542009" y="477076"/>
            <a:ext cx="9565926" cy="3661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sz="2400" b="1" i="0" u="none" strike="noStrike" cap="none" spc="0" dirty="0">
                <a:solidFill>
                  <a:schemeClr val="tx1"/>
                </a:solidFill>
                <a:latin typeface="roboto"/>
                <a:cs typeface="roboto"/>
              </a:rPr>
              <a:t>Блок оптимизации режима работы АГЭК на сутки вперед</a:t>
            </a:r>
            <a:endParaRPr sz="2400" b="1" dirty="0">
              <a:latin typeface="roboto"/>
              <a:cs typeface="roboto"/>
            </a:endParaRPr>
          </a:p>
        </p:txBody>
      </p:sp>
      <p:sp>
        <p:nvSpPr>
          <p:cNvPr id="1574897783" name="TextBox 12"/>
          <p:cNvSpPr txBox="1"/>
          <p:nvPr/>
        </p:nvSpPr>
        <p:spPr bwMode="auto">
          <a:xfrm>
            <a:off x="5191433" y="1389096"/>
            <a:ext cx="6597444" cy="480131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Задача:</a:t>
            </a:r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оптимизировать состав генерирующего оборудования на сутки вперед по критерию минимизации эксплуатационных затрат с учетом ограничений.</a:t>
            </a:r>
          </a:p>
          <a:p>
            <a:pPr>
              <a:defRPr/>
            </a:pPr>
            <a:endParaRPr lang="ru-RU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Целевая функция: </a:t>
            </a:r>
            <a:r>
              <a:rPr lang="ru-RU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минимальная сумма эксплуатационных затрат АГЭК за сутки</a:t>
            </a:r>
          </a:p>
          <a:p>
            <a:pPr>
              <a:defRPr/>
            </a:pPr>
            <a:endParaRPr lang="ru-RU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Ограничения: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баланс мощности;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ограничения ДГУ: готовность к работе; минимальное время работы/простоя; удельная загрузка; затраты</a:t>
            </a:r>
            <a:br>
              <a:rPr lang="ru-RU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на пуск/останов;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ограничения СНЭ: готовность к работе; максимальная глубина разряда; запрет одновременного заряда/ разряда; ограничение скорости заряда/разряда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ограничения СЭС: готовность к работе инверторов; выходная мощность.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CAC2799-84EE-4D83-BB80-78F0FB6B4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98" y="1039001"/>
            <a:ext cx="3338837" cy="51585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14F28E-FF44-8D84-973B-FD13A41295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555678" y="6297520"/>
            <a:ext cx="587548" cy="183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7F769AE-E6AD-94DF-AC81-9DFD5E816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95562857" name="Номер слайда 12"/>
          <p:cNvSpPr>
            <a:spLocks noGrp="1"/>
          </p:cNvSpPr>
          <p:nvPr>
            <p:ph type="sldNum" sz="quarter" idx="12"/>
          </p:nvPr>
        </p:nvSpPr>
        <p:spPr bwMode="auto">
          <a:xfrm>
            <a:off x="11170505" y="6481224"/>
            <a:ext cx="479477" cy="183700"/>
          </a:xfrm>
        </p:spPr>
        <p:txBody>
          <a:bodyPr lIns="0" tIns="0" rIns="0" bIns="0"/>
          <a:lstStyle/>
          <a:p>
            <a:pPr>
              <a:defRPr/>
            </a:pPr>
            <a:fld id="{4230A241-AC62-99C1-27F9-E594C967BB6C}" type="slidenum">
              <a:rPr lang="ru-RU" sz="11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21</a:t>
            </a:fld>
            <a:endParaRPr sz="1100">
              <a:solidFill>
                <a:schemeClr val="tx1"/>
              </a:solidFill>
              <a:latin typeface="roboto"/>
              <a:cs typeface="roboto"/>
            </a:endParaRPr>
          </a:p>
        </p:txBody>
      </p:sp>
      <p:sp>
        <p:nvSpPr>
          <p:cNvPr id="794428339" name="TextBox 6"/>
          <p:cNvSpPr txBox="1"/>
          <p:nvPr/>
        </p:nvSpPr>
        <p:spPr bwMode="auto">
          <a:xfrm>
            <a:off x="542009" y="477076"/>
            <a:ext cx="9566646" cy="7318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sz="2400" b="1" i="0" u="none" strike="noStrike" cap="none" spc="0" dirty="0">
                <a:solidFill>
                  <a:schemeClr val="tx1"/>
                </a:solidFill>
                <a:latin typeface="roboto"/>
                <a:cs typeface="roboto"/>
              </a:rPr>
              <a:t>Блок оптимизации режима работы АГЭК на сутки вперед. Принцип оптимального управления</a:t>
            </a:r>
            <a:endParaRPr sz="2400" b="1" dirty="0">
              <a:latin typeface="roboto"/>
              <a:cs typeface="roboto"/>
            </a:endParaRPr>
          </a:p>
        </p:txBody>
      </p:sp>
      <p:sp>
        <p:nvSpPr>
          <p:cNvPr id="554939605" name="Скругленный прямоугольник 6"/>
          <p:cNvSpPr/>
          <p:nvPr/>
        </p:nvSpPr>
        <p:spPr bwMode="auto">
          <a:xfrm>
            <a:off x="6307005" y="3176119"/>
            <a:ext cx="1810543" cy="811137"/>
          </a:xfrm>
          <a:prstGeom prst="rect">
            <a:avLst/>
          </a:prstGeom>
          <a:solidFill>
            <a:srgbClr val="252E97"/>
          </a:solidFill>
          <a:ln>
            <a:solidFill>
              <a:srgbClr val="252E97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500" dirty="0">
                <a:latin typeface="roboto"/>
                <a:cs typeface="roboto"/>
              </a:rPr>
              <a:t>Алгоритм оптимизации</a:t>
            </a:r>
            <a:endParaRPr sz="1500" dirty="0">
              <a:latin typeface="roboto"/>
              <a:cs typeface="roboto"/>
            </a:endParaRPr>
          </a:p>
        </p:txBody>
      </p:sp>
      <p:sp>
        <p:nvSpPr>
          <p:cNvPr id="1000122483" name="Скругленный прямоугольник 10"/>
          <p:cNvSpPr/>
          <p:nvPr/>
        </p:nvSpPr>
        <p:spPr bwMode="auto">
          <a:xfrm>
            <a:off x="4827932" y="2068497"/>
            <a:ext cx="1810543" cy="811137"/>
          </a:xfrm>
          <a:prstGeom prst="rect">
            <a:avLst/>
          </a:prstGeom>
          <a:solidFill>
            <a:srgbClr val="252E97"/>
          </a:solidFill>
          <a:ln>
            <a:solidFill>
              <a:srgbClr val="252E97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500" dirty="0">
                <a:latin typeface="roboto"/>
                <a:cs typeface="roboto"/>
              </a:rPr>
              <a:t>Целевая функция</a:t>
            </a:r>
            <a:endParaRPr sz="1500" dirty="0">
              <a:latin typeface="roboto"/>
              <a:cs typeface="roboto"/>
            </a:endParaRPr>
          </a:p>
        </p:txBody>
      </p:sp>
      <p:sp>
        <p:nvSpPr>
          <p:cNvPr id="1471705657" name="Скругленный прямоугольник 11"/>
          <p:cNvSpPr/>
          <p:nvPr/>
        </p:nvSpPr>
        <p:spPr bwMode="auto">
          <a:xfrm>
            <a:off x="4770378" y="4358189"/>
            <a:ext cx="1810543" cy="811137"/>
          </a:xfrm>
          <a:prstGeom prst="rect">
            <a:avLst/>
          </a:prstGeom>
          <a:solidFill>
            <a:srgbClr val="252E97"/>
          </a:solidFill>
          <a:ln>
            <a:solidFill>
              <a:srgbClr val="252E97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500">
                <a:latin typeface="roboto"/>
                <a:cs typeface="roboto"/>
              </a:rPr>
              <a:t>Ограничения</a:t>
            </a:r>
            <a:endParaRPr sz="1500">
              <a:latin typeface="roboto"/>
              <a:cs typeface="roboto"/>
            </a:endParaRPr>
          </a:p>
        </p:txBody>
      </p:sp>
      <p:sp>
        <p:nvSpPr>
          <p:cNvPr id="1831195998" name="Скругленный прямоугольник 13"/>
          <p:cNvSpPr/>
          <p:nvPr/>
        </p:nvSpPr>
        <p:spPr bwMode="auto">
          <a:xfrm>
            <a:off x="2909528" y="3213255"/>
            <a:ext cx="1537457" cy="736993"/>
          </a:xfrm>
          <a:prstGeom prst="rect">
            <a:avLst/>
          </a:prstGeom>
          <a:solidFill>
            <a:srgbClr val="252E97"/>
          </a:solidFill>
          <a:ln>
            <a:solidFill>
              <a:srgbClr val="252E97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500">
                <a:latin typeface="roboto"/>
                <a:cs typeface="roboto"/>
              </a:rPr>
              <a:t>Мат. модель объекта</a:t>
            </a:r>
            <a:endParaRPr sz="1500">
              <a:latin typeface="roboto"/>
              <a:cs typeface="roboto"/>
            </a:endParaRPr>
          </a:p>
        </p:txBody>
      </p:sp>
      <p:sp>
        <p:nvSpPr>
          <p:cNvPr id="1657202231" name="Скругленный прямоугольник 15"/>
          <p:cNvSpPr/>
          <p:nvPr/>
        </p:nvSpPr>
        <p:spPr bwMode="auto">
          <a:xfrm>
            <a:off x="8681092" y="3176119"/>
            <a:ext cx="1881043" cy="811137"/>
          </a:xfrm>
          <a:prstGeom prst="rect">
            <a:avLst/>
          </a:prstGeom>
          <a:solidFill>
            <a:srgbClr val="252E97"/>
          </a:solidFill>
          <a:ln>
            <a:solidFill>
              <a:srgbClr val="252E97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500">
                <a:latin typeface="roboto"/>
                <a:cs typeface="roboto"/>
              </a:rPr>
              <a:t>Оптимальный режим работы объекта</a:t>
            </a:r>
            <a:endParaRPr sz="1500">
              <a:latin typeface="roboto"/>
              <a:cs typeface="roboto"/>
            </a:endParaRPr>
          </a:p>
        </p:txBody>
      </p:sp>
      <p:sp>
        <p:nvSpPr>
          <p:cNvPr id="1323885332" name="Стрелка вправо 7"/>
          <p:cNvSpPr/>
          <p:nvPr/>
        </p:nvSpPr>
        <p:spPr bwMode="auto">
          <a:xfrm rot="2889323">
            <a:off x="6619397" y="2721474"/>
            <a:ext cx="702985" cy="268228"/>
          </a:xfrm>
          <a:prstGeom prst="rightArrow">
            <a:avLst>
              <a:gd name="adj1" fmla="val 50000"/>
              <a:gd name="adj2" fmla="val 87038"/>
            </a:avLst>
          </a:prstGeom>
          <a:solidFill>
            <a:srgbClr val="00D8FF"/>
          </a:solidFill>
          <a:ln>
            <a:solidFill>
              <a:srgbClr val="00D8F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latin typeface="roboto"/>
              <a:cs typeface="roboto"/>
            </a:endParaRPr>
          </a:p>
        </p:txBody>
      </p:sp>
      <p:sp>
        <p:nvSpPr>
          <p:cNvPr id="1211681296" name="Стрелка вправо 17"/>
          <p:cNvSpPr/>
          <p:nvPr/>
        </p:nvSpPr>
        <p:spPr bwMode="auto">
          <a:xfrm rot="19335400">
            <a:off x="3956069" y="2704623"/>
            <a:ext cx="871742" cy="216302"/>
          </a:xfrm>
          <a:prstGeom prst="rightArrow">
            <a:avLst>
              <a:gd name="adj1" fmla="val 50000"/>
              <a:gd name="adj2" fmla="val 87038"/>
            </a:avLst>
          </a:prstGeom>
          <a:solidFill>
            <a:srgbClr val="00D8FF"/>
          </a:solidFill>
          <a:ln>
            <a:solidFill>
              <a:srgbClr val="00D8F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latin typeface="roboto"/>
              <a:cs typeface="roboto"/>
            </a:endParaRPr>
          </a:p>
        </p:txBody>
      </p:sp>
      <p:sp>
        <p:nvSpPr>
          <p:cNvPr id="166263806" name="Стрелка вправо 18"/>
          <p:cNvSpPr/>
          <p:nvPr/>
        </p:nvSpPr>
        <p:spPr bwMode="auto">
          <a:xfrm rot="13404530">
            <a:off x="3688834" y="4369761"/>
            <a:ext cx="871742" cy="216301"/>
          </a:xfrm>
          <a:prstGeom prst="rightArrow">
            <a:avLst>
              <a:gd name="adj1" fmla="val 50000"/>
              <a:gd name="adj2" fmla="val 87038"/>
            </a:avLst>
          </a:prstGeom>
          <a:solidFill>
            <a:srgbClr val="00D8FF"/>
          </a:solidFill>
          <a:ln>
            <a:solidFill>
              <a:srgbClr val="00D8F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latin typeface="roboto"/>
              <a:cs typeface="roboto"/>
            </a:endParaRPr>
          </a:p>
        </p:txBody>
      </p:sp>
      <p:sp>
        <p:nvSpPr>
          <p:cNvPr id="1611072073" name="Стрелка вправо 19"/>
          <p:cNvSpPr/>
          <p:nvPr/>
        </p:nvSpPr>
        <p:spPr bwMode="auto">
          <a:xfrm rot="2576453">
            <a:off x="3980073" y="4263836"/>
            <a:ext cx="871742" cy="216302"/>
          </a:xfrm>
          <a:prstGeom prst="rightArrow">
            <a:avLst>
              <a:gd name="adj1" fmla="val 50000"/>
              <a:gd name="adj2" fmla="val 87038"/>
            </a:avLst>
          </a:prstGeom>
          <a:solidFill>
            <a:srgbClr val="00D8FF"/>
          </a:solidFill>
          <a:ln>
            <a:solidFill>
              <a:srgbClr val="00D8F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latin typeface="roboto"/>
              <a:cs typeface="roboto"/>
            </a:endParaRPr>
          </a:p>
        </p:txBody>
      </p:sp>
      <p:sp>
        <p:nvSpPr>
          <p:cNvPr id="1411621554" name="Стрелка вправо 20"/>
          <p:cNvSpPr/>
          <p:nvPr/>
        </p:nvSpPr>
        <p:spPr bwMode="auto">
          <a:xfrm rot="18796464">
            <a:off x="6590047" y="4161524"/>
            <a:ext cx="702985" cy="268228"/>
          </a:xfrm>
          <a:prstGeom prst="rightArrow">
            <a:avLst>
              <a:gd name="adj1" fmla="val 50000"/>
              <a:gd name="adj2" fmla="val 87038"/>
            </a:avLst>
          </a:prstGeom>
          <a:solidFill>
            <a:srgbClr val="00D8FF"/>
          </a:solidFill>
          <a:ln>
            <a:solidFill>
              <a:srgbClr val="00D8F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latin typeface="roboto"/>
              <a:cs typeface="roboto"/>
            </a:endParaRPr>
          </a:p>
        </p:txBody>
      </p:sp>
      <p:sp>
        <p:nvSpPr>
          <p:cNvPr id="959636628" name="Стрелка вправо 21"/>
          <p:cNvSpPr/>
          <p:nvPr/>
        </p:nvSpPr>
        <p:spPr bwMode="auto">
          <a:xfrm>
            <a:off x="8159117" y="3457621"/>
            <a:ext cx="521974" cy="216302"/>
          </a:xfrm>
          <a:prstGeom prst="rightArrow">
            <a:avLst>
              <a:gd name="adj1" fmla="val 50000"/>
              <a:gd name="adj2" fmla="val 87038"/>
            </a:avLst>
          </a:prstGeom>
          <a:solidFill>
            <a:srgbClr val="00D8FF"/>
          </a:solidFill>
          <a:ln>
            <a:solidFill>
              <a:srgbClr val="00D8F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latin typeface="roboto"/>
              <a:cs typeface="roboto"/>
            </a:endParaRPr>
          </a:p>
        </p:txBody>
      </p:sp>
      <p:sp>
        <p:nvSpPr>
          <p:cNvPr id="1133366170" name="Стрелка вправо 22"/>
          <p:cNvSpPr/>
          <p:nvPr/>
        </p:nvSpPr>
        <p:spPr bwMode="auto">
          <a:xfrm>
            <a:off x="4515672" y="3457621"/>
            <a:ext cx="1749764" cy="216302"/>
          </a:xfrm>
          <a:prstGeom prst="rightArrow">
            <a:avLst>
              <a:gd name="adj1" fmla="val 50000"/>
              <a:gd name="adj2" fmla="val 87038"/>
            </a:avLst>
          </a:prstGeom>
          <a:solidFill>
            <a:srgbClr val="00D8FF"/>
          </a:solidFill>
          <a:ln>
            <a:solidFill>
              <a:srgbClr val="00D8F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latin typeface="roboto"/>
              <a:cs typeface="roboto"/>
            </a:endParaRPr>
          </a:p>
        </p:txBody>
      </p:sp>
      <p:sp>
        <p:nvSpPr>
          <p:cNvPr id="1366395771" name="Стрелка вправо 23"/>
          <p:cNvSpPr/>
          <p:nvPr/>
        </p:nvSpPr>
        <p:spPr bwMode="auto">
          <a:xfrm rot="8563495">
            <a:off x="3814974" y="2507491"/>
            <a:ext cx="871742" cy="216302"/>
          </a:xfrm>
          <a:prstGeom prst="rightArrow">
            <a:avLst>
              <a:gd name="adj1" fmla="val 50000"/>
              <a:gd name="adj2" fmla="val 87038"/>
            </a:avLst>
          </a:prstGeom>
          <a:solidFill>
            <a:srgbClr val="00D8FF"/>
          </a:solidFill>
          <a:ln>
            <a:solidFill>
              <a:srgbClr val="00D8F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latin typeface="roboto"/>
              <a:cs typeface="roboto"/>
            </a:endParaRPr>
          </a:p>
        </p:txBody>
      </p:sp>
      <p:sp>
        <p:nvSpPr>
          <p:cNvPr id="1145425507" name="Скругленный прямоугольник 25"/>
          <p:cNvSpPr/>
          <p:nvPr/>
        </p:nvSpPr>
        <p:spPr bwMode="auto">
          <a:xfrm>
            <a:off x="1138397" y="3213667"/>
            <a:ext cx="1496230" cy="736993"/>
          </a:xfrm>
          <a:prstGeom prst="rect">
            <a:avLst/>
          </a:prstGeom>
          <a:solidFill>
            <a:srgbClr val="252E97"/>
          </a:solidFill>
          <a:ln>
            <a:solidFill>
              <a:srgbClr val="252E97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500" dirty="0">
                <a:latin typeface="roboto"/>
                <a:cs typeface="roboto"/>
              </a:rPr>
              <a:t>Граничные условия</a:t>
            </a:r>
            <a:endParaRPr sz="1500" dirty="0">
              <a:latin typeface="roboto"/>
              <a:cs typeface="roboto"/>
            </a:endParaRPr>
          </a:p>
        </p:txBody>
      </p:sp>
      <p:sp>
        <p:nvSpPr>
          <p:cNvPr id="1210397200" name="Стрелка вправо 26"/>
          <p:cNvSpPr/>
          <p:nvPr/>
        </p:nvSpPr>
        <p:spPr bwMode="auto">
          <a:xfrm>
            <a:off x="2677201" y="3457621"/>
            <a:ext cx="232326" cy="216302"/>
          </a:xfrm>
          <a:prstGeom prst="rightArrow">
            <a:avLst>
              <a:gd name="adj1" fmla="val 50000"/>
              <a:gd name="adj2" fmla="val 87038"/>
            </a:avLst>
          </a:prstGeom>
          <a:solidFill>
            <a:srgbClr val="00D8FF"/>
          </a:solidFill>
          <a:ln>
            <a:solidFill>
              <a:srgbClr val="00D8F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latin typeface="roboto"/>
              <a:cs typeface="roboto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72C3D4-52A8-ED54-C684-E1984B2461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555678" y="6297520"/>
            <a:ext cx="587548" cy="18370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708275-B180-E3D5-ED89-2B2AF7C4B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 bwMode="auto">
          <a:xfrm>
            <a:off x="813862" y="2231744"/>
            <a:ext cx="429765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Спасибо за внимание!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428E80D-80CB-1308-373E-44CCCF9B5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 bwMode="auto">
          <a:xfrm>
            <a:off x="542011" y="477078"/>
            <a:ext cx="9507248" cy="7318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sz="2400" b="1" dirty="0">
                <a:latin typeface="Roboto"/>
                <a:ea typeface="Roboto"/>
                <a:cs typeface="Roboto"/>
              </a:rPr>
              <a:t>Современные технологии для повышения эффективности энергосистем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 bwMode="auto">
          <a:xfrm>
            <a:off x="11170508" y="6481224"/>
            <a:ext cx="479480" cy="183703"/>
          </a:xfrm>
        </p:spPr>
        <p:txBody>
          <a:bodyPr lIns="0" tIns="0" rIns="0" bIns="0"/>
          <a:lstStyle/>
          <a:p>
            <a:pPr>
              <a:defRPr/>
            </a:pPr>
            <a:fld id="{5B5BDD84-EC73-C342-BB1E-BA83D6DD292C}" type="slidenum">
              <a:rPr lang="ru-RU" sz="11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3</a:t>
            </a:fld>
            <a:endParaRPr lang="ru-RU" sz="1100">
              <a:solidFill>
                <a:schemeClr val="tx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542012" y="1619690"/>
            <a:ext cx="2976069" cy="27467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ru-RU" b="1" dirty="0">
                <a:latin typeface="Roboto"/>
                <a:ea typeface="Roboto"/>
                <a:cs typeface="Roboto"/>
              </a:rPr>
              <a:t>Современные технологии </a:t>
            </a:r>
            <a:endParaRPr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542012" y="2351136"/>
            <a:ext cx="5154453" cy="34166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spcBef>
                <a:spcPts val="1200"/>
              </a:spcBef>
              <a:defRPr/>
            </a:pPr>
            <a: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Использование современных технологий как:</a:t>
            </a:r>
          </a:p>
          <a:p>
            <a:pPr marL="285750" indent="-285750">
              <a:spcBef>
                <a:spcPts val="1199"/>
              </a:spcBef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искусственный интеллект</a:t>
            </a:r>
            <a:r>
              <a:rPr lang="en-US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 (</a:t>
            </a:r>
            <a: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ИИ);</a:t>
            </a:r>
          </a:p>
          <a:p>
            <a:pPr marL="285750" indent="-285750">
              <a:spcBef>
                <a:spcPts val="1199"/>
              </a:spcBef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машинное обучение (</a:t>
            </a:r>
            <a:r>
              <a:rPr lang="en-US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ML)</a:t>
            </a:r>
            <a: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;</a:t>
            </a:r>
          </a:p>
          <a:p>
            <a:pPr marL="285750" indent="-285750">
              <a:spcBef>
                <a:spcPts val="1199"/>
              </a:spcBef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интернет вещей (</a:t>
            </a:r>
            <a:r>
              <a:rPr lang="en-US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IoT)</a:t>
            </a:r>
            <a: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,</a:t>
            </a:r>
          </a:p>
          <a:p>
            <a:pPr>
              <a:spcBef>
                <a:spcPts val="1199"/>
              </a:spcBef>
              <a:defRPr/>
            </a:pPr>
            <a: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позволяет оптимизировать процессы накопления, хранения и использования электроэнергии.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6386758" y="1619690"/>
            <a:ext cx="2518203" cy="27467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ru-RU" b="1" dirty="0">
                <a:latin typeface="Roboto"/>
                <a:ea typeface="Roboto"/>
                <a:cs typeface="Roboto"/>
              </a:rPr>
              <a:t>Внедрение </a:t>
            </a:r>
            <a:r>
              <a:rPr lang="ru-RU" b="1" dirty="0" err="1">
                <a:latin typeface="Roboto"/>
                <a:ea typeface="Roboto"/>
                <a:cs typeface="Roboto"/>
              </a:rPr>
              <a:t>блокчейна</a:t>
            </a:r>
            <a:endParaRPr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6386758" y="2351137"/>
            <a:ext cx="5333294" cy="3507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spcBef>
                <a:spcPts val="1200"/>
              </a:spcBef>
              <a:defRPr/>
            </a:pPr>
            <a:r>
              <a:rPr lang="ru-RU" dirty="0" err="1">
                <a:solidFill>
                  <a:schemeClr val="tx1"/>
                </a:solidFill>
                <a:latin typeface="Roboto"/>
                <a:ea typeface="Roboto"/>
                <a:cs typeface="Roboto"/>
              </a:rPr>
              <a:t>Блокчейн</a:t>
            </a:r>
            <a: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-технология может быть использована для создания децентрализованных систем управления, которые позволяют управлять системами накопления энергии без необходимости централизованного контроля.</a:t>
            </a:r>
          </a:p>
          <a:p>
            <a:pPr>
              <a:spcBef>
                <a:spcPts val="1199"/>
              </a:spcBef>
              <a:defRPr/>
            </a:pPr>
            <a:endParaRPr lang="ru-RU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>
              <a:spcBef>
                <a:spcPts val="1199"/>
              </a:spcBef>
              <a:defRPr/>
            </a:pPr>
            <a: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Это обеспечивает более надежную</a:t>
            </a:r>
            <a:b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</a:br>
            <a: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и безопасную систему, а также повышает прозрачность процессов.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B84630-3A45-561D-1467-9B08211F6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555678" y="6297520"/>
            <a:ext cx="587548" cy="1837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AD492EF-09B9-B6F7-8E36-9E3180B83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23072497" name="Номер слайда 12"/>
          <p:cNvSpPr>
            <a:spLocks noGrp="1"/>
          </p:cNvSpPr>
          <p:nvPr>
            <p:ph type="sldNum" sz="quarter" idx="12"/>
          </p:nvPr>
        </p:nvSpPr>
        <p:spPr bwMode="auto">
          <a:xfrm>
            <a:off x="11170507" y="6481224"/>
            <a:ext cx="479479" cy="183702"/>
          </a:xfrm>
        </p:spPr>
        <p:txBody>
          <a:bodyPr lIns="0" tIns="0" rIns="0" bIns="0"/>
          <a:lstStyle/>
          <a:p>
            <a:pPr>
              <a:defRPr/>
            </a:pPr>
            <a:fld id="{43BE0504-064C-058C-64BB-1626925CA1A9}" type="slidenum">
              <a:rPr lang="ru-RU" sz="11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4</a:t>
            </a:fld>
            <a:endParaRPr lang="ru-RU" sz="1100">
              <a:solidFill>
                <a:schemeClr val="tx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925204582" name="TextBox 6"/>
          <p:cNvSpPr txBox="1"/>
          <p:nvPr/>
        </p:nvSpPr>
        <p:spPr bwMode="auto">
          <a:xfrm>
            <a:off x="542010" y="477078"/>
            <a:ext cx="109991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sz="2400" b="1" i="0" u="none" strike="noStrike" cap="none" spc="0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Использование ИИ и </a:t>
            </a:r>
            <a:r>
              <a:rPr lang="en-US" sz="2400" b="1" i="0" u="none" strike="noStrike" cap="none" spc="0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ML </a:t>
            </a:r>
            <a:r>
              <a:rPr lang="ru-RU" sz="2400" b="1" i="0" u="none" strike="noStrike" cap="none" spc="0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для оптимизации работы систем накопления</a:t>
            </a:r>
            <a:endParaRPr sz="2400" b="1" dirty="0">
              <a:latin typeface="Roboto"/>
              <a:ea typeface="Roboto"/>
              <a:cs typeface="Roboto"/>
            </a:endParaRPr>
          </a:p>
        </p:txBody>
      </p:sp>
      <p:sp>
        <p:nvSpPr>
          <p:cNvPr id="1195350294" name="TextBox 7"/>
          <p:cNvSpPr txBox="1"/>
          <p:nvPr/>
        </p:nvSpPr>
        <p:spPr bwMode="auto">
          <a:xfrm>
            <a:off x="6386758" y="1619690"/>
            <a:ext cx="4182131" cy="27467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ru-RU" b="1" dirty="0">
                <a:latin typeface="Roboto"/>
                <a:ea typeface="Roboto"/>
                <a:cs typeface="Roboto"/>
              </a:rPr>
              <a:t>Анализ данных и использование ИИ</a:t>
            </a:r>
            <a:endParaRPr dirty="0"/>
          </a:p>
        </p:txBody>
      </p:sp>
      <p:sp>
        <p:nvSpPr>
          <p:cNvPr id="1349649885" name="Прямоугольник 8"/>
          <p:cNvSpPr/>
          <p:nvPr/>
        </p:nvSpPr>
        <p:spPr bwMode="auto">
          <a:xfrm>
            <a:off x="6386757" y="2351135"/>
            <a:ext cx="5154453" cy="4029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spcBef>
                <a:spcPts val="1199"/>
              </a:spcBef>
              <a:defRPr/>
            </a:pPr>
            <a: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Использование современных технологий позволяют оптимизировать процессы.</a:t>
            </a:r>
          </a:p>
          <a:p>
            <a:pPr>
              <a:spcBef>
                <a:spcPts val="1199"/>
              </a:spcBef>
              <a:defRPr/>
            </a:pPr>
            <a:endParaRPr lang="ru-RU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>
              <a:spcBef>
                <a:spcPts val="1199"/>
              </a:spcBef>
              <a:defRPr/>
            </a:pPr>
            <a: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Например, при помощи алгоритмов машинного обучения возможно прогнозировать спрос на электроэнергию</a:t>
            </a:r>
            <a:b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</a:br>
            <a: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и оптимизировать процессы распределения</a:t>
            </a:r>
            <a:b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</a:br>
            <a: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в </a:t>
            </a:r>
            <a:r>
              <a:rPr lang="ru-RU" b="1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РЕАЛЬНОМ ВРЕМЕНИ.</a:t>
            </a:r>
            <a:endParaRPr b="1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300643398" name="Рисунок 300643397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/>
        </p:blipFill>
        <p:spPr bwMode="auto">
          <a:xfrm>
            <a:off x="762522" y="1306190"/>
            <a:ext cx="4029310" cy="402931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597344-4A68-85DE-619B-87E81CF8F8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auto">
          <a:xfrm>
            <a:off x="555678" y="6297520"/>
            <a:ext cx="587548" cy="1837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34AE7E0-23B0-81C5-CA28-181902515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75847549" name="Номер слайда 12"/>
          <p:cNvSpPr>
            <a:spLocks noGrp="1"/>
          </p:cNvSpPr>
          <p:nvPr>
            <p:ph type="sldNum" sz="quarter" idx="12"/>
          </p:nvPr>
        </p:nvSpPr>
        <p:spPr bwMode="auto">
          <a:xfrm>
            <a:off x="11170507" y="6481224"/>
            <a:ext cx="479479" cy="183702"/>
          </a:xfrm>
        </p:spPr>
        <p:txBody>
          <a:bodyPr lIns="0" tIns="0" rIns="0" bIns="0"/>
          <a:lstStyle/>
          <a:p>
            <a:pPr>
              <a:defRPr/>
            </a:pPr>
            <a:fld id="{5DE0FCB9-C127-70C2-79B9-4F27EE22295E}" type="slidenum">
              <a:rPr lang="ru-RU" sz="11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5</a:t>
            </a:fld>
            <a:endParaRPr lang="ru-RU" sz="1100">
              <a:solidFill>
                <a:schemeClr val="tx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717651001" name="TextBox 6"/>
          <p:cNvSpPr txBox="1"/>
          <p:nvPr/>
        </p:nvSpPr>
        <p:spPr bwMode="auto">
          <a:xfrm>
            <a:off x="542010" y="477078"/>
            <a:ext cx="1030769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sz="2400" b="1" i="0" u="none" strike="noStrike" cap="none" spc="0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Прогнозные модели</a:t>
            </a:r>
            <a:r>
              <a:rPr lang="en-US" sz="2400" b="1" i="0" u="none" strike="noStrike" cap="none" spc="0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 </a:t>
            </a:r>
            <a:r>
              <a:rPr lang="ru-RU" sz="2400" b="1" i="0" u="none" strike="noStrike" cap="none" spc="0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для оптимизации работы систем накопления</a:t>
            </a:r>
            <a:endParaRPr sz="2400" b="1" dirty="0">
              <a:latin typeface="Roboto"/>
              <a:ea typeface="Roboto"/>
              <a:cs typeface="Roboto"/>
            </a:endParaRPr>
          </a:p>
        </p:txBody>
      </p:sp>
      <p:sp>
        <p:nvSpPr>
          <p:cNvPr id="376059130" name="TextBox 7"/>
          <p:cNvSpPr txBox="1"/>
          <p:nvPr/>
        </p:nvSpPr>
        <p:spPr bwMode="auto">
          <a:xfrm>
            <a:off x="6386758" y="1619690"/>
            <a:ext cx="4725493" cy="27467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ru-RU" b="1" dirty="0">
                <a:latin typeface="Roboto"/>
                <a:ea typeface="Roboto"/>
                <a:cs typeface="Roboto"/>
              </a:rPr>
              <a:t>Прогнозные модели и принятие решений</a:t>
            </a:r>
            <a:endParaRPr dirty="0"/>
          </a:p>
        </p:txBody>
      </p:sp>
      <p:sp>
        <p:nvSpPr>
          <p:cNvPr id="79930804" name="Прямоугольник 8"/>
          <p:cNvSpPr/>
          <p:nvPr/>
        </p:nvSpPr>
        <p:spPr bwMode="auto">
          <a:xfrm>
            <a:off x="6386757" y="2351135"/>
            <a:ext cx="5154453" cy="4029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spcBef>
                <a:spcPts val="1199"/>
              </a:spcBef>
              <a:defRPr/>
            </a:pPr>
            <a: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Использование прогнозных моделей </a:t>
            </a:r>
            <a:r>
              <a:rPr lang="ru-RU" sz="1800" b="0" i="0" u="none" strike="noStrike" cap="none" spc="0" dirty="0">
                <a:solidFill>
                  <a:schemeClr val="tx1"/>
                </a:solidFill>
                <a:latin typeface="Roboto"/>
                <a:cs typeface="Roboto"/>
              </a:rPr>
              <a:t>позволяет прогнозировать:</a:t>
            </a:r>
            <a:endParaRPr lang="ru-RU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1800" b="0" i="0" u="none" strike="noStrike" cap="none" spc="0" dirty="0">
                <a:solidFill>
                  <a:schemeClr val="tx1"/>
                </a:solidFill>
                <a:latin typeface="Roboto"/>
                <a:cs typeface="Roboto"/>
              </a:rPr>
              <a:t>спрос на электроэнергию;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1800" b="0" i="0" u="none" strike="noStrike" cap="none" spc="0" dirty="0">
                <a:solidFill>
                  <a:schemeClr val="tx1"/>
                </a:solidFill>
                <a:latin typeface="Roboto"/>
                <a:cs typeface="Roboto"/>
              </a:rPr>
              <a:t>состояние систем накопления;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1800" b="0" i="0" u="none" strike="noStrike" cap="none" spc="0" dirty="0">
                <a:solidFill>
                  <a:schemeClr val="tx1"/>
                </a:solidFill>
                <a:latin typeface="Roboto"/>
                <a:cs typeface="Roboto"/>
              </a:rPr>
              <a:t>предполагаемую генерацию.</a:t>
            </a:r>
          </a:p>
          <a:p>
            <a:pPr>
              <a:spcBef>
                <a:spcPts val="1199"/>
              </a:spcBef>
              <a:defRPr/>
            </a:pPr>
            <a:endParaRPr lang="ru-RU" sz="1800" b="0" i="0" u="none" strike="noStrike" cap="none" spc="0" dirty="0">
              <a:solidFill>
                <a:schemeClr val="tx1"/>
              </a:solidFill>
              <a:latin typeface="Roboto"/>
              <a:cs typeface="Roboto"/>
            </a:endParaRPr>
          </a:p>
          <a:p>
            <a:pPr>
              <a:spcBef>
                <a:spcPts val="1199"/>
              </a:spcBef>
              <a:defRPr/>
            </a:pPr>
            <a:r>
              <a:rPr lang="ru-RU" sz="1800" b="0" i="0" u="none" strike="noStrike" cap="none" spc="0" dirty="0">
                <a:solidFill>
                  <a:schemeClr val="tx1"/>
                </a:solidFill>
                <a:latin typeface="Roboto"/>
                <a:cs typeface="Roboto"/>
              </a:rPr>
              <a:t>Это позволяет предотвращать отказы в работе систем и обеспечивать более надежную работу всей энергетической инфраструктуры.</a:t>
            </a:r>
          </a:p>
        </p:txBody>
      </p:sp>
      <p:pic>
        <p:nvPicPr>
          <p:cNvPr id="1349455726" name="Рисунок 134945572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</a14:imgLayer>
                </a14:imgProps>
              </a:ext>
            </a:extLst>
          </a:blip>
          <a:stretch/>
        </p:blipFill>
        <p:spPr bwMode="auto">
          <a:xfrm>
            <a:off x="829066" y="1524688"/>
            <a:ext cx="4078214" cy="407821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19BDFC-70F3-10CC-1670-BB0E249ACC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auto">
          <a:xfrm>
            <a:off x="555678" y="6297520"/>
            <a:ext cx="587548" cy="1837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3FE3506-FCB9-3B4B-D85D-169AC7E35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39902334" name="TextBox 1"/>
          <p:cNvSpPr txBox="1"/>
          <p:nvPr/>
        </p:nvSpPr>
        <p:spPr bwMode="auto">
          <a:xfrm>
            <a:off x="813861" y="2231743"/>
            <a:ext cx="8572860" cy="9848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DB6FF"/>
                </a:solidFill>
                <a:latin typeface="Roboto"/>
                <a:ea typeface="Roboto"/>
                <a:cs typeface="Roboto"/>
              </a:rPr>
              <a:t>2.</a:t>
            </a:r>
            <a:r>
              <a:rPr lang="ru-RU" sz="3200" b="1" dirty="0">
                <a:solidFill>
                  <a:schemeClr val="bg1"/>
                </a:solidFill>
                <a:latin typeface="Roboto"/>
                <a:ea typeface="Roboto"/>
                <a:cs typeface="Roboto"/>
              </a:rPr>
              <a:t> Использование ИИ для построения </a:t>
            </a:r>
          </a:p>
          <a:p>
            <a:pPr>
              <a:defRPr/>
            </a:pPr>
            <a:r>
              <a:rPr lang="ru-RU" sz="3200" b="1" dirty="0">
                <a:solidFill>
                  <a:schemeClr val="bg1"/>
                </a:solidFill>
                <a:latin typeface="Roboto"/>
                <a:ea typeface="Roboto"/>
                <a:cs typeface="Roboto"/>
              </a:rPr>
              <a:t>предиктивных моделей спроса и генерации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4846A6-C529-6303-40C0-B59B3A843E2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555678" y="6297520"/>
            <a:ext cx="587548" cy="1837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8E88A1F-CD47-DC18-4CB0-B851C3314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9756137" name="Номер слайда 12"/>
          <p:cNvSpPr>
            <a:spLocks noGrp="1"/>
          </p:cNvSpPr>
          <p:nvPr>
            <p:ph type="sldNum" sz="quarter" idx="12"/>
          </p:nvPr>
        </p:nvSpPr>
        <p:spPr bwMode="auto">
          <a:xfrm>
            <a:off x="11170507" y="6481224"/>
            <a:ext cx="479479" cy="183702"/>
          </a:xfrm>
        </p:spPr>
        <p:txBody>
          <a:bodyPr lIns="0" tIns="0" rIns="0" bIns="0"/>
          <a:lstStyle/>
          <a:p>
            <a:pPr>
              <a:defRPr/>
            </a:pPr>
            <a:fld id="{B8E2E5C8-44A2-FDF1-1414-24FC0B6A8503}" type="slidenum">
              <a:rPr lang="ru-RU" sz="11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7</a:t>
            </a:fld>
            <a:endParaRPr lang="ru-RU" sz="1100">
              <a:solidFill>
                <a:schemeClr val="tx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581480623" name="TextBox 6"/>
          <p:cNvSpPr txBox="1"/>
          <p:nvPr/>
        </p:nvSpPr>
        <p:spPr bwMode="auto">
          <a:xfrm>
            <a:off x="542011" y="477078"/>
            <a:ext cx="9488167" cy="3661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sz="2400" b="1" i="0" u="none" strike="noStrike" cap="none" spc="0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Снижение затрат на использование электроэнергии</a:t>
            </a:r>
            <a:endParaRPr sz="2400" b="1" dirty="0">
              <a:latin typeface="Roboto"/>
              <a:ea typeface="Roboto"/>
              <a:cs typeface="Roboto"/>
            </a:endParaRPr>
          </a:p>
        </p:txBody>
      </p:sp>
      <p:sp>
        <p:nvSpPr>
          <p:cNvPr id="1523490886" name="TextBox 7"/>
          <p:cNvSpPr txBox="1"/>
          <p:nvPr/>
        </p:nvSpPr>
        <p:spPr bwMode="auto">
          <a:xfrm>
            <a:off x="6386758" y="1619690"/>
            <a:ext cx="5249330" cy="27467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ru-RU" b="1" dirty="0">
                <a:latin typeface="Roboto"/>
                <a:ea typeface="Roboto"/>
                <a:cs typeface="Roboto"/>
              </a:rPr>
              <a:t>Автоматизированные системы с ИИ-модулем</a:t>
            </a:r>
            <a:endParaRPr dirty="0"/>
          </a:p>
        </p:txBody>
      </p:sp>
      <p:sp>
        <p:nvSpPr>
          <p:cNvPr id="331140121" name="Прямоугольник 8"/>
          <p:cNvSpPr/>
          <p:nvPr/>
        </p:nvSpPr>
        <p:spPr bwMode="auto">
          <a:xfrm>
            <a:off x="6386757" y="2351135"/>
            <a:ext cx="5154453" cy="4029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spcBef>
                <a:spcPts val="1199"/>
              </a:spcBef>
              <a:defRPr/>
            </a:pPr>
            <a:r>
              <a:rPr lang="ru-RU" sz="1800" b="0" i="0" u="none" strike="noStrike" cap="none" spc="0" dirty="0">
                <a:solidFill>
                  <a:schemeClr val="tx1"/>
                </a:solidFill>
                <a:latin typeface="Roboto"/>
                <a:cs typeface="Roboto"/>
              </a:rPr>
              <a:t>Такие системы могут адаптироваться</a:t>
            </a:r>
            <a:br>
              <a:rPr lang="ru-RU" sz="1800" b="0" i="0" u="none" strike="noStrike" cap="none" spc="0" dirty="0">
                <a:solidFill>
                  <a:schemeClr val="tx1"/>
                </a:solidFill>
                <a:latin typeface="Roboto"/>
                <a:cs typeface="Roboto"/>
              </a:rPr>
            </a:br>
            <a:r>
              <a:rPr lang="ru-RU" sz="1800" b="0" i="0" u="none" strike="noStrike" cap="none" spc="0" dirty="0">
                <a:solidFill>
                  <a:schemeClr val="tx1"/>
                </a:solidFill>
                <a:latin typeface="Roboto"/>
                <a:cs typeface="Roboto"/>
              </a:rPr>
              <a:t>к изменяющимся условиям и принимать решения на основе данных.</a:t>
            </a:r>
          </a:p>
          <a:p>
            <a:pPr>
              <a:spcBef>
                <a:spcPts val="1199"/>
              </a:spcBef>
              <a:defRPr/>
            </a:pPr>
            <a:endParaRPr lang="ru-RU" sz="1800" b="0" i="0" u="none" strike="noStrike" cap="none" spc="0" dirty="0">
              <a:solidFill>
                <a:schemeClr val="tx1"/>
              </a:solidFill>
              <a:latin typeface="Roboto"/>
              <a:cs typeface="Roboto"/>
            </a:endParaRPr>
          </a:p>
          <a:p>
            <a:pPr>
              <a:spcBef>
                <a:spcPts val="1199"/>
              </a:spcBef>
              <a:defRPr/>
            </a:pPr>
            <a:r>
              <a:rPr lang="ru-RU" sz="1800" b="0" i="0" u="none" strike="noStrike" cap="none" spc="0" dirty="0">
                <a:solidFill>
                  <a:schemeClr val="tx1"/>
                </a:solidFill>
                <a:latin typeface="Roboto"/>
                <a:cs typeface="Roboto"/>
              </a:rPr>
              <a:t>Например, системы управления могут автоматически переключаться на использование энергии из альтернативных источников, когда стоимость электроэнергии на рынке выше, что позволяет снизить затраты на энергопотребление.</a:t>
            </a:r>
          </a:p>
        </p:txBody>
      </p:sp>
      <p:pic>
        <p:nvPicPr>
          <p:cNvPr id="1583393704" name="Рисунок 1583393703"/>
          <p:cNvPicPr>
            <a:picLocks noChangeAspect="1"/>
          </p:cNvPicPr>
          <p:nvPr/>
        </p:nvPicPr>
        <p:blipFill rotWithShape="1">
          <a:blip r:embed="rId3"/>
          <a:srcRect r="9225"/>
          <a:stretch/>
        </p:blipFill>
        <p:spPr bwMode="auto">
          <a:xfrm>
            <a:off x="542011" y="1494145"/>
            <a:ext cx="5291190" cy="4029309"/>
          </a:xfrm>
          <a:prstGeom prst="rect">
            <a:avLst/>
          </a:prstGeom>
          <a:ln w="19050">
            <a:solidFill>
              <a:srgbClr val="252E97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CC8E7A-29A0-BA2F-8E6C-DD61E32E0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555678" y="6297520"/>
            <a:ext cx="587548" cy="1837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AFE9554-FB73-046A-4B65-B56344EB9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6590082" name="Номер слайда 12"/>
          <p:cNvSpPr>
            <a:spLocks noGrp="1"/>
          </p:cNvSpPr>
          <p:nvPr>
            <p:ph type="sldNum" sz="quarter" idx="12"/>
          </p:nvPr>
        </p:nvSpPr>
        <p:spPr bwMode="auto">
          <a:xfrm>
            <a:off x="11170506" y="6481224"/>
            <a:ext cx="479478" cy="183701"/>
          </a:xfrm>
        </p:spPr>
        <p:txBody>
          <a:bodyPr lIns="0" tIns="0" rIns="0" bIns="0"/>
          <a:lstStyle/>
          <a:p>
            <a:pPr>
              <a:defRPr/>
            </a:pPr>
            <a:fld id="{ACBB479E-F4DD-E4D4-8388-A46B3D570641}" type="slidenum">
              <a:rPr lang="ru-RU" sz="11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8</a:t>
            </a:fld>
            <a:endParaRPr lang="ru-RU" sz="1100">
              <a:solidFill>
                <a:schemeClr val="tx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199409098" name="TextBox 6"/>
          <p:cNvSpPr txBox="1"/>
          <p:nvPr/>
        </p:nvSpPr>
        <p:spPr bwMode="auto">
          <a:xfrm>
            <a:off x="542010" y="477077"/>
            <a:ext cx="1072575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sz="2400" b="1" i="0" u="none" strike="noStrike" cap="none" spc="0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Системы накопления для оптимизации распределения электроэнергии</a:t>
            </a:r>
            <a:endParaRPr sz="2400" b="1" dirty="0">
              <a:latin typeface="Roboto"/>
              <a:ea typeface="Roboto"/>
              <a:cs typeface="Roboto"/>
            </a:endParaRPr>
          </a:p>
        </p:txBody>
      </p:sp>
      <p:sp>
        <p:nvSpPr>
          <p:cNvPr id="944205171" name="TextBox 7"/>
          <p:cNvSpPr txBox="1"/>
          <p:nvPr/>
        </p:nvSpPr>
        <p:spPr bwMode="auto">
          <a:xfrm>
            <a:off x="6386757" y="1619689"/>
            <a:ext cx="4053983" cy="27467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ru-RU" b="1" dirty="0">
                <a:latin typeface="Roboto"/>
                <a:ea typeface="Roboto"/>
                <a:cs typeface="Roboto"/>
              </a:rPr>
              <a:t>Использование систем накопления</a:t>
            </a:r>
            <a:endParaRPr dirty="0"/>
          </a:p>
        </p:txBody>
      </p:sp>
      <p:sp>
        <p:nvSpPr>
          <p:cNvPr id="842506083" name="Прямоугольник 8"/>
          <p:cNvSpPr/>
          <p:nvPr/>
        </p:nvSpPr>
        <p:spPr bwMode="auto">
          <a:xfrm>
            <a:off x="6386757" y="2351134"/>
            <a:ext cx="4881012" cy="4029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spcBef>
                <a:spcPts val="1198"/>
              </a:spcBef>
              <a:defRPr/>
            </a:pPr>
            <a:r>
              <a:rPr lang="ru-RU" sz="1800" b="0" i="0" u="none" strike="noStrike" cap="none" spc="0" dirty="0">
                <a:solidFill>
                  <a:schemeClr val="tx1"/>
                </a:solidFill>
                <a:latin typeface="Roboto"/>
                <a:cs typeface="Roboto"/>
              </a:rPr>
              <a:t>Системы накопления электроэнергии играют важную роль в обеспечении стабильности и надежности работы энергетической системы.</a:t>
            </a:r>
          </a:p>
          <a:p>
            <a:pPr>
              <a:spcBef>
                <a:spcPts val="1198"/>
              </a:spcBef>
              <a:defRPr/>
            </a:pPr>
            <a:r>
              <a:rPr lang="ru-RU" sz="1800" b="0" i="0" u="none" strike="noStrike" cap="none" spc="0" dirty="0">
                <a:solidFill>
                  <a:schemeClr val="tx1"/>
                </a:solidFill>
                <a:latin typeface="Roboto"/>
                <a:cs typeface="Roboto"/>
              </a:rPr>
              <a:t>Они позволяют сохранять энергию, полученную в периоды низкого спроса,</a:t>
            </a:r>
            <a:br>
              <a:rPr lang="ru-RU" sz="1800" b="0" i="0" u="none" strike="noStrike" cap="none" spc="0" dirty="0">
                <a:solidFill>
                  <a:schemeClr val="tx1"/>
                </a:solidFill>
                <a:latin typeface="Roboto"/>
                <a:cs typeface="Roboto"/>
              </a:rPr>
            </a:br>
            <a:r>
              <a:rPr lang="ru-RU" sz="1800" b="0" i="0" u="none" strike="noStrike" cap="none" spc="0" dirty="0">
                <a:solidFill>
                  <a:schemeClr val="tx1"/>
                </a:solidFill>
                <a:latin typeface="Roboto"/>
                <a:cs typeface="Roboto"/>
              </a:rPr>
              <a:t>и использовать ее в периоды пикового спроса.</a:t>
            </a:r>
          </a:p>
        </p:txBody>
      </p:sp>
      <p:pic>
        <p:nvPicPr>
          <p:cNvPr id="1710105826" name="Рисунок 1710105825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</a14:imgLayer>
                </a14:imgProps>
              </a:ext>
            </a:extLst>
          </a:blip>
          <a:stretch/>
        </p:blipFill>
        <p:spPr bwMode="auto">
          <a:xfrm>
            <a:off x="542010" y="1484313"/>
            <a:ext cx="5445835" cy="374256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ACE6C1-911E-C808-5442-009C44ADA8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auto">
          <a:xfrm>
            <a:off x="555678" y="6297520"/>
            <a:ext cx="587548" cy="1837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1FB57B1-7BA0-7FD5-D536-A7164BDF3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48700632" name="Номер слайда 12"/>
          <p:cNvSpPr>
            <a:spLocks noGrp="1"/>
          </p:cNvSpPr>
          <p:nvPr>
            <p:ph type="sldNum" sz="quarter" idx="12"/>
          </p:nvPr>
        </p:nvSpPr>
        <p:spPr bwMode="auto">
          <a:xfrm>
            <a:off x="11170506" y="6481224"/>
            <a:ext cx="479478" cy="183701"/>
          </a:xfrm>
        </p:spPr>
        <p:txBody>
          <a:bodyPr lIns="0" tIns="0" rIns="0" bIns="0"/>
          <a:lstStyle/>
          <a:p>
            <a:pPr>
              <a:defRPr/>
            </a:pPr>
            <a:fld id="{3AE0A7A7-2FD8-FDB1-3C8C-3C7079C3FBD9}" type="slidenum">
              <a:rPr lang="ru-RU" sz="11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9</a:t>
            </a:fld>
            <a:endParaRPr lang="ru-RU" sz="1100">
              <a:solidFill>
                <a:schemeClr val="tx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451288905" name="TextBox 6"/>
          <p:cNvSpPr txBox="1"/>
          <p:nvPr/>
        </p:nvSpPr>
        <p:spPr bwMode="auto">
          <a:xfrm>
            <a:off x="542010" y="477077"/>
            <a:ext cx="1146317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sz="2400" b="1" i="0" u="none" strike="noStrike" cap="none" spc="0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Использование </a:t>
            </a:r>
            <a:r>
              <a:rPr lang="en-US" sz="2400" b="1" i="0" u="none" strike="noStrike" cap="none" spc="0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Big Data </a:t>
            </a:r>
            <a:r>
              <a:rPr lang="ru-RU" sz="2400" b="1" i="0" u="none" strike="noStrike" cap="none" spc="0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и ИИ для анализа и оптимизации потребления</a:t>
            </a:r>
            <a:endParaRPr sz="2400" b="1" dirty="0">
              <a:latin typeface="Roboto"/>
              <a:ea typeface="Roboto"/>
              <a:cs typeface="Roboto"/>
            </a:endParaRPr>
          </a:p>
        </p:txBody>
      </p:sp>
      <p:sp>
        <p:nvSpPr>
          <p:cNvPr id="1999082961" name="TextBox 7"/>
          <p:cNvSpPr txBox="1"/>
          <p:nvPr/>
        </p:nvSpPr>
        <p:spPr bwMode="auto">
          <a:xfrm>
            <a:off x="6386757" y="1619689"/>
            <a:ext cx="2852955" cy="27467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ru-RU" b="1" dirty="0">
                <a:latin typeface="Roboto"/>
                <a:ea typeface="Roboto"/>
                <a:cs typeface="Roboto"/>
              </a:rPr>
              <a:t>Анализ больших данных</a:t>
            </a:r>
            <a:endParaRPr dirty="0"/>
          </a:p>
        </p:txBody>
      </p:sp>
      <p:sp>
        <p:nvSpPr>
          <p:cNvPr id="1911003552" name="Прямоугольник 8"/>
          <p:cNvSpPr/>
          <p:nvPr/>
        </p:nvSpPr>
        <p:spPr bwMode="auto">
          <a:xfrm>
            <a:off x="6386756" y="2164321"/>
            <a:ext cx="5263228" cy="4029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defRPr/>
            </a:pPr>
            <a:r>
              <a:rPr lang="ru-RU" sz="1800" b="0" i="0" u="none" strike="noStrike" cap="none" spc="0" dirty="0">
                <a:solidFill>
                  <a:schemeClr val="tx1"/>
                </a:solidFill>
                <a:latin typeface="Roboto"/>
                <a:cs typeface="Roboto"/>
              </a:rPr>
              <a:t>Используя искусственный интеллект</a:t>
            </a:r>
            <a:br>
              <a:rPr lang="ru-RU" sz="1800" b="0" i="0" u="none" strike="noStrike" cap="none" spc="0" dirty="0">
                <a:solidFill>
                  <a:schemeClr val="tx1"/>
                </a:solidFill>
                <a:latin typeface="Roboto"/>
                <a:cs typeface="Roboto"/>
              </a:rPr>
            </a:br>
            <a:r>
              <a:rPr lang="ru-RU" sz="1800" b="0" i="0" u="none" strike="noStrike" cap="none" spc="0" dirty="0">
                <a:solidFill>
                  <a:schemeClr val="tx1"/>
                </a:solidFill>
                <a:latin typeface="Roboto"/>
                <a:cs typeface="Roboto"/>
              </a:rPr>
              <a:t>для анализа больших объемов данных можно: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800" b="0" i="0" u="none" strike="noStrike" cap="none" spc="0" dirty="0">
                <a:solidFill>
                  <a:schemeClr val="tx1"/>
                </a:solidFill>
                <a:latin typeface="Roboto"/>
                <a:cs typeface="Roboto"/>
              </a:rPr>
              <a:t>прогнозировать спрос на электроэнергию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800" b="0" i="0" u="none" strike="noStrike" cap="none" spc="0" dirty="0">
                <a:solidFill>
                  <a:schemeClr val="tx1"/>
                </a:solidFill>
                <a:latin typeface="Roboto"/>
                <a:cs typeface="Roboto"/>
              </a:rPr>
              <a:t>состояние систем передачи</a:t>
            </a:r>
          </a:p>
          <a:p>
            <a:pPr marL="283879" indent="-283879">
              <a:buFont typeface="Arial"/>
              <a:buChar char="–"/>
              <a:defRPr/>
            </a:pPr>
            <a:endParaRPr lang="ru-RU" sz="1800" b="0" i="0" u="none" strike="noStrike" cap="none" spc="0" dirty="0">
              <a:solidFill>
                <a:schemeClr val="tx1"/>
              </a:solidFill>
              <a:latin typeface="Roboto"/>
              <a:cs typeface="Roboto"/>
            </a:endParaRPr>
          </a:p>
          <a:p>
            <a:pPr>
              <a:defRPr/>
            </a:pPr>
            <a:r>
              <a:rPr lang="ru-RU" sz="1800" b="0" i="0" u="none" strike="noStrike" cap="none" spc="0" dirty="0">
                <a:solidFill>
                  <a:schemeClr val="tx1"/>
                </a:solidFill>
                <a:latin typeface="Roboto"/>
                <a:cs typeface="Roboto"/>
              </a:rPr>
              <a:t>Это позволяет предотвращать отказы в работе систем и обеспечивать более надежную работу всей энергетической инфраструктуры.</a:t>
            </a:r>
          </a:p>
          <a:p>
            <a:pPr>
              <a:spcBef>
                <a:spcPts val="1198"/>
              </a:spcBef>
              <a:defRPr/>
            </a:pPr>
            <a:r>
              <a:rPr lang="ru-RU" sz="1800" b="0" i="0" u="none" strike="noStrike" cap="none" spc="0" dirty="0">
                <a:solidFill>
                  <a:schemeClr val="tx1"/>
                </a:solidFill>
                <a:latin typeface="Roboto"/>
                <a:cs typeface="Roboto"/>
              </a:rPr>
              <a:t>С помощью анализа данных и искусственного интеллекта мы можем прогнозировать спрос</a:t>
            </a:r>
            <a:br>
              <a:rPr lang="ru-RU" sz="1800" b="0" i="0" u="none" strike="noStrike" cap="none" spc="0" dirty="0">
                <a:solidFill>
                  <a:schemeClr val="tx1"/>
                </a:solidFill>
                <a:latin typeface="Roboto"/>
                <a:cs typeface="Roboto"/>
              </a:rPr>
            </a:br>
            <a:r>
              <a:rPr lang="ru-RU" sz="1800" b="0" i="0" u="none" strike="noStrike" cap="none" spc="0" dirty="0">
                <a:solidFill>
                  <a:schemeClr val="tx1"/>
                </a:solidFill>
                <a:latin typeface="Roboto"/>
                <a:cs typeface="Roboto"/>
              </a:rPr>
              <a:t>на электроэнергию и оптимизировать процессы распределения энергии в реальном времени.</a:t>
            </a:r>
          </a:p>
        </p:txBody>
      </p:sp>
      <p:pic>
        <p:nvPicPr>
          <p:cNvPr id="1210795414" name="Рисунок 28" descr="Вырезка экрана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542010" y="1619689"/>
            <a:ext cx="5263228" cy="4029309"/>
          </a:xfrm>
          <a:prstGeom prst="rect">
            <a:avLst/>
          </a:prstGeom>
          <a:ln w="19050">
            <a:solidFill>
              <a:srgbClr val="252E97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AC64D6-D93B-292D-2BC6-7AC6FE020D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555678" y="6297520"/>
            <a:ext cx="587548" cy="1837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1128</Words>
  <Application>Microsoft Office PowerPoint</Application>
  <DocSecurity>0</DocSecurity>
  <PresentationFormat>Широкоэкранный</PresentationFormat>
  <Paragraphs>158</Paragraphs>
  <Slides>22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roboto</vt:lpstr>
      <vt:lpstr>roboto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p k</dc:creator>
  <cp:keywords/>
  <dc:description/>
  <cp:lastModifiedBy>Маргарита</cp:lastModifiedBy>
  <cp:revision>33</cp:revision>
  <dcterms:created xsi:type="dcterms:W3CDTF">2022-04-06T14:14:41Z</dcterms:created>
  <dcterms:modified xsi:type="dcterms:W3CDTF">2023-07-04T16:05:25Z</dcterms:modified>
  <cp:category/>
  <dc:identifier/>
  <cp:contentStatus/>
  <dc:language/>
  <cp:version/>
</cp:coreProperties>
</file>