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sldIdLst>
    <p:sldId id="264" r:id="rId2"/>
    <p:sldId id="275" r:id="rId3"/>
    <p:sldId id="269" r:id="rId4"/>
    <p:sldId id="272" r:id="rId5"/>
    <p:sldId id="271" r:id="rId6"/>
    <p:sldId id="279" r:id="rId7"/>
    <p:sldId id="280" r:id="rId8"/>
    <p:sldId id="263" r:id="rId9"/>
    <p:sldId id="276" r:id="rId10"/>
    <p:sldId id="266" r:id="rId11"/>
    <p:sldId id="273" r:id="rId12"/>
    <p:sldId id="282" r:id="rId13"/>
    <p:sldId id="283" r:id="rId14"/>
    <p:sldId id="281" r:id="rId15"/>
    <p:sldId id="278" r:id="rId16"/>
    <p:sldId id="267" r:id="rId17"/>
    <p:sldId id="268" r:id="rId18"/>
    <p:sldId id="260" r:id="rId19"/>
    <p:sldId id="286" r:id="rId20"/>
    <p:sldId id="287" r:id="rId21"/>
    <p:sldId id="285" r:id="rId22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09A"/>
    <a:srgbClr val="242C96"/>
    <a:srgbClr val="F1995D"/>
    <a:srgbClr val="EE833A"/>
    <a:srgbClr val="EC7728"/>
    <a:srgbClr val="FFFFFF"/>
    <a:srgbClr val="05D8FF"/>
    <a:srgbClr val="373F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6" autoAdjust="0"/>
    <p:restoredTop sz="94694"/>
  </p:normalViewPr>
  <p:slideViewPr>
    <p:cSldViewPr snapToGrid="0" snapToObjects="1">
      <p:cViewPr varScale="1">
        <p:scale>
          <a:sx n="83" d="100"/>
          <a:sy n="83" d="100"/>
        </p:scale>
        <p:origin x="-77" y="-2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9DF0CE-B0D9-4C01-8019-13D005C8A622}" type="doc">
      <dgm:prSet loTypeId="urn:microsoft.com/office/officeart/2011/layout/HexagonRadial" loCatId="cycl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C4B6A84-B9A2-446C-BDB8-95F435E02400}">
      <dgm:prSet phldrT="[Text]" custT="1"/>
      <dgm:spPr>
        <a:solidFill>
          <a:srgbClr val="05D8FF"/>
        </a:solidFill>
      </dgm:spPr>
      <dgm:t>
        <a:bodyPr/>
        <a:lstStyle/>
        <a:p>
          <a:r>
            <a:rPr lang="en-US" sz="11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01 </a:t>
          </a:r>
        </a:p>
        <a:p>
          <a:r>
            <a:rPr lang="ru-RU" sz="11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СОРТИРОВКА</a:t>
          </a:r>
          <a:endParaRPr lang="en-US" sz="1100" b="1" dirty="0">
            <a:solidFill>
              <a:schemeClr val="tx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0A9DC11-CDBA-4BEA-96D9-6E427AB3394D}" type="parTrans" cxnId="{CEC25089-E8E5-428F-A52D-8E18DBBE73F7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EB0DCCB5-1DE8-41BD-A1AC-B0EDB428409C}" type="sibTrans" cxnId="{CEC25089-E8E5-428F-A52D-8E18DBBE73F7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6A411B4D-08F6-4A22-987E-EF4F472A8A0B}">
      <dgm:prSet phldrT="[Text]" custT="1"/>
      <dgm:spPr/>
      <dgm:t>
        <a:bodyPr/>
        <a:lstStyle/>
        <a:p>
          <a:r>
            <a:rPr lang="en-US" sz="11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02</a:t>
          </a:r>
          <a:endParaRPr lang="ru-RU" sz="1100" b="1" dirty="0">
            <a:solidFill>
              <a:schemeClr val="accent1">
                <a:lumMod val="75000"/>
              </a:scheme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  <a:p>
          <a:r>
            <a:rPr lang="ru-RU" sz="11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САМООРГА</a:t>
          </a:r>
        </a:p>
        <a:p>
          <a:r>
            <a:rPr lang="ru-RU" sz="11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НИЗАЦИЯ </a:t>
          </a:r>
          <a:endParaRPr lang="en-US" sz="1100" b="1" dirty="0">
            <a:solidFill>
              <a:schemeClr val="accent1">
                <a:lumMod val="75000"/>
              </a:scheme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0C2F815A-3C73-484F-81B6-D8EE78D2CC9D}" type="parTrans" cxnId="{CB51676F-A7A0-4163-84B2-1A6D6BF290A3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6B268895-2866-4BE8-9555-0D25090F301F}" type="sibTrans" cxnId="{CB51676F-A7A0-4163-84B2-1A6D6BF290A3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A01E9A96-C1A9-4CF7-A905-333BD96B2AA1}">
      <dgm:prSet phldrT="[Text]" custT="1"/>
      <dgm:spPr>
        <a:solidFill>
          <a:srgbClr val="0058FF"/>
        </a:solidFill>
      </dgm:spPr>
      <dgm:t>
        <a:bodyPr/>
        <a:lstStyle/>
        <a:p>
          <a:r>
            <a:rPr lang="en-US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03</a:t>
          </a:r>
          <a:endParaRPr lang="ru-RU" sz="1100" b="1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  <a:p>
          <a:r>
            <a:rPr lang="ru-RU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СОДЕРЖАНИЕ</a:t>
          </a:r>
          <a:endParaRPr lang="en-US" sz="1100" b="1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70899B2-A0B6-402B-A5D6-8892D15D694C}" type="parTrans" cxnId="{47987FE0-1447-4341-969C-96979B83091F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A83939C1-8C30-477C-9014-6D7B8C2353E9}" type="sibTrans" cxnId="{47987FE0-1447-4341-969C-96979B83091F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3490626B-02BC-4BCE-827E-F00884F685AF}">
      <dgm:prSet phldrT="[Text]" custT="1"/>
      <dgm:spPr/>
      <dgm:t>
        <a:bodyPr/>
        <a:lstStyle/>
        <a:p>
          <a:r>
            <a:rPr lang="en-US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04</a:t>
          </a:r>
          <a:endParaRPr lang="ru-RU" sz="1100" b="1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  <a:p>
          <a:r>
            <a:rPr lang="ru-RU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СТАНДАРТИ</a:t>
          </a:r>
        </a:p>
        <a:p>
          <a:r>
            <a:rPr lang="ru-RU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ЗАЦИЯ</a:t>
          </a:r>
          <a:endParaRPr lang="en-US" sz="1100" b="1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9E9ED6E8-BC29-4C85-82A8-A8295FFEC6BE}" type="parTrans" cxnId="{5AEB9245-06A9-4704-A99C-7F52E7EE4421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44D22FD0-39DE-49F4-81A9-A7200C34145C}" type="sibTrans" cxnId="{5AEB9245-06A9-4704-A99C-7F52E7EE4421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DF3A83BA-EE7D-495F-AAD5-69D565C7FED3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05</a:t>
          </a:r>
          <a:endParaRPr lang="ru-RU" sz="1100" b="1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  <a:p>
          <a:r>
            <a:rPr lang="ru-RU" sz="11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СОВЕРШЕНСТВОВАНИЕ</a:t>
          </a:r>
          <a:endParaRPr lang="en-US" sz="1100" b="1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326A8D3-2DC5-43E8-9A9A-D0D73FA5CF98}" type="parTrans" cxnId="{DFEB3B76-8E4E-4E77-A2C0-E9491A0E42E8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9ED97D70-AE76-4936-B5A7-BCA41907B0DF}" type="sibTrans" cxnId="{DFEB3B76-8E4E-4E77-A2C0-E9491A0E42E8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2CDC2E68-E99E-478D-9345-D1501AABBDA5}">
      <dgm:prSet phldrT="[Text]" custT="1"/>
      <dgm:spPr>
        <a:solidFill>
          <a:srgbClr val="242C96"/>
        </a:solidFill>
      </dgm:spPr>
      <dgm:t>
        <a:bodyPr/>
        <a:lstStyle/>
        <a:p>
          <a:r>
            <a:rPr lang="en-US" sz="2400" dirty="0">
              <a:latin typeface="Roboto" panose="02000000000000000000"/>
            </a:rPr>
            <a:t>5S</a:t>
          </a:r>
        </a:p>
      </dgm:t>
    </dgm:pt>
    <dgm:pt modelId="{DE342D31-A96F-4805-A556-1ACE628E84E5}" type="sibTrans" cxnId="{6A313563-906D-4505-BB79-06DE8D6A547A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013C47BF-63A6-438E-968D-78C61C742557}" type="parTrans" cxnId="{6A313563-906D-4505-BB79-06DE8D6A547A}">
      <dgm:prSet/>
      <dgm:spPr/>
      <dgm:t>
        <a:bodyPr/>
        <a:lstStyle/>
        <a:p>
          <a:endParaRPr lang="en-US" sz="1000">
            <a:latin typeface="Trebuchet MS" panose="020B0603020202020204" pitchFamily="34" charset="0"/>
          </a:endParaRPr>
        </a:p>
      </dgm:t>
    </dgm:pt>
    <dgm:pt modelId="{ADFFF50F-26ED-4DF9-A786-82F6FDFDE32D}" type="pres">
      <dgm:prSet presAssocID="{C29DF0CE-B0D9-4C01-8019-13D005C8A62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757F35A-66D0-4AFD-BE0E-8C2ACE3EF68A}" type="pres">
      <dgm:prSet presAssocID="{2CDC2E68-E99E-478D-9345-D1501AABBDA5}" presName="Parent" presStyleLbl="node0" presStyleIdx="0" presStyleCnt="1" custLinFactNeighborX="-99621" custLinFactNeighborY="-78070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FD5401F8-BEA3-4D5D-95A0-F1A49B225578}" type="pres">
      <dgm:prSet presAssocID="{9C4B6A84-B9A2-446C-BDB8-95F435E02400}" presName="Accent1" presStyleCnt="0"/>
      <dgm:spPr/>
    </dgm:pt>
    <dgm:pt modelId="{0ABD5BE3-7811-4701-A5B7-8B61BEAF9E4B}" type="pres">
      <dgm:prSet presAssocID="{9C4B6A84-B9A2-446C-BDB8-95F435E02400}" presName="Accent" presStyleLbl="bgShp" presStyleIdx="0" presStyleCnt="5"/>
      <dgm:spPr/>
    </dgm:pt>
    <dgm:pt modelId="{7E3E8989-B856-4E14-81CF-B5BF6A3D60A8}" type="pres">
      <dgm:prSet presAssocID="{9C4B6A84-B9A2-446C-BDB8-95F435E02400}" presName="Child1" presStyleLbl="node1" presStyleIdx="0" presStyleCnt="5" custScaleX="88292" custScaleY="90462" custLinFactX="-56018" custLinFactY="100000" custLinFactNeighborX="-100000" custLinFactNeighborY="1460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60933-426B-41E6-A963-0D99578D116C}" type="pres">
      <dgm:prSet presAssocID="{6A411B4D-08F6-4A22-987E-EF4F472A8A0B}" presName="Accent2" presStyleCnt="0"/>
      <dgm:spPr/>
    </dgm:pt>
    <dgm:pt modelId="{F40BF0CE-9C17-42E8-8E7B-F0A72D3A1354}" type="pres">
      <dgm:prSet presAssocID="{6A411B4D-08F6-4A22-987E-EF4F472A8A0B}" presName="Accent" presStyleLbl="bgShp" presStyleIdx="1" presStyleCnt="5" custLinFactNeighborX="70943" custLinFactNeighborY="-30417"/>
      <dgm:spPr>
        <a:solidFill>
          <a:schemeClr val="bg1">
            <a:lumMod val="95000"/>
          </a:schemeClr>
        </a:solidFill>
      </dgm:spPr>
    </dgm:pt>
    <dgm:pt modelId="{E4C40AC4-62A5-4088-91FD-FD0C41DEE7F5}" type="pres">
      <dgm:prSet presAssocID="{6A411B4D-08F6-4A22-987E-EF4F472A8A0B}" presName="Child2" presStyleLbl="node1" presStyleIdx="1" presStyleCnt="5" custScaleX="90224" custScaleY="93192" custLinFactX="-77324" custLinFactY="28537" custLinFactNeighborX="-10000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6CE6BF-6599-4308-A70F-20808CED34B6}" type="pres">
      <dgm:prSet presAssocID="{A01E9A96-C1A9-4CF7-A905-333BD96B2AA1}" presName="Accent3" presStyleCnt="0"/>
      <dgm:spPr/>
    </dgm:pt>
    <dgm:pt modelId="{91FBBBBD-C6EE-4E34-AC69-8084EDDB8DAA}" type="pres">
      <dgm:prSet presAssocID="{A01E9A96-C1A9-4CF7-A905-333BD96B2AA1}" presName="Accent" presStyleLbl="bgShp" presStyleIdx="2" presStyleCnt="5" custLinFactX="-21177" custLinFactNeighborX="-100000" custLinFactNeighborY="38950"/>
      <dgm:spPr>
        <a:solidFill>
          <a:schemeClr val="bg1">
            <a:lumMod val="95000"/>
          </a:schemeClr>
        </a:solidFill>
      </dgm:spPr>
    </dgm:pt>
    <dgm:pt modelId="{492DABEA-DD98-4CE4-8573-E39651C82A1E}" type="pres">
      <dgm:prSet presAssocID="{A01E9A96-C1A9-4CF7-A905-333BD96B2AA1}" presName="Child3" presStyleLbl="node1" presStyleIdx="2" presStyleCnt="5" custScaleX="90338" custScaleY="91790" custLinFactX="-7828" custLinFactNeighborX="-100000" custLinFactNeighborY="-475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2F33F-3DBA-4194-B46B-D92081B07A2F}" type="pres">
      <dgm:prSet presAssocID="{3490626B-02BC-4BCE-827E-F00884F685AF}" presName="Accent4" presStyleCnt="0"/>
      <dgm:spPr/>
    </dgm:pt>
    <dgm:pt modelId="{E8CB5FAD-C848-43A5-8333-A67F3B466693}" type="pres">
      <dgm:prSet presAssocID="{3490626B-02BC-4BCE-827E-F00884F685AF}" presName="Accent" presStyleLbl="bgShp" presStyleIdx="3" presStyleCnt="5" custLinFactX="-100000" custLinFactY="-53323" custLinFactNeighborX="-155566" custLinFactNeighborY="-100000"/>
      <dgm:spPr>
        <a:solidFill>
          <a:schemeClr val="bg1">
            <a:lumMod val="95000"/>
          </a:schemeClr>
        </a:solidFill>
      </dgm:spPr>
    </dgm:pt>
    <dgm:pt modelId="{9F8E3616-4309-43A1-A9B6-A0E0B031B90B}" type="pres">
      <dgm:prSet presAssocID="{3490626B-02BC-4BCE-827E-F00884F685AF}" presName="Child4" presStyleLbl="node1" presStyleIdx="3" presStyleCnt="5" custScaleX="93062" custScaleY="95994" custLinFactY="-70084" custLinFactNeighborX="52205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F6A49-ABB3-4BE3-AFFD-038D672419C3}" type="pres">
      <dgm:prSet presAssocID="{DF3A83BA-EE7D-495F-AAD5-69D565C7FED3}" presName="Accent5" presStyleCnt="0"/>
      <dgm:spPr/>
    </dgm:pt>
    <dgm:pt modelId="{DB5356A7-435E-4052-8947-343DB57A8EA4}" type="pres">
      <dgm:prSet presAssocID="{DF3A83BA-EE7D-495F-AAD5-69D565C7FED3}" presName="Accent" presStyleLbl="bgShp" presStyleIdx="4" presStyleCnt="5" custLinFactX="-40641" custLinFactNeighborX="-100000" custLinFactNeighborY="56079"/>
      <dgm:spPr>
        <a:solidFill>
          <a:schemeClr val="bg1">
            <a:lumMod val="95000"/>
          </a:schemeClr>
        </a:solidFill>
      </dgm:spPr>
    </dgm:pt>
    <dgm:pt modelId="{65139858-6DD5-4561-9F9E-C17A496B8102}" type="pres">
      <dgm:prSet presAssocID="{DF3A83BA-EE7D-495F-AAD5-69D565C7FED3}" presName="Child5" presStyleLbl="node1" presStyleIdx="4" presStyleCnt="5" custScaleX="91589" custScaleY="91858" custLinFactX="100000" custLinFactY="-67979" custLinFactNeighborX="115526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313563-906D-4505-BB79-06DE8D6A547A}" srcId="{C29DF0CE-B0D9-4C01-8019-13D005C8A622}" destId="{2CDC2E68-E99E-478D-9345-D1501AABBDA5}" srcOrd="0" destOrd="0" parTransId="{013C47BF-63A6-438E-968D-78C61C742557}" sibTransId="{DE342D31-A96F-4805-A556-1ACE628E84E5}"/>
    <dgm:cxn modelId="{6A182A56-9B3F-456B-8FF6-F40AB781CC3A}" type="presOf" srcId="{C29DF0CE-B0D9-4C01-8019-13D005C8A622}" destId="{ADFFF50F-26ED-4DF9-A786-82F6FDFDE32D}" srcOrd="0" destOrd="0" presId="urn:microsoft.com/office/officeart/2011/layout/HexagonRadial"/>
    <dgm:cxn modelId="{84497132-BE4F-4372-B9C8-A4753184D674}" type="presOf" srcId="{6A411B4D-08F6-4A22-987E-EF4F472A8A0B}" destId="{E4C40AC4-62A5-4088-91FD-FD0C41DEE7F5}" srcOrd="0" destOrd="0" presId="urn:microsoft.com/office/officeart/2011/layout/HexagonRadial"/>
    <dgm:cxn modelId="{99BB64D5-A751-49A2-B159-FDC99C2D4FA7}" type="presOf" srcId="{DF3A83BA-EE7D-495F-AAD5-69D565C7FED3}" destId="{65139858-6DD5-4561-9F9E-C17A496B8102}" srcOrd="0" destOrd="0" presId="urn:microsoft.com/office/officeart/2011/layout/HexagonRadial"/>
    <dgm:cxn modelId="{CEC25089-E8E5-428F-A52D-8E18DBBE73F7}" srcId="{2CDC2E68-E99E-478D-9345-D1501AABBDA5}" destId="{9C4B6A84-B9A2-446C-BDB8-95F435E02400}" srcOrd="0" destOrd="0" parTransId="{80A9DC11-CDBA-4BEA-96D9-6E427AB3394D}" sibTransId="{EB0DCCB5-1DE8-41BD-A1AC-B0EDB428409C}"/>
    <dgm:cxn modelId="{DFEB3B76-8E4E-4E77-A2C0-E9491A0E42E8}" srcId="{2CDC2E68-E99E-478D-9345-D1501AABBDA5}" destId="{DF3A83BA-EE7D-495F-AAD5-69D565C7FED3}" srcOrd="4" destOrd="0" parTransId="{A326A8D3-2DC5-43E8-9A9A-D0D73FA5CF98}" sibTransId="{9ED97D70-AE76-4936-B5A7-BCA41907B0DF}"/>
    <dgm:cxn modelId="{5AEB9245-06A9-4704-A99C-7F52E7EE4421}" srcId="{2CDC2E68-E99E-478D-9345-D1501AABBDA5}" destId="{3490626B-02BC-4BCE-827E-F00884F685AF}" srcOrd="3" destOrd="0" parTransId="{9E9ED6E8-BC29-4C85-82A8-A8295FFEC6BE}" sibTransId="{44D22FD0-39DE-49F4-81A9-A7200C34145C}"/>
    <dgm:cxn modelId="{CB51676F-A7A0-4163-84B2-1A6D6BF290A3}" srcId="{2CDC2E68-E99E-478D-9345-D1501AABBDA5}" destId="{6A411B4D-08F6-4A22-987E-EF4F472A8A0B}" srcOrd="1" destOrd="0" parTransId="{0C2F815A-3C73-484F-81B6-D8EE78D2CC9D}" sibTransId="{6B268895-2866-4BE8-9555-0D25090F301F}"/>
    <dgm:cxn modelId="{821C3382-93EF-4DC8-ADFF-9572DDC234FD}" type="presOf" srcId="{A01E9A96-C1A9-4CF7-A905-333BD96B2AA1}" destId="{492DABEA-DD98-4CE4-8573-E39651C82A1E}" srcOrd="0" destOrd="0" presId="urn:microsoft.com/office/officeart/2011/layout/HexagonRadial"/>
    <dgm:cxn modelId="{A8EC63DC-B329-4735-999E-105ED6ABEC7E}" type="presOf" srcId="{2CDC2E68-E99E-478D-9345-D1501AABBDA5}" destId="{9757F35A-66D0-4AFD-BE0E-8C2ACE3EF68A}" srcOrd="0" destOrd="0" presId="urn:microsoft.com/office/officeart/2011/layout/HexagonRadial"/>
    <dgm:cxn modelId="{9CC771A5-630B-4402-8579-B601F3C6AB42}" type="presOf" srcId="{9C4B6A84-B9A2-446C-BDB8-95F435E02400}" destId="{7E3E8989-B856-4E14-81CF-B5BF6A3D60A8}" srcOrd="0" destOrd="0" presId="urn:microsoft.com/office/officeart/2011/layout/HexagonRadial"/>
    <dgm:cxn modelId="{371B3823-A4CA-4F5E-B456-98D362CF8B01}" type="presOf" srcId="{3490626B-02BC-4BCE-827E-F00884F685AF}" destId="{9F8E3616-4309-43A1-A9B6-A0E0B031B90B}" srcOrd="0" destOrd="0" presId="urn:microsoft.com/office/officeart/2011/layout/HexagonRadial"/>
    <dgm:cxn modelId="{47987FE0-1447-4341-969C-96979B83091F}" srcId="{2CDC2E68-E99E-478D-9345-D1501AABBDA5}" destId="{A01E9A96-C1A9-4CF7-A905-333BD96B2AA1}" srcOrd="2" destOrd="0" parTransId="{A70899B2-A0B6-402B-A5D6-8892D15D694C}" sibTransId="{A83939C1-8C30-477C-9014-6D7B8C2353E9}"/>
    <dgm:cxn modelId="{72E4E212-F4C6-4A01-9A72-70FB92F4DB81}" type="presParOf" srcId="{ADFFF50F-26ED-4DF9-A786-82F6FDFDE32D}" destId="{9757F35A-66D0-4AFD-BE0E-8C2ACE3EF68A}" srcOrd="0" destOrd="0" presId="urn:microsoft.com/office/officeart/2011/layout/HexagonRadial"/>
    <dgm:cxn modelId="{C8FE9E86-0D4D-44B2-994C-62B78884E12B}" type="presParOf" srcId="{ADFFF50F-26ED-4DF9-A786-82F6FDFDE32D}" destId="{FD5401F8-BEA3-4D5D-95A0-F1A49B225578}" srcOrd="1" destOrd="0" presId="urn:microsoft.com/office/officeart/2011/layout/HexagonRadial"/>
    <dgm:cxn modelId="{8F77067A-DF6E-458D-9BF8-0A51616E7B14}" type="presParOf" srcId="{FD5401F8-BEA3-4D5D-95A0-F1A49B225578}" destId="{0ABD5BE3-7811-4701-A5B7-8B61BEAF9E4B}" srcOrd="0" destOrd="0" presId="urn:microsoft.com/office/officeart/2011/layout/HexagonRadial"/>
    <dgm:cxn modelId="{5C10790B-434E-4DFC-BE39-BA28F9CEAF22}" type="presParOf" srcId="{ADFFF50F-26ED-4DF9-A786-82F6FDFDE32D}" destId="{7E3E8989-B856-4E14-81CF-B5BF6A3D60A8}" srcOrd="2" destOrd="0" presId="urn:microsoft.com/office/officeart/2011/layout/HexagonRadial"/>
    <dgm:cxn modelId="{FBF79E3E-94A3-4F85-B96B-961C0920447B}" type="presParOf" srcId="{ADFFF50F-26ED-4DF9-A786-82F6FDFDE32D}" destId="{F7860933-426B-41E6-A963-0D99578D116C}" srcOrd="3" destOrd="0" presId="urn:microsoft.com/office/officeart/2011/layout/HexagonRadial"/>
    <dgm:cxn modelId="{C16771A5-0822-47B5-9995-1C39F8A5C986}" type="presParOf" srcId="{F7860933-426B-41E6-A963-0D99578D116C}" destId="{F40BF0CE-9C17-42E8-8E7B-F0A72D3A1354}" srcOrd="0" destOrd="0" presId="urn:microsoft.com/office/officeart/2011/layout/HexagonRadial"/>
    <dgm:cxn modelId="{F35A175C-BE15-45F2-AAB9-7D89BAEAF397}" type="presParOf" srcId="{ADFFF50F-26ED-4DF9-A786-82F6FDFDE32D}" destId="{E4C40AC4-62A5-4088-91FD-FD0C41DEE7F5}" srcOrd="4" destOrd="0" presId="urn:microsoft.com/office/officeart/2011/layout/HexagonRadial"/>
    <dgm:cxn modelId="{CE8D4752-7958-4263-9595-CCC525ACF359}" type="presParOf" srcId="{ADFFF50F-26ED-4DF9-A786-82F6FDFDE32D}" destId="{CB6CE6BF-6599-4308-A70F-20808CED34B6}" srcOrd="5" destOrd="0" presId="urn:microsoft.com/office/officeart/2011/layout/HexagonRadial"/>
    <dgm:cxn modelId="{6219DF4E-3785-435E-8400-0697BDDCF6FF}" type="presParOf" srcId="{CB6CE6BF-6599-4308-A70F-20808CED34B6}" destId="{91FBBBBD-C6EE-4E34-AC69-8084EDDB8DAA}" srcOrd="0" destOrd="0" presId="urn:microsoft.com/office/officeart/2011/layout/HexagonRadial"/>
    <dgm:cxn modelId="{DC564699-B9D7-4FCF-AC9C-09075A664B8A}" type="presParOf" srcId="{ADFFF50F-26ED-4DF9-A786-82F6FDFDE32D}" destId="{492DABEA-DD98-4CE4-8573-E39651C82A1E}" srcOrd="6" destOrd="0" presId="urn:microsoft.com/office/officeart/2011/layout/HexagonRadial"/>
    <dgm:cxn modelId="{6CEDAD33-F9BB-4DDC-BCB2-AD4AA96AB47F}" type="presParOf" srcId="{ADFFF50F-26ED-4DF9-A786-82F6FDFDE32D}" destId="{94D2F33F-3DBA-4194-B46B-D92081B07A2F}" srcOrd="7" destOrd="0" presId="urn:microsoft.com/office/officeart/2011/layout/HexagonRadial"/>
    <dgm:cxn modelId="{325B3BF9-FAF1-44FD-89C9-7CDD9A369C65}" type="presParOf" srcId="{94D2F33F-3DBA-4194-B46B-D92081B07A2F}" destId="{E8CB5FAD-C848-43A5-8333-A67F3B466693}" srcOrd="0" destOrd="0" presId="urn:microsoft.com/office/officeart/2011/layout/HexagonRadial"/>
    <dgm:cxn modelId="{2E949D86-506A-4A5D-AA78-156DC2CADB3E}" type="presParOf" srcId="{ADFFF50F-26ED-4DF9-A786-82F6FDFDE32D}" destId="{9F8E3616-4309-43A1-A9B6-A0E0B031B90B}" srcOrd="8" destOrd="0" presId="urn:microsoft.com/office/officeart/2011/layout/HexagonRadial"/>
    <dgm:cxn modelId="{135F2DBF-A871-42BF-81D6-0BDFCEB39497}" type="presParOf" srcId="{ADFFF50F-26ED-4DF9-A786-82F6FDFDE32D}" destId="{ECFF6A49-ABB3-4BE3-AFFD-038D672419C3}" srcOrd="9" destOrd="0" presId="urn:microsoft.com/office/officeart/2011/layout/HexagonRadial"/>
    <dgm:cxn modelId="{F0F7C56D-35DA-4673-BFF2-802E2E834560}" type="presParOf" srcId="{ECFF6A49-ABB3-4BE3-AFFD-038D672419C3}" destId="{DB5356A7-435E-4052-8947-343DB57A8EA4}" srcOrd="0" destOrd="0" presId="urn:microsoft.com/office/officeart/2011/layout/HexagonRadial"/>
    <dgm:cxn modelId="{46141D24-98B4-4E34-93FC-E4B4F7B55004}" type="presParOf" srcId="{ADFFF50F-26ED-4DF9-A786-82F6FDFDE32D}" destId="{65139858-6DD5-4561-9F9E-C17A496B8102}" srcOrd="10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89108A-A3EE-49F5-AC53-426A9F402DD7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E79D817-5131-4BA7-9776-E7D33CED4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84ED9A-D0ED-4878-987D-96C7F7025E7F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5D0B45-4923-4053-8491-98A555C4D4F0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69BACD-7F7D-40E3-88B1-CF6DCBBFBBC7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7BA215-A089-4774-A867-6677E7610D81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2615AF-6FF5-4E1E-8CBC-F60048522B95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59EC0E-24AE-4E27-A9F1-8AA8DAC18C59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FC6065-5BC9-4429-85D3-A768D388401C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6256BC-104A-44A9-9BD0-B7BA6949CE1A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40A1AF-95D7-442B-892A-55451E2FCC5A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6D9532-1018-4D36-9922-E4B31C171041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FF5DF5-B501-4960-9ECD-B842E3803317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781EB1-0CB6-49DF-926E-CE064883817D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464A5B-D615-4275-8601-BEA8FF56182F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79D716-205A-4C71-8744-0CDD267FEF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801AA8-9A13-4468-AE3B-58264761ED6E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D67E63-97DA-44F8-9534-7453317C0D31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68265-E22B-4FBD-BF47-FCFEB9B4492A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0B4E8-B0DD-4A5A-9FA9-147F8C6D1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F08F-9F44-4416-B112-B42AD5949C00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38111-5672-4F39-8C2E-A8F7B32DF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26CBC-D72C-467A-BAEA-7721247611DA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FCE4-4FD0-47D8-B8D6-7E12DAC4A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9582-732C-4404-B00E-D3FC1082A897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D0B7-D186-4329-9E31-FC29D1ECC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29258-9182-40F9-9108-F759C6905636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3E6FA-55D8-4650-901E-69D2F0E1F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8B762-D559-4C06-AB0F-3D344550C998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4B3B9-52A5-48F3-A11A-1B33CF662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51BFC-C1E4-487D-A156-6D48C26E8315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B22FA-8FFF-443D-B815-F6935143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83528-3664-48FA-9A87-E8B10906E9AD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A876E-DE8E-4B39-BBBC-1614B8259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A9428-2826-466F-9B50-902ECFA9B737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B98B3-90AF-4087-A567-0D2CDF7C4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BA693-3E87-48B5-A299-5C5C1F4942E7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A60C2-4AD3-4C40-B034-1847DBBA5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514CF-1997-4CA2-B273-3527E0390ACF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10B0-D8E2-4288-BB17-B4F9D86F7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40F25-0A13-46EA-9563-3897E2CD0359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5DFE2-2C76-4FBF-9629-AB2788FFA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87D024-D1A0-4EF8-937F-F3E5BE4E4192}" type="datetimeFigureOut">
              <a:rPr lang="ru-RU"/>
              <a:pPr>
                <a:defRPr/>
              </a:pPr>
              <a:t>13.07.2023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B129A6-B935-4767-BC81-76780A0BA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video" Target="file:///H:\&#1055;&#1056;&#1045;&#1047;&#1045;&#1053;&#1058;&#1040;&#1062;&#1048;&#1048;%20&#1056;&#1054;&#1057;&#1057;&#1045;&#1058;&#1048;\&#1043;&#1054;&#1058;&#1054;&#1042;&#1067;&#1045;\05.07.2023\3%20&#1050;&#1086;&#1085;&#1075;&#1088;&#1077;&#1089;&#1089;-&#1079;&#1072;&#1083;%20&#8470;%202\16.00%20&#1041;&#1091;&#1088;&#1075;&#1072;&#1085;&#1086;&#1074;&#1072;%20&#1043;.&#1052;.%20&#1040;&#1054;%20&#1057;&#1077;&#1090;&#1077;&#1074;&#1072;&#1103;%20&#1082;&#1086;&#1084;&#1087;&#1072;&#1085;&#1080;&#1103;\&#1050;&#1055;_&#1050;&#1069;&#1057;.mp4" TargetMode="External"/><Relationship Id="rId1" Type="http://schemas.openxmlformats.org/officeDocument/2006/relationships/video" Target="file:///H:\&#1055;&#1056;&#1045;&#1047;&#1045;&#1053;&#1058;&#1040;&#1062;&#1048;&#1048;%20&#1056;&#1054;&#1057;&#1057;&#1045;&#1058;&#1048;\&#1043;&#1054;&#1058;&#1054;&#1042;&#1067;&#1045;\05.07.2023\3%20&#1050;&#1086;&#1085;&#1075;&#1088;&#1077;&#1089;&#1089;-&#1079;&#1072;&#1083;%20&#8470;%202\16.00%20&#1041;&#1091;&#1088;&#1075;&#1072;&#1085;&#1086;&#1074;&#1072;%20&#1043;.&#1052;.%20&#1040;&#1054;%20&#1057;&#1077;&#1090;&#1077;&#1074;&#1072;&#1103;%20&#1082;&#1086;&#1084;&#1087;&#1072;&#1085;&#1080;&#1103;\&#1050;&#1055;_&#1040;&#1069;&#1057;.mp4" TargetMode="Externa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.jpeg"/><Relationship Id="rId10" Type="http://schemas.openxmlformats.org/officeDocument/2006/relationships/image" Target="../media/image29.jpe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28.jpeg"/><Relationship Id="rId1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sevsm\Desktop\&#1082;&#1086;&#1085;&#1092;%20&#1087;&#1086;&#1089;&#1090;-&#1088;&#1077;&#1083;&#1080;&#1079;\&#1041;&#1091;&#1088;&#1075;&#1072;&#1085;&#1086;&#1074;&#1072;_&#1042;&#1072;&#1088;&#1080;&#1072;&#1085;&#1090;%202%20&#1089;%20&#1074;&#1080;&#1076;&#1077;&#1086;_&#1087;&#1086;&#1089;&#1083;&#1077;%20&#1087;&#1088;&#1086;&#1074;&#1077;&#1088;&#1082;&#1080;\&#1082;&#1087;%20&#1072;&#1101;&#1089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evsm\Desktop\&#1082;&#1087;%20&#1072;&#1101;&#1089;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sevsm\Desktop\&#1082;&#1086;&#1085;&#1092;%20&#1087;&#1086;&#1089;&#1090;-&#1088;&#1077;&#1083;&#1080;&#1079;\&#1041;&#1091;&#1088;&#1075;&#1072;&#1085;&#1086;&#1074;&#1072;_&#1042;&#1072;&#1088;&#1080;&#1072;&#1085;&#1090;%202%20&#1089;%20&#1074;&#1080;&#1076;&#1077;&#1086;_&#1087;&#1086;&#1089;&#1083;&#1077;%20&#1087;&#1088;&#1086;&#1074;&#1077;&#1088;&#1082;&#1080;\&#1082;&#1087;%20&#1082;&#1101;&#1089;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814388" y="550863"/>
            <a:ext cx="9534525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ОПЫТ ВНЕДРЕНИЯ БЕРЕЖЛИВОГО ПРОИЗВОДСТВА В АО «СЕТЕВАЯ КОМПАНИЯ» </a:t>
            </a:r>
          </a:p>
        </p:txBody>
      </p:sp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814388" y="2239963"/>
            <a:ext cx="9199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Бурганова Гулюся Муллахматовна</a:t>
            </a:r>
          </a:p>
          <a:p>
            <a: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Начальник отдела организации и развития бережливого производства</a:t>
            </a:r>
          </a:p>
          <a:p>
            <a:r>
              <a:rPr lang="ru-RU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АО «СЕТЕВАЯ КОМПАНИЯ»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857F27-4E8D-485C-8BDB-87BC7A1FC067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2832100" y="274638"/>
            <a:ext cx="686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СТАНДАРТИЗАЦИЯ ПРОЦЕССОВ В КОМПАНИИ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660400" y="4518025"/>
            <a:ext cx="108458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85750" indent="-285750">
              <a:lnSpc>
                <a:spcPts val="2100"/>
              </a:lnSpc>
              <a:spcAft>
                <a:spcPts val="1200"/>
              </a:spcAft>
              <a:buFont typeface="Wingdings" pitchFamily="2" charset="2"/>
              <a:buChar char="§"/>
            </a:pPr>
            <a:r>
              <a:rPr lang="ru-RU">
                <a:latin typeface="Roboto"/>
                <a:ea typeface="Roboto"/>
                <a:cs typeface="Roboto"/>
              </a:rPr>
              <a:t>Стандартизация процессов является одним из инструментов бережливого производства, поскольку является неотъемлемой основой для непрерывного совершенствования.</a:t>
            </a:r>
          </a:p>
          <a:p>
            <a:pPr marL="285750" indent="-285750">
              <a:lnSpc>
                <a:spcPts val="2100"/>
              </a:lnSpc>
              <a:spcAft>
                <a:spcPts val="1200"/>
              </a:spcAft>
              <a:buFont typeface="Wingdings" pitchFamily="2" charset="2"/>
              <a:buChar char="§"/>
            </a:pPr>
            <a:r>
              <a:rPr lang="ru-RU">
                <a:latin typeface="Roboto"/>
                <a:ea typeface="Roboto"/>
                <a:cs typeface="Roboto"/>
              </a:rPr>
              <a:t>Основная цель внедрения стандартизации процессов — это устранение потерь.</a:t>
            </a:r>
          </a:p>
          <a:p>
            <a:pPr marL="285750" indent="-285750">
              <a:lnSpc>
                <a:spcPts val="2100"/>
              </a:lnSpc>
              <a:spcAft>
                <a:spcPts val="1200"/>
              </a:spcAft>
              <a:buFont typeface="Wingdings" pitchFamily="2" charset="2"/>
              <a:buChar char="§"/>
            </a:pPr>
            <a:r>
              <a:rPr lang="ru-RU">
                <a:latin typeface="Roboto"/>
                <a:ea typeface="Roboto"/>
                <a:cs typeface="Roboto"/>
              </a:rPr>
              <a:t>Стандартизации необходимо подвергать все процессы компании: будь то производственные процедуры, выполняемые ежедневно рабочими, или управленческие (бизнес-процессы) процессы компании!</a:t>
            </a:r>
          </a:p>
        </p:txBody>
      </p:sp>
      <p:sp>
        <p:nvSpPr>
          <p:cNvPr id="12" name="Rectangle 5">
            <a:extLst>
              <a:ext uri="{FF2B5EF4-FFF2-40B4-BE49-F238E27FC236}"/>
            </a:extLst>
          </p:cNvPr>
          <p:cNvSpPr/>
          <p:nvPr/>
        </p:nvSpPr>
        <p:spPr>
          <a:xfrm>
            <a:off x="660400" y="1206500"/>
            <a:ext cx="1795463" cy="1235075"/>
          </a:xfrm>
          <a:prstGeom prst="rect">
            <a:avLst/>
          </a:prstGeom>
          <a:solidFill>
            <a:srgbClr val="0058FF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14" name="Rectangle 8">
            <a:extLst>
              <a:ext uri="{FF2B5EF4-FFF2-40B4-BE49-F238E27FC236}"/>
            </a:extLst>
          </p:cNvPr>
          <p:cNvSpPr/>
          <p:nvPr/>
        </p:nvSpPr>
        <p:spPr>
          <a:xfrm>
            <a:off x="2832100" y="1208088"/>
            <a:ext cx="1795463" cy="1217612"/>
          </a:xfrm>
          <a:prstGeom prst="rect">
            <a:avLst/>
          </a:prstGeom>
          <a:solidFill>
            <a:srgbClr val="00A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25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15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5003800" y="1206500"/>
            <a:ext cx="1795463" cy="12350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16" name="Rectangle 14">
            <a:extLst>
              <a:ext uri="{FF2B5EF4-FFF2-40B4-BE49-F238E27FC236}"/>
            </a:extLst>
          </p:cNvPr>
          <p:cNvSpPr/>
          <p:nvPr/>
        </p:nvSpPr>
        <p:spPr>
          <a:xfrm>
            <a:off x="9369425" y="1230313"/>
            <a:ext cx="1795463" cy="116363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17" name="Rectangle 17">
            <a:extLst>
              <a:ext uri="{FF2B5EF4-FFF2-40B4-BE49-F238E27FC236}"/>
            </a:extLst>
          </p:cNvPr>
          <p:cNvSpPr/>
          <p:nvPr/>
        </p:nvSpPr>
        <p:spPr>
          <a:xfrm>
            <a:off x="7180263" y="1208088"/>
            <a:ext cx="1790700" cy="1217612"/>
          </a:xfrm>
          <a:prstGeom prst="rect">
            <a:avLst/>
          </a:prstGeom>
          <a:solidFill>
            <a:srgbClr val="373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32778" name="TextBox 17"/>
          <p:cNvSpPr txBox="1">
            <a:spLocks noChangeArrowheads="1"/>
          </p:cNvSpPr>
          <p:nvPr/>
        </p:nvSpPr>
        <p:spPr bwMode="auto">
          <a:xfrm>
            <a:off x="996950" y="1450975"/>
            <a:ext cx="1074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Обучение и передача знаний</a:t>
            </a:r>
          </a:p>
        </p:txBody>
      </p:sp>
      <p:sp>
        <p:nvSpPr>
          <p:cNvPr id="32779" name="TextBox 18"/>
          <p:cNvSpPr txBox="1">
            <a:spLocks noChangeArrowheads="1"/>
          </p:cNvSpPr>
          <p:nvPr/>
        </p:nvSpPr>
        <p:spPr bwMode="auto">
          <a:xfrm>
            <a:off x="2911475" y="1330325"/>
            <a:ext cx="1592263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latin typeface="Roboto"/>
                <a:ea typeface="Roboto"/>
                <a:cs typeface="Roboto"/>
              </a:rPr>
              <a:t>Правильное выполнение – правильные результаты</a:t>
            </a:r>
          </a:p>
        </p:txBody>
      </p:sp>
      <p:sp>
        <p:nvSpPr>
          <p:cNvPr id="32780" name="TextBox 19"/>
          <p:cNvSpPr txBox="1">
            <a:spLocks noChangeArrowheads="1"/>
          </p:cNvSpPr>
          <p:nvPr/>
        </p:nvSpPr>
        <p:spPr bwMode="auto">
          <a:xfrm>
            <a:off x="5205413" y="1362075"/>
            <a:ext cx="13811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База – это отправная точка для улучшений</a:t>
            </a:r>
          </a:p>
        </p:txBody>
      </p:sp>
      <p:sp>
        <p:nvSpPr>
          <p:cNvPr id="32781" name="TextBox 20"/>
          <p:cNvSpPr txBox="1">
            <a:spLocks noChangeArrowheads="1"/>
          </p:cNvSpPr>
          <p:nvPr/>
        </p:nvSpPr>
        <p:spPr bwMode="auto">
          <a:xfrm>
            <a:off x="7275513" y="1350963"/>
            <a:ext cx="14890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Основа для планирования и управления нагрузкой</a:t>
            </a:r>
          </a:p>
        </p:txBody>
      </p:sp>
      <p:sp>
        <p:nvSpPr>
          <p:cNvPr id="32782" name="TextBox 21"/>
          <p:cNvSpPr txBox="1">
            <a:spLocks noChangeArrowheads="1"/>
          </p:cNvSpPr>
          <p:nvPr/>
        </p:nvSpPr>
        <p:spPr bwMode="auto">
          <a:xfrm>
            <a:off x="9504363" y="1362075"/>
            <a:ext cx="150653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Предотвращение отката в эффективности работы</a:t>
            </a:r>
          </a:p>
        </p:txBody>
      </p:sp>
      <p:sp>
        <p:nvSpPr>
          <p:cNvPr id="32783" name="TextBox 22"/>
          <p:cNvSpPr txBox="1">
            <a:spLocks noChangeArrowheads="1"/>
          </p:cNvSpPr>
          <p:nvPr/>
        </p:nvSpPr>
        <p:spPr bwMode="auto">
          <a:xfrm>
            <a:off x="4198938" y="2733675"/>
            <a:ext cx="37671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b="1">
                <a:solidFill>
                  <a:srgbClr val="00809A"/>
                </a:solidFill>
                <a:latin typeface="Roboto"/>
                <a:ea typeface="Roboto"/>
                <a:cs typeface="Roboto"/>
              </a:rPr>
              <a:t>РЕЗУЛЬТАТЫ СТАНДАРТИЗАЦИИ</a:t>
            </a:r>
          </a:p>
        </p:txBody>
      </p:sp>
      <p:sp>
        <p:nvSpPr>
          <p:cNvPr id="24" name="Rectangle 5">
            <a:extLst>
              <a:ext uri="{FF2B5EF4-FFF2-40B4-BE49-F238E27FC236}"/>
            </a:extLst>
          </p:cNvPr>
          <p:cNvSpPr/>
          <p:nvPr/>
        </p:nvSpPr>
        <p:spPr>
          <a:xfrm>
            <a:off x="663575" y="3311525"/>
            <a:ext cx="1795463" cy="930275"/>
          </a:xfrm>
          <a:prstGeom prst="rect">
            <a:avLst/>
          </a:prstGeom>
          <a:solidFill>
            <a:srgbClr val="0058FF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32785" name="TextBox 24"/>
          <p:cNvSpPr txBox="1">
            <a:spLocks noChangeArrowheads="1"/>
          </p:cNvSpPr>
          <p:nvPr/>
        </p:nvSpPr>
        <p:spPr bwMode="auto">
          <a:xfrm>
            <a:off x="700088" y="3497263"/>
            <a:ext cx="1673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БЕЗОПАСНОСТЬ-предотвращение травм</a:t>
            </a:r>
          </a:p>
        </p:txBody>
      </p:sp>
      <p:sp>
        <p:nvSpPr>
          <p:cNvPr id="2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2813050" y="3308350"/>
            <a:ext cx="1795463" cy="928688"/>
          </a:xfrm>
          <a:prstGeom prst="rect">
            <a:avLst/>
          </a:prstGeom>
          <a:solidFill>
            <a:srgbClr val="00A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25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32787" name="TextBox 26"/>
          <p:cNvSpPr txBox="1">
            <a:spLocks noChangeArrowheads="1"/>
          </p:cNvSpPr>
          <p:nvPr/>
        </p:nvSpPr>
        <p:spPr bwMode="auto">
          <a:xfrm>
            <a:off x="2971800" y="3497263"/>
            <a:ext cx="1485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latin typeface="Roboto"/>
                <a:ea typeface="Roboto"/>
                <a:cs typeface="Roboto"/>
              </a:rPr>
              <a:t>КАЧЕСТВО -предотвращение брака</a:t>
            </a:r>
          </a:p>
        </p:txBody>
      </p:sp>
      <p:sp>
        <p:nvSpPr>
          <p:cNvPr id="28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5049838" y="3317875"/>
            <a:ext cx="1793875" cy="9286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32789" name="TextBox 28"/>
          <p:cNvSpPr txBox="1">
            <a:spLocks noChangeArrowheads="1"/>
          </p:cNvSpPr>
          <p:nvPr/>
        </p:nvSpPr>
        <p:spPr bwMode="auto">
          <a:xfrm>
            <a:off x="5046663" y="3376613"/>
            <a:ext cx="17938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МЕТОД – подробная последовательность операций с визуализацией</a:t>
            </a:r>
          </a:p>
        </p:txBody>
      </p:sp>
      <p:sp>
        <p:nvSpPr>
          <p:cNvPr id="30" name="Rectangle 17">
            <a:extLst>
              <a:ext uri="{FF2B5EF4-FFF2-40B4-BE49-F238E27FC236}"/>
            </a:extLst>
          </p:cNvPr>
          <p:cNvSpPr/>
          <p:nvPr/>
        </p:nvSpPr>
        <p:spPr>
          <a:xfrm>
            <a:off x="7221538" y="3321050"/>
            <a:ext cx="1790700" cy="917575"/>
          </a:xfrm>
          <a:prstGeom prst="rect">
            <a:avLst/>
          </a:prstGeom>
          <a:solidFill>
            <a:srgbClr val="373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32791" name="TextBox 30"/>
          <p:cNvSpPr txBox="1">
            <a:spLocks noChangeArrowheads="1"/>
          </p:cNvSpPr>
          <p:nvPr/>
        </p:nvSpPr>
        <p:spPr bwMode="auto">
          <a:xfrm>
            <a:off x="7258050" y="3375025"/>
            <a:ext cx="167798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СЕБЕСТОИМОСТЬ -рациональное использование материалов</a:t>
            </a:r>
          </a:p>
        </p:txBody>
      </p:sp>
      <p:sp>
        <p:nvSpPr>
          <p:cNvPr id="32" name="Rectangle 14">
            <a:extLst>
              <a:ext uri="{FF2B5EF4-FFF2-40B4-BE49-F238E27FC236}"/>
            </a:extLst>
          </p:cNvPr>
          <p:cNvSpPr/>
          <p:nvPr/>
        </p:nvSpPr>
        <p:spPr>
          <a:xfrm>
            <a:off x="9250363" y="3311525"/>
            <a:ext cx="2139950" cy="9159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defTabSz="10286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prstClr val="white"/>
              </a:solidFill>
              <a:latin typeface="Roboto" panose="02000000000000000000"/>
            </a:endParaRPr>
          </a:p>
        </p:txBody>
      </p:sp>
      <p:sp>
        <p:nvSpPr>
          <p:cNvPr id="32793" name="TextBox 32"/>
          <p:cNvSpPr txBox="1">
            <a:spLocks noChangeArrowheads="1"/>
          </p:cNvSpPr>
          <p:nvPr/>
        </p:nvSpPr>
        <p:spPr bwMode="auto">
          <a:xfrm>
            <a:off x="9247188" y="3525838"/>
            <a:ext cx="21399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ПРОИЗВОДИТЕЛЬНОСТЬ- скорость работы</a:t>
            </a:r>
          </a:p>
        </p:txBody>
      </p:sp>
      <p:cxnSp>
        <p:nvCxnSpPr>
          <p:cNvPr id="3" name="Прямая соединительная линия 2"/>
          <p:cNvCxnSpPr>
            <a:stCxn id="12" idx="3"/>
            <a:endCxn id="14" idx="1"/>
          </p:cNvCxnSpPr>
          <p:nvPr/>
        </p:nvCxnSpPr>
        <p:spPr>
          <a:xfrm flipV="1">
            <a:off x="2455863" y="1817688"/>
            <a:ext cx="376237" cy="635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640263" y="1819275"/>
            <a:ext cx="376237" cy="635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6811963" y="1825625"/>
            <a:ext cx="376237" cy="793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8967788" y="1820863"/>
            <a:ext cx="377825" cy="7937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ная линия уступом 5"/>
          <p:cNvCxnSpPr>
            <a:stCxn id="12" idx="1"/>
            <a:endCxn id="24" idx="1"/>
          </p:cNvCxnSpPr>
          <p:nvPr/>
        </p:nvCxnSpPr>
        <p:spPr>
          <a:xfrm rot="10800000" flipH="1" flipV="1">
            <a:off x="660400" y="1824038"/>
            <a:ext cx="3175" cy="1952625"/>
          </a:xfrm>
          <a:prstGeom prst="bentConnector3">
            <a:avLst>
              <a:gd name="adj1" fmla="val -7931992"/>
            </a:avLst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>
            <a:stCxn id="16" idx="3"/>
            <a:endCxn id="32" idx="3"/>
          </p:cNvCxnSpPr>
          <p:nvPr/>
        </p:nvCxnSpPr>
        <p:spPr>
          <a:xfrm>
            <a:off x="11164888" y="1811338"/>
            <a:ext cx="225425" cy="1958975"/>
          </a:xfrm>
          <a:prstGeom prst="bentConnector3">
            <a:avLst>
              <a:gd name="adj1" fmla="val 201290"/>
            </a:avLst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2444750" y="3784600"/>
            <a:ext cx="377825" cy="793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endCxn id="32789" idx="1"/>
          </p:cNvCxnSpPr>
          <p:nvPr/>
        </p:nvCxnSpPr>
        <p:spPr>
          <a:xfrm>
            <a:off x="4627563" y="3741738"/>
            <a:ext cx="419100" cy="65087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6854825" y="3770313"/>
            <a:ext cx="376238" cy="635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9012238" y="3784600"/>
            <a:ext cx="377825" cy="793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804" name="TextBox 40"/>
          <p:cNvSpPr txBox="1">
            <a:spLocks noChangeArrowheads="1"/>
          </p:cNvSpPr>
          <p:nvPr/>
        </p:nvSpPr>
        <p:spPr bwMode="auto">
          <a:xfrm>
            <a:off x="4429125" y="841375"/>
            <a:ext cx="28781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b="1">
                <a:solidFill>
                  <a:srgbClr val="00809A"/>
                </a:solidFill>
                <a:latin typeface="Roboto"/>
                <a:ea typeface="Roboto"/>
                <a:cs typeface="Roboto"/>
              </a:rPr>
              <a:t>ЦЕЛИ СТАНДАРТИЗАЦИИ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02C9B8-48E1-4E44-A1F6-EADCB07078E0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34819" name="TextBox 6"/>
          <p:cNvSpPr txBox="1">
            <a:spLocks noChangeArrowheads="1"/>
          </p:cNvSpPr>
          <p:nvPr/>
        </p:nvSpPr>
        <p:spPr bwMode="auto">
          <a:xfrm>
            <a:off x="2024063" y="187325"/>
            <a:ext cx="8097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ПРИМЕР ТИПОВОЙ ТЕХНОЛОГИЧЕСКОЙ КАРТЫ РПН</a:t>
            </a:r>
          </a:p>
        </p:txBody>
      </p:sp>
      <p:pic>
        <p:nvPicPr>
          <p:cNvPr id="34820" name="Рисунок 1"/>
          <p:cNvPicPr>
            <a:picLocks noChangeAspect="1"/>
          </p:cNvPicPr>
          <p:nvPr/>
        </p:nvPicPr>
        <p:blipFill>
          <a:blip r:embed="rId4"/>
          <a:srcRect l="14999" t="23685" r="15965" b="3802"/>
          <a:stretch>
            <a:fillRect/>
          </a:stretch>
        </p:blipFill>
        <p:spPr bwMode="auto">
          <a:xfrm>
            <a:off x="1027113" y="600075"/>
            <a:ext cx="10252075" cy="605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FEB423-F239-4527-B203-67FC4B811DBF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1741488" y="371475"/>
            <a:ext cx="8097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ПРИМЕР ТИПОВОЙ ТЕХНОЛОГИЧЕСКОЙ КАРТЫ РПН</a:t>
            </a:r>
          </a:p>
        </p:txBody>
      </p:sp>
      <p:pic>
        <p:nvPicPr>
          <p:cNvPr id="36868" name="Рисунок 2"/>
          <p:cNvPicPr>
            <a:picLocks noChangeAspect="1"/>
          </p:cNvPicPr>
          <p:nvPr/>
        </p:nvPicPr>
        <p:blipFill>
          <a:blip r:embed="rId4"/>
          <a:srcRect l="14297" t="11520" r="15994" b="40881"/>
          <a:stretch>
            <a:fillRect/>
          </a:stretch>
        </p:blipFill>
        <p:spPr bwMode="auto">
          <a:xfrm>
            <a:off x="725488" y="1625600"/>
            <a:ext cx="10129837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6C12BC-9656-4474-892F-D10954D755AD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38915" name="TextBox 6"/>
          <p:cNvSpPr txBox="1">
            <a:spLocks noChangeArrowheads="1"/>
          </p:cNvSpPr>
          <p:nvPr/>
        </p:nvSpPr>
        <p:spPr bwMode="auto">
          <a:xfrm>
            <a:off x="2024063" y="187325"/>
            <a:ext cx="8097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ПРИМЕР ТИПОВОЙ ТЕХНОЛОГИЧЕСКОЙ КАРТЫ РПН</a:t>
            </a:r>
          </a:p>
        </p:txBody>
      </p:sp>
      <p:grpSp>
        <p:nvGrpSpPr>
          <p:cNvPr id="38916" name="Группа 10"/>
          <p:cNvGrpSpPr>
            <a:grpSpLocks/>
          </p:cNvGrpSpPr>
          <p:nvPr/>
        </p:nvGrpSpPr>
        <p:grpSpPr bwMode="auto">
          <a:xfrm>
            <a:off x="1044575" y="555625"/>
            <a:ext cx="10126663" cy="6149975"/>
            <a:chOff x="597882" y="582394"/>
            <a:chExt cx="10125988" cy="6148615"/>
          </a:xfrm>
        </p:grpSpPr>
        <p:pic>
          <p:nvPicPr>
            <p:cNvPr id="38917" name="Рисунок 3"/>
            <p:cNvPicPr>
              <a:picLocks noChangeAspect="1"/>
            </p:cNvPicPr>
            <p:nvPr/>
          </p:nvPicPr>
          <p:blipFill>
            <a:blip r:embed="rId4"/>
            <a:srcRect l="15263" t="15263" r="17456" b="5829"/>
            <a:stretch>
              <a:fillRect/>
            </a:stretch>
          </p:blipFill>
          <p:spPr bwMode="auto">
            <a:xfrm>
              <a:off x="597882" y="582394"/>
              <a:ext cx="10125988" cy="6148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8918" name="Группа 7"/>
            <p:cNvGrpSpPr>
              <a:grpSpLocks/>
            </p:cNvGrpSpPr>
            <p:nvPr/>
          </p:nvGrpSpPr>
          <p:grpSpPr bwMode="auto">
            <a:xfrm>
              <a:off x="8086167" y="1179967"/>
              <a:ext cx="2349363" cy="5212220"/>
              <a:chOff x="7798687" y="1219200"/>
              <a:chExt cx="2349363" cy="521222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7798141" y="1219983"/>
                <a:ext cx="2327119" cy="140145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7820365" y="3588009"/>
                <a:ext cx="2327119" cy="140145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7798141" y="5030727"/>
                <a:ext cx="2327119" cy="1401453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8CBD51-272E-4B3A-96C2-B5FB5FD83651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40963" name="TextBox 6"/>
          <p:cNvSpPr txBox="1">
            <a:spLocks noChangeArrowheads="1"/>
          </p:cNvSpPr>
          <p:nvPr/>
        </p:nvSpPr>
        <p:spPr bwMode="auto">
          <a:xfrm>
            <a:off x="2024063" y="187325"/>
            <a:ext cx="8097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ПРИМЕР ТИПОВОЙ ТЕХНОЛОГИЧЕСКОЙ КАРТЫ РПН</a:t>
            </a:r>
          </a:p>
        </p:txBody>
      </p:sp>
      <p:pic>
        <p:nvPicPr>
          <p:cNvPr id="40964" name="Рисунок 4"/>
          <p:cNvPicPr>
            <a:picLocks noChangeAspect="1"/>
          </p:cNvPicPr>
          <p:nvPr/>
        </p:nvPicPr>
        <p:blipFill>
          <a:blip r:embed="rId4"/>
          <a:srcRect l="14474" t="14015" r="17807" b="8168"/>
          <a:stretch>
            <a:fillRect/>
          </a:stretch>
        </p:blipFill>
        <p:spPr bwMode="auto">
          <a:xfrm>
            <a:off x="955675" y="646113"/>
            <a:ext cx="102346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659041-4217-4C0D-BA25-78C8A2A27BFA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43011" name="TextBox 6"/>
          <p:cNvSpPr txBox="1">
            <a:spLocks noChangeArrowheads="1"/>
          </p:cNvSpPr>
          <p:nvPr/>
        </p:nvSpPr>
        <p:spPr bwMode="auto">
          <a:xfrm>
            <a:off x="6137275" y="1811338"/>
            <a:ext cx="2101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КАЙДЗЕН</a:t>
            </a:r>
          </a:p>
        </p:txBody>
      </p:sp>
      <p:sp>
        <p:nvSpPr>
          <p:cNvPr id="9" name="Прямоугольник 8">
            <a:extLst>
              <a:ext uri="{FF2B5EF4-FFF2-40B4-BE49-F238E27FC236}"/>
            </a:extLst>
          </p:cNvPr>
          <p:cNvSpPr/>
          <p:nvPr/>
        </p:nvSpPr>
        <p:spPr>
          <a:xfrm>
            <a:off x="6096000" y="2901950"/>
            <a:ext cx="5681663" cy="2417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Система Кайдзен – это система непрерывного совершенствования всех процессов производства и управления путем инициации и реализации предложений по улучшению деятельности, в которую вовлечены все работники Компании</a:t>
            </a:r>
            <a:endParaRPr lang="en-US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137275" y="2355850"/>
            <a:ext cx="1851025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624363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59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FEB04A-EB7F-427A-B06F-CC31FB0C7F7E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45060" name="TextBox 6"/>
          <p:cNvSpPr txBox="1">
            <a:spLocks noChangeArrowheads="1"/>
          </p:cNvSpPr>
          <p:nvPr/>
        </p:nvSpPr>
        <p:spPr bwMode="auto">
          <a:xfrm>
            <a:off x="3178175" y="106363"/>
            <a:ext cx="3170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ЛУЧШИЕ ПРАКТИКИ </a:t>
            </a:r>
            <a:endParaRPr lang="ru-RU" sz="1600" b="1">
              <a:solidFill>
                <a:srgbClr val="FF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6" name="Прямоугольник 5">
            <a:extLst>
              <a:ext uri="{FF2B5EF4-FFF2-40B4-BE49-F238E27FC236}"/>
            </a:extLst>
          </p:cNvPr>
          <p:cNvSpPr/>
          <p:nvPr/>
        </p:nvSpPr>
        <p:spPr>
          <a:xfrm>
            <a:off x="104775" y="474663"/>
            <a:ext cx="6138863" cy="4171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СУТЬ ПРЕДЛОЖЕНИЯ: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После замены голого провода на СИП на ВЛ-0,4кВ методом РПН, при переподключении потребителей (с голого провода на СИП) есть вероятность допущения ошибки (возникновение КЗ и/или неправильного распределения нагрузок по фазам). 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Предложено изготовить приспособление-шунт (2в1), которое показывает совпадение фаз для исключения КЗ, при переподключении потребителей без прекращения электроэнергии. На фото 1 показывает напряжение и нагрузку у потребителя, фаза совпала. На фото 2 показывает напряжение в случае несовпадения фазы на 0,4кВ (верхний круглый индикатор показывает несовпадение)</a:t>
            </a:r>
            <a:endParaRPr lang="en-US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5062" name="Рисунок 7"/>
          <p:cNvPicPr>
            <a:picLocks noChangeAspect="1"/>
          </p:cNvPicPr>
          <p:nvPr/>
        </p:nvPicPr>
        <p:blipFill>
          <a:blip r:embed="rId6"/>
          <a:srcRect l="28929" t="22955" r="40305" b="57149"/>
          <a:stretch>
            <a:fillRect/>
          </a:stretch>
        </p:blipFill>
        <p:spPr bwMode="auto">
          <a:xfrm>
            <a:off x="104775" y="4646613"/>
            <a:ext cx="99377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Рисунок 8"/>
          <p:cNvPicPr>
            <a:picLocks noChangeAspect="1"/>
          </p:cNvPicPr>
          <p:nvPr/>
        </p:nvPicPr>
        <p:blipFill>
          <a:blip r:embed="rId7"/>
          <a:srcRect l="8588" t="11835" b="31033"/>
          <a:stretch>
            <a:fillRect/>
          </a:stretch>
        </p:blipFill>
        <p:spPr bwMode="auto">
          <a:xfrm>
            <a:off x="1268413" y="4646613"/>
            <a:ext cx="103822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Рисунок 9"/>
          <p:cNvPicPr>
            <a:picLocks noChangeAspect="1"/>
          </p:cNvPicPr>
          <p:nvPr/>
        </p:nvPicPr>
        <p:blipFill>
          <a:blip r:embed="rId8"/>
          <a:srcRect l="13841" r="11719"/>
          <a:stretch>
            <a:fillRect/>
          </a:stretch>
        </p:blipFill>
        <p:spPr bwMode="auto">
          <a:xfrm>
            <a:off x="123825" y="5751513"/>
            <a:ext cx="21828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Рисунок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46625" y="4784725"/>
            <a:ext cx="99218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Рисунок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02038" y="4784725"/>
            <a:ext cx="993775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Рисунок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57450" y="4784725"/>
            <a:ext cx="99377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>
            <a:extLst>
              <a:ext uri="{FF2B5EF4-FFF2-40B4-BE49-F238E27FC236}"/>
            </a:extLst>
          </p:cNvPr>
          <p:cNvSpPr/>
          <p:nvPr/>
        </p:nvSpPr>
        <p:spPr>
          <a:xfrm>
            <a:off x="6529388" y="1160463"/>
            <a:ext cx="5441950" cy="2941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СУТЬ ПРЕДЛОЖЕНИЯ</a:t>
            </a:r>
            <a:r>
              <a:rPr lang="ru-RU" b="1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Периодически возникает необходимость обновлять кабельные бирки в РУ-6кВ для этой процедуры кабельную линию нужно вывести в ремонт.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Предложено изготовить приспособление для безопасной установки бирки на кабельную концевую.</a:t>
            </a:r>
          </a:p>
        </p:txBody>
      </p:sp>
      <p:pic>
        <p:nvPicPr>
          <p:cNvPr id="45069" name="Рисунок 1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23075" y="4468813"/>
            <a:ext cx="2332038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0" name="Рисунок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494838" y="4476750"/>
            <a:ext cx="232410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КП_АЭ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0" y="909638"/>
            <a:ext cx="10575925" cy="59483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" name="КП_КЭС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1616075" y="909638"/>
            <a:ext cx="10575925" cy="5948362"/>
          </a:xfrm>
          <a:prstGeom prst="rect">
            <a:avLst/>
          </a:prstGeom>
          <a:noFill/>
          <a:ln w="9525">
            <a:solidFill>
              <a:srgbClr val="EC7728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351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674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-9525" y="5454650"/>
            <a:ext cx="1722438" cy="1400175"/>
          </a:xfrm>
          <a:prstGeom prst="rect">
            <a:avLst/>
          </a:prstGeom>
          <a:solidFill>
            <a:srgbClr val="EE83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1698625" y="5454650"/>
            <a:ext cx="5184775" cy="1403350"/>
          </a:xfrm>
          <a:prstGeom prst="rect">
            <a:avLst/>
          </a:prstGeom>
          <a:solidFill>
            <a:srgbClr val="F1995D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157788" y="1339850"/>
            <a:ext cx="1739900" cy="1344613"/>
          </a:xfrm>
          <a:prstGeom prst="rect">
            <a:avLst/>
          </a:prstGeom>
          <a:solidFill>
            <a:srgbClr val="242C96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1343025"/>
            <a:ext cx="5157788" cy="1341438"/>
          </a:xfrm>
          <a:prstGeom prst="rect">
            <a:avLst/>
          </a:prstGeom>
          <a:solidFill>
            <a:srgbClr val="373F9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2671763"/>
            <a:ext cx="1706563" cy="1398587"/>
          </a:xfrm>
          <a:prstGeom prst="rect">
            <a:avLst/>
          </a:prstGeom>
          <a:solidFill>
            <a:schemeClr val="bg2">
              <a:lumMod val="25000"/>
              <a:alpha val="83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706563" y="2671763"/>
            <a:ext cx="5191125" cy="1401762"/>
          </a:xfrm>
          <a:prstGeom prst="rect">
            <a:avLst/>
          </a:prstGeom>
          <a:solidFill>
            <a:schemeClr val="bg2">
              <a:lumMod val="50000"/>
              <a:alpha val="83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149850" y="4064000"/>
            <a:ext cx="1733550" cy="1393825"/>
          </a:xfrm>
          <a:prstGeom prst="rect">
            <a:avLst/>
          </a:prstGeom>
          <a:solidFill>
            <a:srgbClr val="1667FD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0" y="4064000"/>
            <a:ext cx="5157788" cy="1393825"/>
          </a:xfrm>
          <a:prstGeom prst="rect">
            <a:avLst/>
          </a:prstGeom>
          <a:solidFill>
            <a:srgbClr val="3D81FD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0" y="0"/>
            <a:ext cx="1733550" cy="1335088"/>
          </a:xfrm>
          <a:prstGeom prst="rect">
            <a:avLst/>
          </a:prstGeom>
          <a:solidFill>
            <a:srgbClr val="00809A">
              <a:alpha val="85000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35138" y="0"/>
            <a:ext cx="5165725" cy="1333500"/>
          </a:xfrm>
          <a:prstGeom prst="rect">
            <a:avLst/>
          </a:prstGeom>
          <a:solidFill>
            <a:srgbClr val="00809A">
              <a:alpha val="55000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116" name="TextBox 3"/>
          <p:cNvSpPr txBox="1">
            <a:spLocks noChangeArrowheads="1"/>
          </p:cNvSpPr>
          <p:nvPr/>
        </p:nvSpPr>
        <p:spPr bwMode="auto">
          <a:xfrm>
            <a:off x="7319963" y="666750"/>
            <a:ext cx="4397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Результаты развития Производственной системы «ЭНЕРГИЯ» 2014-2023 гг</a:t>
            </a:r>
          </a:p>
        </p:txBody>
      </p:sp>
      <p:sp>
        <p:nvSpPr>
          <p:cNvPr id="47117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6D4B26-57EF-4C2A-AE6B-899A99EA33DB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Прямоугольник 8">
            <a:extLst>
              <a:ext uri="{FF2B5EF4-FFF2-40B4-BE49-F238E27FC236}"/>
            </a:extLst>
          </p:cNvPr>
          <p:cNvSpPr/>
          <p:nvPr/>
        </p:nvSpPr>
        <p:spPr>
          <a:xfrm>
            <a:off x="2143125" y="58738"/>
            <a:ext cx="3859213" cy="3254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ПРЕДЛОЖЕНИЯ по улучшениям</a:t>
            </a:r>
          </a:p>
        </p:txBody>
      </p:sp>
      <p:sp>
        <p:nvSpPr>
          <p:cNvPr id="47119" name="Прямоугольник 1"/>
          <p:cNvSpPr>
            <a:spLocks noChangeArrowheads="1"/>
          </p:cNvSpPr>
          <p:nvPr/>
        </p:nvSpPr>
        <p:spPr bwMode="auto">
          <a:xfrm>
            <a:off x="2009775" y="396875"/>
            <a:ext cx="365283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Внедрено всего – 138 661 шт 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Внедрено на 1 работника – 19,4 шт 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Тиражировано – 1 408 шт</a:t>
            </a:r>
          </a:p>
        </p:txBody>
      </p:sp>
      <p:sp>
        <p:nvSpPr>
          <p:cNvPr id="10" name="Прямоугольник 9">
            <a:extLst>
              <a:ext uri="{FF2B5EF4-FFF2-40B4-BE49-F238E27FC236}"/>
            </a:extLst>
          </p:cNvPr>
          <p:cNvSpPr/>
          <p:nvPr/>
        </p:nvSpPr>
        <p:spPr>
          <a:xfrm>
            <a:off x="530225" y="1562100"/>
            <a:ext cx="2562225" cy="327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ПРОЕКТЫ улучшений</a:t>
            </a:r>
          </a:p>
        </p:txBody>
      </p:sp>
      <p:sp>
        <p:nvSpPr>
          <p:cNvPr id="47121" name="Прямоугольник 13"/>
          <p:cNvSpPr>
            <a:spLocks noChangeArrowheads="1"/>
          </p:cNvSpPr>
          <p:nvPr/>
        </p:nvSpPr>
        <p:spPr bwMode="auto">
          <a:xfrm>
            <a:off x="447675" y="1906588"/>
            <a:ext cx="3605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Roboto"/>
                <a:ea typeface="Roboto"/>
                <a:cs typeface="Roboto"/>
              </a:rPr>
              <a:t>Внедрено – 791 шт </a:t>
            </a:r>
          </a:p>
          <a:p>
            <a:r>
              <a:rPr lang="ru-RU">
                <a:solidFill>
                  <a:schemeClr val="bg1"/>
                </a:solidFill>
                <a:latin typeface="Roboto"/>
                <a:ea typeface="Roboto"/>
                <a:cs typeface="Roboto"/>
              </a:rPr>
              <a:t>Из них тиражировано – 238 шт</a:t>
            </a:r>
          </a:p>
        </p:txBody>
      </p:sp>
      <p:sp>
        <p:nvSpPr>
          <p:cNvPr id="47122" name="Прямоугольник 14"/>
          <p:cNvSpPr>
            <a:spLocks noChangeArrowheads="1"/>
          </p:cNvSpPr>
          <p:nvPr/>
        </p:nvSpPr>
        <p:spPr bwMode="auto">
          <a:xfrm>
            <a:off x="2028825" y="3106738"/>
            <a:ext cx="37512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Разработано ТТК – 222 шт 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Разработано СОК – 2 840 шт </a:t>
            </a:r>
          </a:p>
          <a:p>
            <a:r>
              <a:rPr lang="ru-RU" sz="16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Утверждено стандартов РМ– 137 шт</a:t>
            </a:r>
          </a:p>
        </p:txBody>
      </p:sp>
      <p:sp>
        <p:nvSpPr>
          <p:cNvPr id="16" name="Прямоугольник 15">
            <a:extLst>
              <a:ext uri="{FF2B5EF4-FFF2-40B4-BE49-F238E27FC236}"/>
            </a:extLst>
          </p:cNvPr>
          <p:cNvSpPr/>
          <p:nvPr/>
        </p:nvSpPr>
        <p:spPr>
          <a:xfrm>
            <a:off x="2168525" y="2820988"/>
            <a:ext cx="2562225" cy="336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СТАНДАРТИЗАЦИЯ</a:t>
            </a:r>
          </a:p>
        </p:txBody>
      </p:sp>
      <p:sp>
        <p:nvSpPr>
          <p:cNvPr id="47124" name="Прямоугольник 17"/>
          <p:cNvSpPr>
            <a:spLocks noChangeArrowheads="1"/>
          </p:cNvSpPr>
          <p:nvPr/>
        </p:nvSpPr>
        <p:spPr bwMode="auto">
          <a:xfrm>
            <a:off x="574675" y="4802188"/>
            <a:ext cx="1160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99,1%</a:t>
            </a:r>
          </a:p>
        </p:txBody>
      </p:sp>
      <p:sp>
        <p:nvSpPr>
          <p:cNvPr id="19" name="Прямоугольник 18">
            <a:extLst>
              <a:ext uri="{FF2B5EF4-FFF2-40B4-BE49-F238E27FC236}"/>
            </a:extLst>
          </p:cNvPr>
          <p:cNvSpPr/>
          <p:nvPr/>
        </p:nvSpPr>
        <p:spPr>
          <a:xfrm>
            <a:off x="581025" y="4459288"/>
            <a:ext cx="3468688" cy="369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УРОВЕНЬ ВОВЛЕЧЕННОСТИ</a:t>
            </a:r>
          </a:p>
        </p:txBody>
      </p:sp>
      <p:sp>
        <p:nvSpPr>
          <p:cNvPr id="47126" name="Прямоугольник 19"/>
          <p:cNvSpPr>
            <a:spLocks noChangeArrowheads="1"/>
          </p:cNvSpPr>
          <p:nvPr/>
        </p:nvSpPr>
        <p:spPr bwMode="auto">
          <a:xfrm>
            <a:off x="2193925" y="6256338"/>
            <a:ext cx="2906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1 698,8 млн.руб.</a:t>
            </a:r>
          </a:p>
        </p:txBody>
      </p:sp>
      <p:sp>
        <p:nvSpPr>
          <p:cNvPr id="21" name="Прямоугольник 20">
            <a:extLst>
              <a:ext uri="{FF2B5EF4-FFF2-40B4-BE49-F238E27FC236}"/>
            </a:extLst>
          </p:cNvPr>
          <p:cNvSpPr/>
          <p:nvPr/>
        </p:nvSpPr>
        <p:spPr>
          <a:xfrm>
            <a:off x="2314575" y="5683250"/>
            <a:ext cx="4398963" cy="541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ЭКОНОМИЧЕСКИЙ ЭФФЕКТ ОТ ВНЕДРЕНИЯ </a:t>
            </a:r>
          </a:p>
        </p:txBody>
      </p:sp>
      <p:sp>
        <p:nvSpPr>
          <p:cNvPr id="47128" name="Forma libre 372"/>
          <p:cNvSpPr>
            <a:spLocks/>
          </p:cNvSpPr>
          <p:nvPr/>
        </p:nvSpPr>
        <p:spPr bwMode="auto">
          <a:xfrm>
            <a:off x="5680075" y="4410075"/>
            <a:ext cx="682625" cy="655638"/>
          </a:xfrm>
          <a:custGeom>
            <a:avLst/>
            <a:gdLst>
              <a:gd name="T0" fmla="*/ 2324529 w 5819775"/>
              <a:gd name="T1" fmla="*/ 3481216 h 5048250"/>
              <a:gd name="T2" fmla="*/ 3250283 w 5819775"/>
              <a:gd name="T3" fmla="*/ 1686630 h 5048250"/>
              <a:gd name="T4" fmla="*/ 3850881 w 5819775"/>
              <a:gd name="T5" fmla="*/ 1602229 h 5048250"/>
              <a:gd name="T6" fmla="*/ 4634665 w 5819775"/>
              <a:gd name="T7" fmla="*/ 2478262 h 5048250"/>
              <a:gd name="T8" fmla="*/ 5793991 w 5819775"/>
              <a:gd name="T9" fmla="*/ 2478262 h 5048250"/>
              <a:gd name="T10" fmla="*/ 4846644 w 5819775"/>
              <a:gd name="T11" fmla="*/ 2032721 h 5048250"/>
              <a:gd name="T12" fmla="*/ 4062860 w 5819775"/>
              <a:gd name="T13" fmla="*/ 1156687 h 5048250"/>
              <a:gd name="T14" fmla="*/ 2903535 w 5819775"/>
              <a:gd name="T15" fmla="*/ 1156687 h 5048250"/>
              <a:gd name="T16" fmla="*/ 1977771 w 5819775"/>
              <a:gd name="T17" fmla="*/ 2958484 h 5048250"/>
              <a:gd name="T18" fmla="*/ 1165203 w 5819775"/>
              <a:gd name="T19" fmla="*/ 3488427 h 5048250"/>
              <a:gd name="T20" fmla="*/ 5517880 w 5819775"/>
              <a:gd name="T21" fmla="*/ 2485463 h 5048250"/>
              <a:gd name="T22" fmla="*/ 4881953 w 5819775"/>
              <a:gd name="T23" fmla="*/ 2485463 h 5048250"/>
              <a:gd name="T24" fmla="*/ 5517880 w 5819775"/>
              <a:gd name="T25" fmla="*/ 2485463 h 5048250"/>
              <a:gd name="T26" fmla="*/ 3800494 w 5819775"/>
              <a:gd name="T27" fmla="*/ 1163898 h 5048250"/>
              <a:gd name="T28" fmla="*/ 3164567 w 5819775"/>
              <a:gd name="T29" fmla="*/ 1163898 h 5048250"/>
              <a:gd name="T30" fmla="*/ 1744866 w 5819775"/>
              <a:gd name="T31" fmla="*/ 3170453 h 5048250"/>
              <a:gd name="T32" fmla="*/ 1744866 w 5819775"/>
              <a:gd name="T33" fmla="*/ 3806381 h 5048250"/>
              <a:gd name="T34" fmla="*/ 1744866 w 5819775"/>
              <a:gd name="T35" fmla="*/ 3170453 h 5048250"/>
              <a:gd name="T36" fmla="*/ 5701723 w 5819775"/>
              <a:gd name="T37" fmla="*/ 5057289 h 5048250"/>
              <a:gd name="T38" fmla="*/ 776583 w 5819775"/>
              <a:gd name="T39" fmla="*/ 5057289 h 5048250"/>
              <a:gd name="T40" fmla="*/ 402355 w 5819775"/>
              <a:gd name="T41" fmla="*/ 4626798 h 5048250"/>
              <a:gd name="T42" fmla="*/ 126921 w 5819775"/>
              <a:gd name="T43" fmla="*/ 4429221 h 5048250"/>
              <a:gd name="T44" fmla="*/ 126921 w 5819775"/>
              <a:gd name="T45" fmla="*/ 4175379 h 5048250"/>
              <a:gd name="T46" fmla="*/ 402355 w 5819775"/>
              <a:gd name="T47" fmla="*/ 3602917 h 5048250"/>
              <a:gd name="T48" fmla="*/ 0 w 5819775"/>
              <a:gd name="T49" fmla="*/ 3475987 h 5048250"/>
              <a:gd name="T50" fmla="*/ 402355 w 5819775"/>
              <a:gd name="T51" fmla="*/ 3349066 h 5048250"/>
              <a:gd name="T52" fmla="*/ 126921 w 5819775"/>
              <a:gd name="T53" fmla="*/ 2775299 h 5048250"/>
              <a:gd name="T54" fmla="*/ 126921 w 5819775"/>
              <a:gd name="T55" fmla="*/ 2521449 h 5048250"/>
              <a:gd name="T56" fmla="*/ 402355 w 5819775"/>
              <a:gd name="T57" fmla="*/ 1948986 h 5048250"/>
              <a:gd name="T58" fmla="*/ 0 w 5819775"/>
              <a:gd name="T59" fmla="*/ 1822066 h 5048250"/>
              <a:gd name="T60" fmla="*/ 402355 w 5819775"/>
              <a:gd name="T61" fmla="*/ 1695145 h 5048250"/>
              <a:gd name="T62" fmla="*/ 126921 w 5819775"/>
              <a:gd name="T63" fmla="*/ 1122683 h 5048250"/>
              <a:gd name="T64" fmla="*/ 126921 w 5819775"/>
              <a:gd name="T65" fmla="*/ 868832 h 5048250"/>
              <a:gd name="T66" fmla="*/ 402355 w 5819775"/>
              <a:gd name="T67" fmla="*/ 253841 h 5048250"/>
              <a:gd name="T68" fmla="*/ 0 w 5819775"/>
              <a:gd name="T69" fmla="*/ 126921 h 5048250"/>
              <a:gd name="T70" fmla="*/ 529933 w 5819775"/>
              <a:gd name="T71" fmla="*/ 0 h 5048250"/>
              <a:gd name="T72" fmla="*/ 656854 w 5819775"/>
              <a:gd name="T73" fmla="*/ 4634646 h 5048250"/>
              <a:gd name="T74" fmla="*/ 784431 w 5819775"/>
              <a:gd name="T75" fmla="*/ 4804096 h 5048250"/>
              <a:gd name="T76" fmla="*/ 5701713 w 5819775"/>
              <a:gd name="T77" fmla="*/ 4804096 h 504825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819775"/>
              <a:gd name="T118" fmla="*/ 0 h 5048250"/>
              <a:gd name="T119" fmla="*/ 5819775 w 5819775"/>
              <a:gd name="T120" fmla="*/ 5048250 h 504825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819775" h="5048250">
                <a:moveTo>
                  <a:pt x="1744866" y="4060879"/>
                </a:moveTo>
                <a:cubicBezTo>
                  <a:pt x="2062829" y="4060879"/>
                  <a:pt x="2324529" y="3799180"/>
                  <a:pt x="2324529" y="3481216"/>
                </a:cubicBezTo>
                <a:cubicBezTo>
                  <a:pt x="2324529" y="3339903"/>
                  <a:pt x="2274808" y="3212973"/>
                  <a:pt x="2190407" y="3106988"/>
                </a:cubicBezTo>
                <a:lnTo>
                  <a:pt x="3250283" y="1686630"/>
                </a:lnTo>
                <a:cubicBezTo>
                  <a:pt x="3320939" y="1714767"/>
                  <a:pt x="3398796" y="1736350"/>
                  <a:pt x="3483197" y="1736350"/>
                </a:cubicBezTo>
                <a:cubicBezTo>
                  <a:pt x="3624510" y="1736350"/>
                  <a:pt x="3751440" y="1686630"/>
                  <a:pt x="3850881" y="1602229"/>
                </a:cubicBezTo>
                <a:lnTo>
                  <a:pt x="4684386" y="2238156"/>
                </a:lnTo>
                <a:cubicBezTo>
                  <a:pt x="4649057" y="2308812"/>
                  <a:pt x="4634665" y="2393861"/>
                  <a:pt x="4634665" y="2478262"/>
                </a:cubicBezTo>
                <a:cubicBezTo>
                  <a:pt x="4634665" y="2796226"/>
                  <a:pt x="4896365" y="3057925"/>
                  <a:pt x="5214328" y="3057925"/>
                </a:cubicBezTo>
                <a:cubicBezTo>
                  <a:pt x="5532292" y="3057925"/>
                  <a:pt x="5793991" y="2796226"/>
                  <a:pt x="5793991" y="2478262"/>
                </a:cubicBezTo>
                <a:cubicBezTo>
                  <a:pt x="5793991" y="2160299"/>
                  <a:pt x="5532292" y="1898599"/>
                  <a:pt x="5214328" y="1898599"/>
                </a:cubicBezTo>
                <a:cubicBezTo>
                  <a:pt x="5073015" y="1898599"/>
                  <a:pt x="4946085" y="1948320"/>
                  <a:pt x="4846644" y="2032721"/>
                </a:cubicBezTo>
                <a:lnTo>
                  <a:pt x="4013140" y="1396794"/>
                </a:lnTo>
                <a:cubicBezTo>
                  <a:pt x="4048468" y="1326137"/>
                  <a:pt x="4062860" y="1241089"/>
                  <a:pt x="4062860" y="1156687"/>
                </a:cubicBezTo>
                <a:cubicBezTo>
                  <a:pt x="4062860" y="838724"/>
                  <a:pt x="3801161" y="577025"/>
                  <a:pt x="3483197" y="577025"/>
                </a:cubicBezTo>
                <a:cubicBezTo>
                  <a:pt x="3165234" y="577025"/>
                  <a:pt x="2903535" y="838724"/>
                  <a:pt x="2903535" y="1156687"/>
                </a:cubicBezTo>
                <a:cubicBezTo>
                  <a:pt x="2903535" y="1298000"/>
                  <a:pt x="2953255" y="1424930"/>
                  <a:pt x="3037656" y="1530915"/>
                </a:cubicBezTo>
                <a:lnTo>
                  <a:pt x="1977771" y="2958484"/>
                </a:lnTo>
                <a:cubicBezTo>
                  <a:pt x="1907115" y="2930347"/>
                  <a:pt x="1829257" y="2908764"/>
                  <a:pt x="1744866" y="2908764"/>
                </a:cubicBezTo>
                <a:cubicBezTo>
                  <a:pt x="1426902" y="2908764"/>
                  <a:pt x="1165203" y="3170463"/>
                  <a:pt x="1165203" y="3488427"/>
                </a:cubicBezTo>
                <a:cubicBezTo>
                  <a:pt x="1165203" y="3799837"/>
                  <a:pt x="1426902" y="4060879"/>
                  <a:pt x="1744866" y="4060879"/>
                </a:cubicBezTo>
                <a:close/>
                <a:moveTo>
                  <a:pt x="5517880" y="2485463"/>
                </a:moveTo>
                <a:cubicBezTo>
                  <a:pt x="5517880" y="2662104"/>
                  <a:pt x="5376567" y="2803427"/>
                  <a:pt x="5199917" y="2803427"/>
                </a:cubicBezTo>
                <a:cubicBezTo>
                  <a:pt x="5023266" y="2803427"/>
                  <a:pt x="4881953" y="2662114"/>
                  <a:pt x="4881953" y="2485463"/>
                </a:cubicBezTo>
                <a:cubicBezTo>
                  <a:pt x="4881953" y="2308822"/>
                  <a:pt x="5023266" y="2167499"/>
                  <a:pt x="5199917" y="2167499"/>
                </a:cubicBezTo>
                <a:cubicBezTo>
                  <a:pt x="5376567" y="2167499"/>
                  <a:pt x="5517880" y="2308822"/>
                  <a:pt x="5517880" y="2485463"/>
                </a:cubicBezTo>
                <a:close/>
                <a:moveTo>
                  <a:pt x="3482531" y="845934"/>
                </a:moveTo>
                <a:cubicBezTo>
                  <a:pt x="3659172" y="845934"/>
                  <a:pt x="3800494" y="987247"/>
                  <a:pt x="3800494" y="1163898"/>
                </a:cubicBezTo>
                <a:cubicBezTo>
                  <a:pt x="3800494" y="1340549"/>
                  <a:pt x="3659181" y="1481861"/>
                  <a:pt x="3482531" y="1481861"/>
                </a:cubicBezTo>
                <a:cubicBezTo>
                  <a:pt x="3305890" y="1481861"/>
                  <a:pt x="3164567" y="1340549"/>
                  <a:pt x="3164567" y="1163898"/>
                </a:cubicBezTo>
                <a:cubicBezTo>
                  <a:pt x="3164567" y="987247"/>
                  <a:pt x="3305890" y="845934"/>
                  <a:pt x="3482531" y="845934"/>
                </a:cubicBezTo>
                <a:close/>
                <a:moveTo>
                  <a:pt x="1744866" y="3170453"/>
                </a:moveTo>
                <a:cubicBezTo>
                  <a:pt x="1921507" y="3170453"/>
                  <a:pt x="2062829" y="3311767"/>
                  <a:pt x="2062829" y="3488417"/>
                </a:cubicBezTo>
                <a:cubicBezTo>
                  <a:pt x="2062829" y="3665058"/>
                  <a:pt x="1921516" y="3806381"/>
                  <a:pt x="1744866" y="3806381"/>
                </a:cubicBezTo>
                <a:cubicBezTo>
                  <a:pt x="1568215" y="3806381"/>
                  <a:pt x="1426902" y="3665068"/>
                  <a:pt x="1426902" y="3488417"/>
                </a:cubicBezTo>
                <a:cubicBezTo>
                  <a:pt x="1426902" y="3311776"/>
                  <a:pt x="1568215" y="3170453"/>
                  <a:pt x="1744866" y="3170453"/>
                </a:cubicBezTo>
                <a:close/>
                <a:moveTo>
                  <a:pt x="5828643" y="4930369"/>
                </a:moveTo>
                <a:cubicBezTo>
                  <a:pt x="5828643" y="5001025"/>
                  <a:pt x="5772379" y="5057289"/>
                  <a:pt x="5701723" y="5057289"/>
                </a:cubicBezTo>
                <a:lnTo>
                  <a:pt x="797519" y="5057289"/>
                </a:lnTo>
                <a:cubicBezTo>
                  <a:pt x="790318" y="5057289"/>
                  <a:pt x="783127" y="5057289"/>
                  <a:pt x="776583" y="5057289"/>
                </a:cubicBezTo>
                <a:cubicBezTo>
                  <a:pt x="720319" y="5057289"/>
                  <a:pt x="614334" y="5042897"/>
                  <a:pt x="529276" y="4965697"/>
                </a:cubicBezTo>
                <a:cubicBezTo>
                  <a:pt x="444227" y="4887840"/>
                  <a:pt x="402355" y="4774654"/>
                  <a:pt x="402355" y="4626798"/>
                </a:cubicBezTo>
                <a:lnTo>
                  <a:pt x="402355" y="4429221"/>
                </a:lnTo>
                <a:lnTo>
                  <a:pt x="126921" y="4429221"/>
                </a:lnTo>
                <a:cubicBezTo>
                  <a:pt x="56264" y="4429221"/>
                  <a:pt x="0" y="4372956"/>
                  <a:pt x="0" y="4302300"/>
                </a:cubicBezTo>
                <a:cubicBezTo>
                  <a:pt x="0" y="4231643"/>
                  <a:pt x="56264" y="4175379"/>
                  <a:pt x="126921" y="4175379"/>
                </a:cubicBezTo>
                <a:lnTo>
                  <a:pt x="402355" y="4175379"/>
                </a:lnTo>
                <a:lnTo>
                  <a:pt x="402355" y="3602917"/>
                </a:lnTo>
                <a:lnTo>
                  <a:pt x="126921" y="3602917"/>
                </a:lnTo>
                <a:cubicBezTo>
                  <a:pt x="56264" y="3602907"/>
                  <a:pt x="0" y="3546643"/>
                  <a:pt x="0" y="3475987"/>
                </a:cubicBezTo>
                <a:cubicBezTo>
                  <a:pt x="0" y="3405331"/>
                  <a:pt x="56264" y="3349066"/>
                  <a:pt x="126921" y="3349066"/>
                </a:cubicBezTo>
                <a:lnTo>
                  <a:pt x="402355" y="3349066"/>
                </a:lnTo>
                <a:lnTo>
                  <a:pt x="402355" y="2775299"/>
                </a:lnTo>
                <a:lnTo>
                  <a:pt x="126921" y="2775299"/>
                </a:lnTo>
                <a:cubicBezTo>
                  <a:pt x="56264" y="2775299"/>
                  <a:pt x="0" y="2719035"/>
                  <a:pt x="0" y="2648369"/>
                </a:cubicBezTo>
                <a:cubicBezTo>
                  <a:pt x="0" y="2577703"/>
                  <a:pt x="56264" y="2521449"/>
                  <a:pt x="126921" y="2521449"/>
                </a:cubicBezTo>
                <a:lnTo>
                  <a:pt x="402355" y="2521449"/>
                </a:lnTo>
                <a:lnTo>
                  <a:pt x="402355" y="1948986"/>
                </a:lnTo>
                <a:lnTo>
                  <a:pt x="126921" y="1948986"/>
                </a:lnTo>
                <a:cubicBezTo>
                  <a:pt x="56264" y="1948986"/>
                  <a:pt x="0" y="1892722"/>
                  <a:pt x="0" y="1822066"/>
                </a:cubicBezTo>
                <a:cubicBezTo>
                  <a:pt x="0" y="1751409"/>
                  <a:pt x="56264" y="1695145"/>
                  <a:pt x="126921" y="1695145"/>
                </a:cubicBezTo>
                <a:lnTo>
                  <a:pt x="402355" y="1695145"/>
                </a:lnTo>
                <a:lnTo>
                  <a:pt x="402355" y="1122683"/>
                </a:lnTo>
                <a:lnTo>
                  <a:pt x="126921" y="1122683"/>
                </a:lnTo>
                <a:cubicBezTo>
                  <a:pt x="56264" y="1122683"/>
                  <a:pt x="0" y="1066409"/>
                  <a:pt x="0" y="995753"/>
                </a:cubicBezTo>
                <a:cubicBezTo>
                  <a:pt x="0" y="925097"/>
                  <a:pt x="56264" y="868832"/>
                  <a:pt x="126921" y="868832"/>
                </a:cubicBezTo>
                <a:lnTo>
                  <a:pt x="402355" y="868832"/>
                </a:lnTo>
                <a:lnTo>
                  <a:pt x="402355" y="253841"/>
                </a:lnTo>
                <a:lnTo>
                  <a:pt x="126921" y="253841"/>
                </a:lnTo>
                <a:cubicBezTo>
                  <a:pt x="56264" y="253841"/>
                  <a:pt x="0" y="197577"/>
                  <a:pt x="0" y="126921"/>
                </a:cubicBezTo>
                <a:cubicBezTo>
                  <a:pt x="0" y="56264"/>
                  <a:pt x="56264" y="0"/>
                  <a:pt x="126921" y="0"/>
                </a:cubicBezTo>
                <a:lnTo>
                  <a:pt x="529933" y="0"/>
                </a:lnTo>
                <a:cubicBezTo>
                  <a:pt x="600589" y="0"/>
                  <a:pt x="656854" y="56264"/>
                  <a:pt x="656854" y="126921"/>
                </a:cubicBezTo>
                <a:lnTo>
                  <a:pt x="656854" y="4634646"/>
                </a:lnTo>
                <a:cubicBezTo>
                  <a:pt x="656854" y="4684367"/>
                  <a:pt x="664054" y="4747832"/>
                  <a:pt x="699383" y="4775959"/>
                </a:cubicBezTo>
                <a:cubicBezTo>
                  <a:pt x="734711" y="4804086"/>
                  <a:pt x="784431" y="4804096"/>
                  <a:pt x="784431" y="4804096"/>
                </a:cubicBezTo>
                <a:cubicBezTo>
                  <a:pt x="784431" y="4804096"/>
                  <a:pt x="791632" y="4804096"/>
                  <a:pt x="798824" y="4804096"/>
                </a:cubicBezTo>
                <a:lnTo>
                  <a:pt x="5701713" y="4804096"/>
                </a:lnTo>
                <a:cubicBezTo>
                  <a:pt x="5772379" y="4802791"/>
                  <a:pt x="5828643" y="4859713"/>
                  <a:pt x="5828643" y="4930369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7129" name="Forma libre 370"/>
          <p:cNvSpPr>
            <a:spLocks/>
          </p:cNvSpPr>
          <p:nvPr/>
        </p:nvSpPr>
        <p:spPr bwMode="auto">
          <a:xfrm>
            <a:off x="503238" y="242888"/>
            <a:ext cx="652462" cy="692150"/>
          </a:xfrm>
          <a:custGeom>
            <a:avLst/>
            <a:gdLst>
              <a:gd name="T0" fmla="*/ 4184079 w 5816813"/>
              <a:gd name="T1" fmla="*/ 437184 h 6226179"/>
              <a:gd name="T2" fmla="*/ 4426491 w 5816813"/>
              <a:gd name="T3" fmla="*/ 573104 h 6226179"/>
              <a:gd name="T4" fmla="*/ 4138534 w 5816813"/>
              <a:gd name="T5" fmla="*/ 921313 h 6226179"/>
              <a:gd name="T6" fmla="*/ 4017333 w 5816813"/>
              <a:gd name="T7" fmla="*/ 717429 h 6226179"/>
              <a:gd name="T8" fmla="*/ 1687085 w 5816813"/>
              <a:gd name="T9" fmla="*/ 922017 h 6226179"/>
              <a:gd name="T10" fmla="*/ 1808296 w 5816813"/>
              <a:gd name="T11" fmla="*/ 717439 h 6226179"/>
              <a:gd name="T12" fmla="*/ 1452385 w 5816813"/>
              <a:gd name="T13" fmla="*/ 383948 h 6226179"/>
              <a:gd name="T14" fmla="*/ 1565875 w 5816813"/>
              <a:gd name="T15" fmla="*/ 854053 h 6226179"/>
              <a:gd name="T16" fmla="*/ 3048381 w 5816813"/>
              <a:gd name="T17" fmla="*/ 461004 h 6226179"/>
              <a:gd name="T18" fmla="*/ 2912462 w 5816813"/>
              <a:gd name="T19" fmla="*/ 0 h 6226179"/>
              <a:gd name="T20" fmla="*/ 2776543 w 5816813"/>
              <a:gd name="T21" fmla="*/ 461004 h 6226179"/>
              <a:gd name="T22" fmla="*/ 461004 w 5816813"/>
              <a:gd name="T23" fmla="*/ 2768137 h 6226179"/>
              <a:gd name="T24" fmla="*/ 0 w 5816813"/>
              <a:gd name="T25" fmla="*/ 2904056 h 6226179"/>
              <a:gd name="T26" fmla="*/ 461004 w 5816813"/>
              <a:gd name="T27" fmla="*/ 3039975 h 6226179"/>
              <a:gd name="T28" fmla="*/ 461004 w 5816813"/>
              <a:gd name="T29" fmla="*/ 2768137 h 6226179"/>
              <a:gd name="T30" fmla="*/ 5364626 w 5816813"/>
              <a:gd name="T31" fmla="*/ 2768137 h 6226179"/>
              <a:gd name="T32" fmla="*/ 5364626 w 5816813"/>
              <a:gd name="T33" fmla="*/ 3039975 h 6226179"/>
              <a:gd name="T34" fmla="*/ 5825629 w 5816813"/>
              <a:gd name="T35" fmla="*/ 2904056 h 6226179"/>
              <a:gd name="T36" fmla="*/ 5439587 w 5816813"/>
              <a:gd name="T37" fmla="*/ 1451681 h 6226179"/>
              <a:gd name="T38" fmla="*/ 4970177 w 5816813"/>
              <a:gd name="T39" fmla="*/ 1565180 h 6226179"/>
              <a:gd name="T40" fmla="*/ 5038141 w 5816813"/>
              <a:gd name="T41" fmla="*/ 1822310 h 6226179"/>
              <a:gd name="T42" fmla="*/ 5386341 w 5816813"/>
              <a:gd name="T43" fmla="*/ 1640151 h 6226179"/>
              <a:gd name="T44" fmla="*/ 4698339 w 5816813"/>
              <a:gd name="T45" fmla="*/ 2889347 h 6226179"/>
              <a:gd name="T46" fmla="*/ 4433497 w 5816813"/>
              <a:gd name="T47" fmla="*/ 3828177 h 6226179"/>
              <a:gd name="T48" fmla="*/ 4221207 w 5816813"/>
              <a:gd name="T49" fmla="*/ 4107727 h 6226179"/>
              <a:gd name="T50" fmla="*/ 3827463 w 5816813"/>
              <a:gd name="T51" fmla="*/ 5008029 h 6226179"/>
              <a:gd name="T52" fmla="*/ 3835175 w 5816813"/>
              <a:gd name="T53" fmla="*/ 5719156 h 6226179"/>
              <a:gd name="T54" fmla="*/ 2481590 w 5816813"/>
              <a:gd name="T55" fmla="*/ 6233406 h 6226179"/>
              <a:gd name="T56" fmla="*/ 1967340 w 5816813"/>
              <a:gd name="T57" fmla="*/ 5068282 h 6226179"/>
              <a:gd name="T58" fmla="*/ 1967340 w 5816813"/>
              <a:gd name="T59" fmla="*/ 5000327 h 6226179"/>
              <a:gd name="T60" fmla="*/ 1362010 w 5816813"/>
              <a:gd name="T61" fmla="*/ 3827492 h 6226179"/>
              <a:gd name="T62" fmla="*/ 1097179 w 5816813"/>
              <a:gd name="T63" fmla="*/ 2897068 h 6226179"/>
              <a:gd name="T64" fmla="*/ 4698339 w 5816813"/>
              <a:gd name="T65" fmla="*/ 2889347 h 6226179"/>
              <a:gd name="T66" fmla="*/ 2246880 w 5816813"/>
              <a:gd name="T67" fmla="*/ 5143929 h 6226179"/>
              <a:gd name="T68" fmla="*/ 3555625 w 5816813"/>
              <a:gd name="T69" fmla="*/ 5401059 h 6226179"/>
              <a:gd name="T70" fmla="*/ 3555625 w 5816813"/>
              <a:gd name="T71" fmla="*/ 5734550 h 6226179"/>
              <a:gd name="T72" fmla="*/ 2246880 w 5816813"/>
              <a:gd name="T73" fmla="*/ 5681304 h 6226179"/>
              <a:gd name="T74" fmla="*/ 2481590 w 5816813"/>
              <a:gd name="T75" fmla="*/ 5946135 h 6226179"/>
              <a:gd name="T76" fmla="*/ 3555625 w 5816813"/>
              <a:gd name="T77" fmla="*/ 5734550 h 6226179"/>
              <a:gd name="T78" fmla="*/ 2897040 w 5816813"/>
              <a:gd name="T79" fmla="*/ 1368303 h 6226179"/>
              <a:gd name="T80" fmla="*/ 1587590 w 5816813"/>
              <a:gd name="T81" fmla="*/ 3661432 h 6226179"/>
              <a:gd name="T82" fmla="*/ 1792169 w 5816813"/>
              <a:gd name="T83" fmla="*/ 3941677 h 6226179"/>
              <a:gd name="T84" fmla="*/ 2239159 w 5816813"/>
              <a:gd name="T85" fmla="*/ 4865093 h 6226179"/>
              <a:gd name="T86" fmla="*/ 4009631 w 5816813"/>
              <a:gd name="T87" fmla="*/ 3934670 h 6226179"/>
              <a:gd name="T88" fmla="*/ 4198797 w 5816813"/>
              <a:gd name="T89" fmla="*/ 3684547 h 6226179"/>
              <a:gd name="T90" fmla="*/ 4214220 w 5816813"/>
              <a:gd name="T91" fmla="*/ 3653720 h 6226179"/>
              <a:gd name="T92" fmla="*/ 854748 w 5816813"/>
              <a:gd name="T93" fmla="*/ 1565180 h 6226179"/>
              <a:gd name="T94" fmla="*/ 385338 w 5816813"/>
              <a:gd name="T95" fmla="*/ 1451681 h 6226179"/>
              <a:gd name="T96" fmla="*/ 718829 w 5816813"/>
              <a:gd name="T97" fmla="*/ 1807591 h 6226179"/>
              <a:gd name="T98" fmla="*/ 908004 w 5816813"/>
              <a:gd name="T99" fmla="*/ 1755040 h 6226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5816813"/>
              <a:gd name="T151" fmla="*/ 0 h 6226179"/>
              <a:gd name="T152" fmla="*/ 5816813 w 5816813"/>
              <a:gd name="T153" fmla="*/ 6226179 h 6226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5816813" h="6226179">
                <a:moveTo>
                  <a:pt x="4017333" y="717429"/>
                </a:moveTo>
                <a:lnTo>
                  <a:pt x="4184079" y="437184"/>
                </a:lnTo>
                <a:cubicBezTo>
                  <a:pt x="4221912" y="369220"/>
                  <a:pt x="4305289" y="346105"/>
                  <a:pt x="4373244" y="383938"/>
                </a:cubicBezTo>
                <a:cubicBezTo>
                  <a:pt x="4441199" y="421771"/>
                  <a:pt x="4464324" y="505149"/>
                  <a:pt x="4426491" y="573104"/>
                </a:cubicBezTo>
                <a:lnTo>
                  <a:pt x="4259745" y="853348"/>
                </a:lnTo>
                <a:cubicBezTo>
                  <a:pt x="4237325" y="898893"/>
                  <a:pt x="4184079" y="921313"/>
                  <a:pt x="4138534" y="921313"/>
                </a:cubicBezTo>
                <a:cubicBezTo>
                  <a:pt x="4116114" y="921313"/>
                  <a:pt x="4092990" y="913601"/>
                  <a:pt x="4070579" y="905900"/>
                </a:cubicBezTo>
                <a:cubicBezTo>
                  <a:pt x="4001920" y="868762"/>
                  <a:pt x="3979500" y="786089"/>
                  <a:pt x="4017333" y="717429"/>
                </a:cubicBezTo>
                <a:close/>
                <a:moveTo>
                  <a:pt x="1565875" y="854053"/>
                </a:moveTo>
                <a:cubicBezTo>
                  <a:pt x="1588295" y="899597"/>
                  <a:pt x="1641541" y="922017"/>
                  <a:pt x="1687085" y="922017"/>
                </a:cubicBezTo>
                <a:cubicBezTo>
                  <a:pt x="1709505" y="922017"/>
                  <a:pt x="1732630" y="914306"/>
                  <a:pt x="1755050" y="906604"/>
                </a:cubicBezTo>
                <a:cubicBezTo>
                  <a:pt x="1823014" y="868771"/>
                  <a:pt x="1846129" y="785394"/>
                  <a:pt x="1808296" y="717439"/>
                </a:cubicBezTo>
                <a:lnTo>
                  <a:pt x="1641550" y="437194"/>
                </a:lnTo>
                <a:cubicBezTo>
                  <a:pt x="1603717" y="369230"/>
                  <a:pt x="1520340" y="346115"/>
                  <a:pt x="1452385" y="383948"/>
                </a:cubicBezTo>
                <a:cubicBezTo>
                  <a:pt x="1384430" y="421781"/>
                  <a:pt x="1361306" y="505158"/>
                  <a:pt x="1399139" y="573113"/>
                </a:cubicBezTo>
                <a:lnTo>
                  <a:pt x="1565875" y="854053"/>
                </a:lnTo>
                <a:close/>
                <a:moveTo>
                  <a:pt x="2912462" y="596923"/>
                </a:moveTo>
                <a:cubicBezTo>
                  <a:pt x="2988129" y="596923"/>
                  <a:pt x="3048381" y="536670"/>
                  <a:pt x="3048381" y="461004"/>
                </a:cubicBezTo>
                <a:lnTo>
                  <a:pt x="3048381" y="135919"/>
                </a:lnTo>
                <a:cubicBezTo>
                  <a:pt x="3048381" y="60253"/>
                  <a:pt x="2988129" y="0"/>
                  <a:pt x="2912462" y="0"/>
                </a:cubicBezTo>
                <a:cubicBezTo>
                  <a:pt x="2836796" y="0"/>
                  <a:pt x="2776543" y="60253"/>
                  <a:pt x="2776543" y="135919"/>
                </a:cubicBezTo>
                <a:lnTo>
                  <a:pt x="2776543" y="461004"/>
                </a:lnTo>
                <a:cubicBezTo>
                  <a:pt x="2768832" y="535975"/>
                  <a:pt x="2829085" y="596923"/>
                  <a:pt x="2912462" y="596923"/>
                </a:cubicBezTo>
                <a:close/>
                <a:moveTo>
                  <a:pt x="461004" y="2768137"/>
                </a:moveTo>
                <a:lnTo>
                  <a:pt x="135919" y="2768137"/>
                </a:lnTo>
                <a:cubicBezTo>
                  <a:pt x="60253" y="2768137"/>
                  <a:pt x="0" y="2828390"/>
                  <a:pt x="0" y="2904056"/>
                </a:cubicBezTo>
                <a:cubicBezTo>
                  <a:pt x="0" y="2979722"/>
                  <a:pt x="60253" y="3039975"/>
                  <a:pt x="135919" y="3039975"/>
                </a:cubicBezTo>
                <a:lnTo>
                  <a:pt x="461004" y="3039975"/>
                </a:lnTo>
                <a:cubicBezTo>
                  <a:pt x="536670" y="3039975"/>
                  <a:pt x="596923" y="2979722"/>
                  <a:pt x="596923" y="2904056"/>
                </a:cubicBezTo>
                <a:cubicBezTo>
                  <a:pt x="596923" y="2828390"/>
                  <a:pt x="536670" y="2768137"/>
                  <a:pt x="461004" y="2768137"/>
                </a:cubicBezTo>
                <a:close/>
                <a:moveTo>
                  <a:pt x="5689710" y="2768137"/>
                </a:moveTo>
                <a:lnTo>
                  <a:pt x="5364626" y="2768137"/>
                </a:lnTo>
                <a:cubicBezTo>
                  <a:pt x="5288959" y="2768137"/>
                  <a:pt x="5228706" y="2828390"/>
                  <a:pt x="5228706" y="2904056"/>
                </a:cubicBezTo>
                <a:cubicBezTo>
                  <a:pt x="5228706" y="2979722"/>
                  <a:pt x="5288959" y="3039975"/>
                  <a:pt x="5364626" y="3039975"/>
                </a:cubicBezTo>
                <a:lnTo>
                  <a:pt x="5689710" y="3039975"/>
                </a:lnTo>
                <a:cubicBezTo>
                  <a:pt x="5765376" y="3039975"/>
                  <a:pt x="5825629" y="2979722"/>
                  <a:pt x="5825629" y="2904056"/>
                </a:cubicBezTo>
                <a:cubicBezTo>
                  <a:pt x="5825629" y="2828390"/>
                  <a:pt x="5765376" y="2768137"/>
                  <a:pt x="5689710" y="2768137"/>
                </a:cubicBezTo>
                <a:close/>
                <a:moveTo>
                  <a:pt x="5439587" y="1451681"/>
                </a:moveTo>
                <a:cubicBezTo>
                  <a:pt x="5401754" y="1383716"/>
                  <a:pt x="5318376" y="1360601"/>
                  <a:pt x="5250422" y="1398434"/>
                </a:cubicBezTo>
                <a:lnTo>
                  <a:pt x="4970177" y="1565180"/>
                </a:lnTo>
                <a:cubicBezTo>
                  <a:pt x="4902222" y="1603013"/>
                  <a:pt x="4879098" y="1686390"/>
                  <a:pt x="4916931" y="1754345"/>
                </a:cubicBezTo>
                <a:cubicBezTo>
                  <a:pt x="4939351" y="1799890"/>
                  <a:pt x="4992597" y="1822310"/>
                  <a:pt x="5038141" y="1822310"/>
                </a:cubicBezTo>
                <a:cubicBezTo>
                  <a:pt x="5060561" y="1822310"/>
                  <a:pt x="5083686" y="1814598"/>
                  <a:pt x="5106096" y="1806896"/>
                </a:cubicBezTo>
                <a:lnTo>
                  <a:pt x="5386341" y="1640151"/>
                </a:lnTo>
                <a:cubicBezTo>
                  <a:pt x="5455000" y="1603013"/>
                  <a:pt x="5477420" y="1519635"/>
                  <a:pt x="5439587" y="1451681"/>
                </a:cubicBezTo>
                <a:close/>
                <a:moveTo>
                  <a:pt x="4698339" y="2889347"/>
                </a:moveTo>
                <a:cubicBezTo>
                  <a:pt x="4698339" y="3199723"/>
                  <a:pt x="4614961" y="3502388"/>
                  <a:pt x="4463629" y="3774931"/>
                </a:cubicBezTo>
                <a:cubicBezTo>
                  <a:pt x="4455927" y="3797351"/>
                  <a:pt x="4448215" y="3812764"/>
                  <a:pt x="4433497" y="3828177"/>
                </a:cubicBezTo>
                <a:lnTo>
                  <a:pt x="4418084" y="3850597"/>
                </a:lnTo>
                <a:cubicBezTo>
                  <a:pt x="4357831" y="3941677"/>
                  <a:pt x="4296873" y="4032061"/>
                  <a:pt x="4221207" y="4107727"/>
                </a:cubicBezTo>
                <a:cubicBezTo>
                  <a:pt x="3956376" y="4478356"/>
                  <a:pt x="3820456" y="4796434"/>
                  <a:pt x="3827463" y="5000317"/>
                </a:cubicBezTo>
                <a:lnTo>
                  <a:pt x="3827463" y="5008029"/>
                </a:lnTo>
                <a:cubicBezTo>
                  <a:pt x="3827463" y="5023442"/>
                  <a:pt x="3835175" y="5045862"/>
                  <a:pt x="3835175" y="5068282"/>
                </a:cubicBezTo>
                <a:lnTo>
                  <a:pt x="3835175" y="5719156"/>
                </a:lnTo>
                <a:cubicBezTo>
                  <a:pt x="3835175" y="6006407"/>
                  <a:pt x="3600465" y="6233406"/>
                  <a:pt x="3320925" y="6233406"/>
                </a:cubicBezTo>
                <a:lnTo>
                  <a:pt x="2481590" y="6233406"/>
                </a:lnTo>
                <a:cubicBezTo>
                  <a:pt x="2194338" y="6233406"/>
                  <a:pt x="1967340" y="5998696"/>
                  <a:pt x="1967340" y="5719156"/>
                </a:cubicBezTo>
                <a:lnTo>
                  <a:pt x="1967340" y="5068282"/>
                </a:lnTo>
                <a:cubicBezTo>
                  <a:pt x="1967340" y="5052869"/>
                  <a:pt x="1967340" y="5045862"/>
                  <a:pt x="1967340" y="5030449"/>
                </a:cubicBezTo>
                <a:cubicBezTo>
                  <a:pt x="1967340" y="5022738"/>
                  <a:pt x="1967340" y="5008029"/>
                  <a:pt x="1967340" y="5000327"/>
                </a:cubicBezTo>
                <a:cubicBezTo>
                  <a:pt x="1975051" y="4803450"/>
                  <a:pt x="1838427" y="4493084"/>
                  <a:pt x="1589009" y="4130157"/>
                </a:cubicBezTo>
                <a:cubicBezTo>
                  <a:pt x="1505631" y="4039077"/>
                  <a:pt x="1422263" y="3940991"/>
                  <a:pt x="1362010" y="3827492"/>
                </a:cubicBezTo>
                <a:cubicBezTo>
                  <a:pt x="1354308" y="3812079"/>
                  <a:pt x="1346597" y="3805072"/>
                  <a:pt x="1339590" y="3789659"/>
                </a:cubicBezTo>
                <a:cubicBezTo>
                  <a:pt x="1180547" y="3517116"/>
                  <a:pt x="1097179" y="3206749"/>
                  <a:pt x="1097179" y="2897068"/>
                </a:cubicBezTo>
                <a:cubicBezTo>
                  <a:pt x="1097179" y="1905697"/>
                  <a:pt x="1907096" y="1096484"/>
                  <a:pt x="2897763" y="1096484"/>
                </a:cubicBezTo>
                <a:cubicBezTo>
                  <a:pt x="3888421" y="1088763"/>
                  <a:pt x="4698339" y="1897976"/>
                  <a:pt x="4698339" y="2889347"/>
                </a:cubicBezTo>
                <a:close/>
                <a:moveTo>
                  <a:pt x="3555625" y="5143929"/>
                </a:moveTo>
                <a:lnTo>
                  <a:pt x="2246880" y="5143929"/>
                </a:lnTo>
                <a:lnTo>
                  <a:pt x="2246880" y="5401059"/>
                </a:lnTo>
                <a:lnTo>
                  <a:pt x="3555625" y="5401059"/>
                </a:lnTo>
                <a:lnTo>
                  <a:pt x="3555625" y="5143929"/>
                </a:lnTo>
                <a:close/>
                <a:moveTo>
                  <a:pt x="3555625" y="5734550"/>
                </a:moveTo>
                <a:lnTo>
                  <a:pt x="3555625" y="5681304"/>
                </a:lnTo>
                <a:lnTo>
                  <a:pt x="2246880" y="5681304"/>
                </a:lnTo>
                <a:lnTo>
                  <a:pt x="2246880" y="5734550"/>
                </a:lnTo>
                <a:cubicBezTo>
                  <a:pt x="2262293" y="5855761"/>
                  <a:pt x="2360379" y="5946135"/>
                  <a:pt x="2481590" y="5946135"/>
                </a:cubicBezTo>
                <a:lnTo>
                  <a:pt x="3321629" y="5946135"/>
                </a:lnTo>
                <a:cubicBezTo>
                  <a:pt x="3442126" y="5946135"/>
                  <a:pt x="3540916" y="5855761"/>
                  <a:pt x="3555625" y="5734550"/>
                </a:cubicBezTo>
                <a:close/>
                <a:moveTo>
                  <a:pt x="4418084" y="2889347"/>
                </a:moveTo>
                <a:cubicBezTo>
                  <a:pt x="4418084" y="2049308"/>
                  <a:pt x="3737088" y="1368303"/>
                  <a:pt x="2897040" y="1368303"/>
                </a:cubicBezTo>
                <a:cubicBezTo>
                  <a:pt x="2056991" y="1368303"/>
                  <a:pt x="1376005" y="2049308"/>
                  <a:pt x="1376005" y="2889347"/>
                </a:cubicBezTo>
                <a:cubicBezTo>
                  <a:pt x="1376005" y="3161890"/>
                  <a:pt x="1451671" y="3426722"/>
                  <a:pt x="1587590" y="3661432"/>
                </a:cubicBezTo>
                <a:cubicBezTo>
                  <a:pt x="1587590" y="3661432"/>
                  <a:pt x="1587590" y="3661432"/>
                  <a:pt x="1587590" y="3669134"/>
                </a:cubicBezTo>
                <a:cubicBezTo>
                  <a:pt x="1647843" y="3767220"/>
                  <a:pt x="1716503" y="3858299"/>
                  <a:pt x="1792169" y="3941677"/>
                </a:cubicBezTo>
                <a:cubicBezTo>
                  <a:pt x="1799880" y="3949388"/>
                  <a:pt x="1799880" y="3949388"/>
                  <a:pt x="1807582" y="3957090"/>
                </a:cubicBezTo>
                <a:cubicBezTo>
                  <a:pt x="2057000" y="4313001"/>
                  <a:pt x="2201326" y="4615665"/>
                  <a:pt x="2239159" y="4865093"/>
                </a:cubicBezTo>
                <a:lnTo>
                  <a:pt x="3563336" y="4865093"/>
                </a:lnTo>
                <a:cubicBezTo>
                  <a:pt x="3608880" y="4554717"/>
                  <a:pt x="3820466" y="4199511"/>
                  <a:pt x="4009631" y="3934670"/>
                </a:cubicBezTo>
                <a:cubicBezTo>
                  <a:pt x="4009631" y="3926959"/>
                  <a:pt x="4017343" y="3926959"/>
                  <a:pt x="4025045" y="3919257"/>
                </a:cubicBezTo>
                <a:cubicBezTo>
                  <a:pt x="4093009" y="3851292"/>
                  <a:pt x="4153957" y="3767924"/>
                  <a:pt x="4198797" y="3684547"/>
                </a:cubicBezTo>
                <a:cubicBezTo>
                  <a:pt x="4198797" y="3676835"/>
                  <a:pt x="4206508" y="3676835"/>
                  <a:pt x="4206508" y="3669134"/>
                </a:cubicBezTo>
                <a:cubicBezTo>
                  <a:pt x="4206508" y="3661422"/>
                  <a:pt x="4214220" y="3661432"/>
                  <a:pt x="4214220" y="3653720"/>
                </a:cubicBezTo>
                <a:cubicBezTo>
                  <a:pt x="4350129" y="3426722"/>
                  <a:pt x="4418084" y="3161890"/>
                  <a:pt x="4418084" y="2889347"/>
                </a:cubicBezTo>
                <a:close/>
                <a:moveTo>
                  <a:pt x="854748" y="1565180"/>
                </a:moveTo>
                <a:lnTo>
                  <a:pt x="574503" y="1398434"/>
                </a:lnTo>
                <a:cubicBezTo>
                  <a:pt x="506539" y="1360601"/>
                  <a:pt x="423171" y="1383021"/>
                  <a:pt x="385338" y="1451681"/>
                </a:cubicBezTo>
                <a:cubicBezTo>
                  <a:pt x="347505" y="1519645"/>
                  <a:pt x="369925" y="1603013"/>
                  <a:pt x="438584" y="1640846"/>
                </a:cubicBezTo>
                <a:lnTo>
                  <a:pt x="718829" y="1807591"/>
                </a:lnTo>
                <a:cubicBezTo>
                  <a:pt x="741249" y="1823005"/>
                  <a:pt x="764373" y="1823005"/>
                  <a:pt x="786793" y="1823005"/>
                </a:cubicBezTo>
                <a:cubicBezTo>
                  <a:pt x="832337" y="1823005"/>
                  <a:pt x="884879" y="1800585"/>
                  <a:pt x="908004" y="1755040"/>
                </a:cubicBezTo>
                <a:cubicBezTo>
                  <a:pt x="945132" y="1686390"/>
                  <a:pt x="922712" y="1603013"/>
                  <a:pt x="854748" y="1565180"/>
                </a:cubicBezTo>
                <a:close/>
              </a:path>
            </a:pathLst>
          </a:custGeom>
          <a:solidFill>
            <a:srgbClr val="FFFFFF"/>
          </a:solidFill>
          <a:ln w="951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5680061" y="1637500"/>
            <a:ext cx="590418" cy="592220"/>
            <a:chOff x="5334374" y="2362213"/>
            <a:chExt cx="407959" cy="394879"/>
          </a:xfrm>
          <a:solidFill>
            <a:srgbClr val="FFFFFF"/>
          </a:solidFill>
        </p:grpSpPr>
        <p:sp>
          <p:nvSpPr>
            <p:cNvPr id="32" name="Freeform 10"/>
            <p:cNvSpPr>
              <a:spLocks noEditPoints="1"/>
            </p:cNvSpPr>
            <p:nvPr/>
          </p:nvSpPr>
          <p:spPr bwMode="auto">
            <a:xfrm>
              <a:off x="5334374" y="2362213"/>
              <a:ext cx="407959" cy="394879"/>
            </a:xfrm>
            <a:custGeom>
              <a:avLst/>
              <a:gdLst>
                <a:gd name="T0" fmla="*/ 383 w 397"/>
                <a:gd name="T1" fmla="*/ 40 h 394"/>
                <a:gd name="T2" fmla="*/ 378 w 397"/>
                <a:gd name="T3" fmla="*/ 33 h 394"/>
                <a:gd name="T4" fmla="*/ 368 w 397"/>
                <a:gd name="T5" fmla="*/ 33 h 394"/>
                <a:gd name="T6" fmla="*/ 303 w 397"/>
                <a:gd name="T7" fmla="*/ 52 h 394"/>
                <a:gd name="T8" fmla="*/ 206 w 397"/>
                <a:gd name="T9" fmla="*/ 3 h 394"/>
                <a:gd name="T10" fmla="*/ 199 w 397"/>
                <a:gd name="T11" fmla="*/ 0 h 394"/>
                <a:gd name="T12" fmla="*/ 191 w 397"/>
                <a:gd name="T13" fmla="*/ 3 h 394"/>
                <a:gd name="T14" fmla="*/ 94 w 397"/>
                <a:gd name="T15" fmla="*/ 52 h 394"/>
                <a:gd name="T16" fmla="*/ 29 w 397"/>
                <a:gd name="T17" fmla="*/ 33 h 394"/>
                <a:gd name="T18" fmla="*/ 19 w 397"/>
                <a:gd name="T19" fmla="*/ 33 h 394"/>
                <a:gd name="T20" fmla="*/ 14 w 397"/>
                <a:gd name="T21" fmla="*/ 40 h 394"/>
                <a:gd name="T22" fmla="*/ 94 w 397"/>
                <a:gd name="T23" fmla="*/ 322 h 394"/>
                <a:gd name="T24" fmla="*/ 195 w 397"/>
                <a:gd name="T25" fmla="*/ 394 h 394"/>
                <a:gd name="T26" fmla="*/ 199 w 397"/>
                <a:gd name="T27" fmla="*/ 394 h 394"/>
                <a:gd name="T28" fmla="*/ 202 w 397"/>
                <a:gd name="T29" fmla="*/ 394 h 394"/>
                <a:gd name="T30" fmla="*/ 303 w 397"/>
                <a:gd name="T31" fmla="*/ 322 h 394"/>
                <a:gd name="T32" fmla="*/ 383 w 397"/>
                <a:gd name="T33" fmla="*/ 40 h 394"/>
                <a:gd name="T34" fmla="*/ 290 w 397"/>
                <a:gd name="T35" fmla="*/ 308 h 394"/>
                <a:gd name="T36" fmla="*/ 199 w 397"/>
                <a:gd name="T37" fmla="*/ 374 h 394"/>
                <a:gd name="T38" fmla="*/ 107 w 397"/>
                <a:gd name="T39" fmla="*/ 308 h 394"/>
                <a:gd name="T40" fmla="*/ 32 w 397"/>
                <a:gd name="T41" fmla="*/ 57 h 394"/>
                <a:gd name="T42" fmla="*/ 94 w 397"/>
                <a:gd name="T43" fmla="*/ 71 h 394"/>
                <a:gd name="T44" fmla="*/ 199 w 397"/>
                <a:gd name="T45" fmla="*/ 24 h 394"/>
                <a:gd name="T46" fmla="*/ 303 w 397"/>
                <a:gd name="T47" fmla="*/ 71 h 394"/>
                <a:gd name="T48" fmla="*/ 365 w 397"/>
                <a:gd name="T49" fmla="*/ 57 h 394"/>
                <a:gd name="T50" fmla="*/ 290 w 397"/>
                <a:gd name="T51" fmla="*/ 30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7" h="394">
                  <a:moveTo>
                    <a:pt x="383" y="40"/>
                  </a:moveTo>
                  <a:cubicBezTo>
                    <a:pt x="383" y="37"/>
                    <a:pt x="381" y="34"/>
                    <a:pt x="378" y="33"/>
                  </a:cubicBezTo>
                  <a:cubicBezTo>
                    <a:pt x="375" y="31"/>
                    <a:pt x="371" y="31"/>
                    <a:pt x="368" y="33"/>
                  </a:cubicBezTo>
                  <a:cubicBezTo>
                    <a:pt x="349" y="46"/>
                    <a:pt x="326" y="52"/>
                    <a:pt x="303" y="52"/>
                  </a:cubicBezTo>
                  <a:cubicBezTo>
                    <a:pt x="265" y="52"/>
                    <a:pt x="229" y="34"/>
                    <a:pt x="206" y="3"/>
                  </a:cubicBezTo>
                  <a:cubicBezTo>
                    <a:pt x="204" y="1"/>
                    <a:pt x="202" y="0"/>
                    <a:pt x="199" y="0"/>
                  </a:cubicBezTo>
                  <a:cubicBezTo>
                    <a:pt x="195" y="0"/>
                    <a:pt x="193" y="1"/>
                    <a:pt x="191" y="3"/>
                  </a:cubicBezTo>
                  <a:cubicBezTo>
                    <a:pt x="168" y="34"/>
                    <a:pt x="132" y="52"/>
                    <a:pt x="94" y="52"/>
                  </a:cubicBezTo>
                  <a:cubicBezTo>
                    <a:pt x="71" y="52"/>
                    <a:pt x="48" y="46"/>
                    <a:pt x="29" y="33"/>
                  </a:cubicBezTo>
                  <a:cubicBezTo>
                    <a:pt x="26" y="31"/>
                    <a:pt x="22" y="31"/>
                    <a:pt x="19" y="33"/>
                  </a:cubicBezTo>
                  <a:cubicBezTo>
                    <a:pt x="16" y="34"/>
                    <a:pt x="14" y="37"/>
                    <a:pt x="14" y="40"/>
                  </a:cubicBezTo>
                  <a:cubicBezTo>
                    <a:pt x="0" y="185"/>
                    <a:pt x="50" y="273"/>
                    <a:pt x="94" y="322"/>
                  </a:cubicBezTo>
                  <a:cubicBezTo>
                    <a:pt x="142" y="375"/>
                    <a:pt x="193" y="393"/>
                    <a:pt x="195" y="394"/>
                  </a:cubicBezTo>
                  <a:cubicBezTo>
                    <a:pt x="196" y="394"/>
                    <a:pt x="197" y="394"/>
                    <a:pt x="199" y="394"/>
                  </a:cubicBezTo>
                  <a:cubicBezTo>
                    <a:pt x="200" y="394"/>
                    <a:pt x="201" y="394"/>
                    <a:pt x="202" y="394"/>
                  </a:cubicBezTo>
                  <a:cubicBezTo>
                    <a:pt x="204" y="393"/>
                    <a:pt x="255" y="375"/>
                    <a:pt x="303" y="322"/>
                  </a:cubicBezTo>
                  <a:cubicBezTo>
                    <a:pt x="348" y="273"/>
                    <a:pt x="397" y="185"/>
                    <a:pt x="383" y="40"/>
                  </a:cubicBezTo>
                  <a:close/>
                  <a:moveTo>
                    <a:pt x="290" y="308"/>
                  </a:moveTo>
                  <a:cubicBezTo>
                    <a:pt x="251" y="350"/>
                    <a:pt x="210" y="370"/>
                    <a:pt x="199" y="374"/>
                  </a:cubicBezTo>
                  <a:cubicBezTo>
                    <a:pt x="187" y="370"/>
                    <a:pt x="146" y="350"/>
                    <a:pt x="107" y="308"/>
                  </a:cubicBezTo>
                  <a:cubicBezTo>
                    <a:pt x="50" y="244"/>
                    <a:pt x="25" y="160"/>
                    <a:pt x="32" y="57"/>
                  </a:cubicBezTo>
                  <a:cubicBezTo>
                    <a:pt x="51" y="67"/>
                    <a:pt x="72" y="71"/>
                    <a:pt x="94" y="71"/>
                  </a:cubicBezTo>
                  <a:cubicBezTo>
                    <a:pt x="134" y="71"/>
                    <a:pt x="172" y="54"/>
                    <a:pt x="199" y="24"/>
                  </a:cubicBezTo>
                  <a:cubicBezTo>
                    <a:pt x="225" y="54"/>
                    <a:pt x="263" y="71"/>
                    <a:pt x="303" y="71"/>
                  </a:cubicBezTo>
                  <a:cubicBezTo>
                    <a:pt x="325" y="71"/>
                    <a:pt x="346" y="67"/>
                    <a:pt x="365" y="57"/>
                  </a:cubicBezTo>
                  <a:cubicBezTo>
                    <a:pt x="372" y="160"/>
                    <a:pt x="347" y="244"/>
                    <a:pt x="290" y="30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5431400" y="2478715"/>
              <a:ext cx="213906" cy="142623"/>
            </a:xfrm>
            <a:custGeom>
              <a:avLst/>
              <a:gdLst>
                <a:gd name="T0" fmla="*/ 190 w 208"/>
                <a:gd name="T1" fmla="*/ 3 h 142"/>
                <a:gd name="T2" fmla="*/ 76 w 208"/>
                <a:gd name="T3" fmla="*/ 118 h 142"/>
                <a:gd name="T4" fmla="*/ 18 w 208"/>
                <a:gd name="T5" fmla="*/ 60 h 142"/>
                <a:gd name="T6" fmla="*/ 4 w 208"/>
                <a:gd name="T7" fmla="*/ 60 h 142"/>
                <a:gd name="T8" fmla="*/ 4 w 208"/>
                <a:gd name="T9" fmla="*/ 74 h 142"/>
                <a:gd name="T10" fmla="*/ 69 w 208"/>
                <a:gd name="T11" fmla="*/ 139 h 142"/>
                <a:gd name="T12" fmla="*/ 76 w 208"/>
                <a:gd name="T13" fmla="*/ 142 h 142"/>
                <a:gd name="T14" fmla="*/ 83 w 208"/>
                <a:gd name="T15" fmla="*/ 139 h 142"/>
                <a:gd name="T16" fmla="*/ 204 w 208"/>
                <a:gd name="T17" fmla="*/ 18 h 142"/>
                <a:gd name="T18" fmla="*/ 204 w 208"/>
                <a:gd name="T19" fmla="*/ 3 h 142"/>
                <a:gd name="T20" fmla="*/ 190 w 208"/>
                <a:gd name="T21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42">
                  <a:moveTo>
                    <a:pt x="190" y="3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6"/>
                    <a:pt x="8" y="56"/>
                    <a:pt x="4" y="60"/>
                  </a:cubicBezTo>
                  <a:cubicBezTo>
                    <a:pt x="0" y="64"/>
                    <a:pt x="0" y="71"/>
                    <a:pt x="4" y="74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71" y="141"/>
                    <a:pt x="73" y="142"/>
                    <a:pt x="76" y="142"/>
                  </a:cubicBezTo>
                  <a:cubicBezTo>
                    <a:pt x="78" y="142"/>
                    <a:pt x="81" y="141"/>
                    <a:pt x="83" y="139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8" y="14"/>
                    <a:pt x="208" y="7"/>
                    <a:pt x="204" y="3"/>
                  </a:cubicBezTo>
                  <a:cubicBezTo>
                    <a:pt x="201" y="0"/>
                    <a:pt x="194" y="0"/>
                    <a:pt x="190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39" name="Group 54"/>
          <p:cNvGrpSpPr/>
          <p:nvPr/>
        </p:nvGrpSpPr>
        <p:grpSpPr>
          <a:xfrm>
            <a:off x="537394" y="3010994"/>
            <a:ext cx="600387" cy="640895"/>
            <a:chOff x="11201401" y="1560513"/>
            <a:chExt cx="754063" cy="865188"/>
          </a:xfrm>
          <a:solidFill>
            <a:srgbClr val="FFFFFF"/>
          </a:solidFill>
        </p:grpSpPr>
        <p:sp>
          <p:nvSpPr>
            <p:cNvPr id="40" name="Freeform 48"/>
            <p:cNvSpPr>
              <a:spLocks/>
            </p:cNvSpPr>
            <p:nvPr/>
          </p:nvSpPr>
          <p:spPr bwMode="auto">
            <a:xfrm>
              <a:off x="11830051" y="1789113"/>
              <a:ext cx="125413" cy="357188"/>
            </a:xfrm>
            <a:custGeom>
              <a:avLst/>
              <a:gdLst>
                <a:gd name="T0" fmla="*/ 9 w 37"/>
                <a:gd name="T1" fmla="*/ 105 h 105"/>
                <a:gd name="T2" fmla="*/ 6 w 37"/>
                <a:gd name="T3" fmla="*/ 104 h 105"/>
                <a:gd name="T4" fmla="*/ 2 w 37"/>
                <a:gd name="T5" fmla="*/ 94 h 105"/>
                <a:gd name="T6" fmla="*/ 20 w 37"/>
                <a:gd name="T7" fmla="*/ 53 h 105"/>
                <a:gd name="T8" fmla="*/ 2 w 37"/>
                <a:gd name="T9" fmla="*/ 12 h 105"/>
                <a:gd name="T10" fmla="*/ 6 w 37"/>
                <a:gd name="T11" fmla="*/ 2 h 105"/>
                <a:gd name="T12" fmla="*/ 16 w 37"/>
                <a:gd name="T13" fmla="*/ 6 h 105"/>
                <a:gd name="T14" fmla="*/ 36 w 37"/>
                <a:gd name="T15" fmla="*/ 49 h 105"/>
                <a:gd name="T16" fmla="*/ 37 w 37"/>
                <a:gd name="T17" fmla="*/ 54 h 105"/>
                <a:gd name="T18" fmla="*/ 36 w 37"/>
                <a:gd name="T19" fmla="*/ 57 h 105"/>
                <a:gd name="T20" fmla="*/ 16 w 37"/>
                <a:gd name="T21" fmla="*/ 100 h 105"/>
                <a:gd name="T22" fmla="*/ 9 w 37"/>
                <a:gd name="T2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05">
                  <a:moveTo>
                    <a:pt x="9" y="105"/>
                  </a:moveTo>
                  <a:cubicBezTo>
                    <a:pt x="8" y="105"/>
                    <a:pt x="7" y="105"/>
                    <a:pt x="6" y="104"/>
                  </a:cubicBezTo>
                  <a:cubicBezTo>
                    <a:pt x="1" y="102"/>
                    <a:pt x="0" y="98"/>
                    <a:pt x="2" y="9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0" y="0"/>
                    <a:pt x="14" y="2"/>
                    <a:pt x="16" y="6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7" y="51"/>
                    <a:pt x="37" y="53"/>
                    <a:pt x="37" y="54"/>
                  </a:cubicBezTo>
                  <a:cubicBezTo>
                    <a:pt x="37" y="55"/>
                    <a:pt x="36" y="56"/>
                    <a:pt x="36" y="57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5" y="103"/>
                    <a:pt x="12" y="105"/>
                    <a:pt x="9" y="10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1" name="Freeform 49"/>
            <p:cNvSpPr>
              <a:spLocks noEditPoints="1"/>
            </p:cNvSpPr>
            <p:nvPr/>
          </p:nvSpPr>
          <p:spPr bwMode="auto">
            <a:xfrm>
              <a:off x="11201401" y="1560513"/>
              <a:ext cx="434975" cy="865188"/>
            </a:xfrm>
            <a:custGeom>
              <a:avLst/>
              <a:gdLst>
                <a:gd name="T0" fmla="*/ 16 w 128"/>
                <a:gd name="T1" fmla="*/ 16 h 254"/>
                <a:gd name="T2" fmla="*/ 112 w 128"/>
                <a:gd name="T3" fmla="*/ 48 h 254"/>
                <a:gd name="T4" fmla="*/ 112 w 128"/>
                <a:gd name="T5" fmla="*/ 238 h 254"/>
                <a:gd name="T6" fmla="*/ 16 w 128"/>
                <a:gd name="T7" fmla="*/ 206 h 254"/>
                <a:gd name="T8" fmla="*/ 16 w 128"/>
                <a:gd name="T9" fmla="*/ 17 h 254"/>
                <a:gd name="T10" fmla="*/ 15 w 128"/>
                <a:gd name="T11" fmla="*/ 0 h 254"/>
                <a:gd name="T12" fmla="*/ 6 w 128"/>
                <a:gd name="T13" fmla="*/ 3 h 254"/>
                <a:gd name="T14" fmla="*/ 0 w 128"/>
                <a:gd name="T15" fmla="*/ 16 h 254"/>
                <a:gd name="T16" fmla="*/ 0 w 128"/>
                <a:gd name="T17" fmla="*/ 206 h 254"/>
                <a:gd name="T18" fmla="*/ 10 w 128"/>
                <a:gd name="T19" fmla="*/ 221 h 254"/>
                <a:gd name="T20" fmla="*/ 106 w 128"/>
                <a:gd name="T21" fmla="*/ 253 h 254"/>
                <a:gd name="T22" fmla="*/ 111 w 128"/>
                <a:gd name="T23" fmla="*/ 254 h 254"/>
                <a:gd name="T24" fmla="*/ 121 w 128"/>
                <a:gd name="T25" fmla="*/ 251 h 254"/>
                <a:gd name="T26" fmla="*/ 128 w 128"/>
                <a:gd name="T27" fmla="*/ 238 h 254"/>
                <a:gd name="T28" fmla="*/ 128 w 128"/>
                <a:gd name="T29" fmla="*/ 48 h 254"/>
                <a:gd name="T30" fmla="*/ 116 w 128"/>
                <a:gd name="T31" fmla="*/ 33 h 254"/>
                <a:gd name="T32" fmla="*/ 20 w 128"/>
                <a:gd name="T33" fmla="*/ 1 h 254"/>
                <a:gd name="T34" fmla="*/ 15 w 128"/>
                <a:gd name="T3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254">
                  <a:moveTo>
                    <a:pt x="16" y="16"/>
                  </a:moveTo>
                  <a:cubicBezTo>
                    <a:pt x="112" y="48"/>
                    <a:pt x="112" y="48"/>
                    <a:pt x="112" y="48"/>
                  </a:cubicBezTo>
                  <a:cubicBezTo>
                    <a:pt x="112" y="238"/>
                    <a:pt x="112" y="238"/>
                    <a:pt x="112" y="238"/>
                  </a:cubicBezTo>
                  <a:cubicBezTo>
                    <a:pt x="16" y="206"/>
                    <a:pt x="16" y="206"/>
                    <a:pt x="16" y="206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5" y="0"/>
                  </a:moveTo>
                  <a:cubicBezTo>
                    <a:pt x="11" y="0"/>
                    <a:pt x="9" y="1"/>
                    <a:pt x="6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3"/>
                    <a:pt x="4" y="219"/>
                    <a:pt x="10" y="221"/>
                  </a:cubicBezTo>
                  <a:cubicBezTo>
                    <a:pt x="106" y="253"/>
                    <a:pt x="106" y="253"/>
                    <a:pt x="106" y="253"/>
                  </a:cubicBezTo>
                  <a:cubicBezTo>
                    <a:pt x="108" y="254"/>
                    <a:pt x="109" y="254"/>
                    <a:pt x="111" y="254"/>
                  </a:cubicBezTo>
                  <a:cubicBezTo>
                    <a:pt x="114" y="254"/>
                    <a:pt x="118" y="253"/>
                    <a:pt x="121" y="251"/>
                  </a:cubicBezTo>
                  <a:cubicBezTo>
                    <a:pt x="125" y="248"/>
                    <a:pt x="128" y="243"/>
                    <a:pt x="128" y="23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1"/>
                    <a:pt x="123" y="35"/>
                    <a:pt x="116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2" name="Freeform 50"/>
            <p:cNvSpPr>
              <a:spLocks/>
            </p:cNvSpPr>
            <p:nvPr/>
          </p:nvSpPr>
          <p:spPr bwMode="auto">
            <a:xfrm>
              <a:off x="11595101" y="2163763"/>
              <a:ext cx="244475" cy="190500"/>
            </a:xfrm>
            <a:custGeom>
              <a:avLst/>
              <a:gdLst>
                <a:gd name="T0" fmla="*/ 64 w 72"/>
                <a:gd name="T1" fmla="*/ 56 h 56"/>
                <a:gd name="T2" fmla="*/ 8 w 72"/>
                <a:gd name="T3" fmla="*/ 56 h 56"/>
                <a:gd name="T4" fmla="*/ 0 w 72"/>
                <a:gd name="T5" fmla="*/ 48 h 56"/>
                <a:gd name="T6" fmla="*/ 8 w 72"/>
                <a:gd name="T7" fmla="*/ 40 h 56"/>
                <a:gd name="T8" fmla="*/ 56 w 72"/>
                <a:gd name="T9" fmla="*/ 40 h 56"/>
                <a:gd name="T10" fmla="*/ 56 w 72"/>
                <a:gd name="T11" fmla="*/ 8 h 56"/>
                <a:gd name="T12" fmla="*/ 64 w 72"/>
                <a:gd name="T13" fmla="*/ 0 h 56"/>
                <a:gd name="T14" fmla="*/ 72 w 72"/>
                <a:gd name="T15" fmla="*/ 8 h 56"/>
                <a:gd name="T16" fmla="*/ 72 w 72"/>
                <a:gd name="T17" fmla="*/ 48 h 56"/>
                <a:gd name="T18" fmla="*/ 64 w 72"/>
                <a:gd name="T1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6">
                  <a:moveTo>
                    <a:pt x="64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44"/>
                    <a:pt x="4" y="40"/>
                    <a:pt x="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60" y="0"/>
                    <a:pt x="64" y="0"/>
                  </a:cubicBezTo>
                  <a:cubicBezTo>
                    <a:pt x="68" y="0"/>
                    <a:pt x="72" y="4"/>
                    <a:pt x="72" y="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52"/>
                    <a:pt x="68" y="56"/>
                    <a:pt x="64" y="5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3" name="Freeform 51"/>
            <p:cNvSpPr>
              <a:spLocks/>
            </p:cNvSpPr>
            <p:nvPr/>
          </p:nvSpPr>
          <p:spPr bwMode="auto">
            <a:xfrm>
              <a:off x="11215688" y="1563688"/>
              <a:ext cx="623888" cy="217488"/>
            </a:xfrm>
            <a:custGeom>
              <a:avLst/>
              <a:gdLst>
                <a:gd name="T0" fmla="*/ 176 w 184"/>
                <a:gd name="T1" fmla="*/ 64 h 64"/>
                <a:gd name="T2" fmla="*/ 168 w 184"/>
                <a:gd name="T3" fmla="*/ 56 h 64"/>
                <a:gd name="T4" fmla="*/ 168 w 184"/>
                <a:gd name="T5" fmla="*/ 16 h 64"/>
                <a:gd name="T6" fmla="*/ 19 w 184"/>
                <a:gd name="T7" fmla="*/ 16 h 64"/>
                <a:gd name="T8" fmla="*/ 12 w 184"/>
                <a:gd name="T9" fmla="*/ 13 h 64"/>
                <a:gd name="T10" fmla="*/ 8 w 184"/>
                <a:gd name="T11" fmla="*/ 16 h 64"/>
                <a:gd name="T12" fmla="*/ 0 w 184"/>
                <a:gd name="T13" fmla="*/ 8 h 64"/>
                <a:gd name="T14" fmla="*/ 8 w 184"/>
                <a:gd name="T15" fmla="*/ 0 h 64"/>
                <a:gd name="T16" fmla="*/ 176 w 184"/>
                <a:gd name="T17" fmla="*/ 0 h 64"/>
                <a:gd name="T18" fmla="*/ 184 w 184"/>
                <a:gd name="T19" fmla="*/ 8 h 64"/>
                <a:gd name="T20" fmla="*/ 184 w 184"/>
                <a:gd name="T21" fmla="*/ 56 h 64"/>
                <a:gd name="T22" fmla="*/ 176 w 184"/>
                <a:gd name="T2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64">
                  <a:moveTo>
                    <a:pt x="176" y="64"/>
                  </a:moveTo>
                  <a:cubicBezTo>
                    <a:pt x="172" y="64"/>
                    <a:pt x="168" y="60"/>
                    <a:pt x="168" y="5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4" y="4"/>
                    <a:pt x="184" y="8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84" y="60"/>
                    <a:pt x="180" y="64"/>
                    <a:pt x="176" y="6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4" name="Freeform 52"/>
            <p:cNvSpPr>
              <a:spLocks/>
            </p:cNvSpPr>
            <p:nvPr/>
          </p:nvSpPr>
          <p:spPr bwMode="auto">
            <a:xfrm>
              <a:off x="11514138" y="2054225"/>
              <a:ext cx="26988" cy="109538"/>
            </a:xfrm>
            <a:custGeom>
              <a:avLst/>
              <a:gdLst>
                <a:gd name="T0" fmla="*/ 4 w 8"/>
                <a:gd name="T1" fmla="*/ 32 h 32"/>
                <a:gd name="T2" fmla="*/ 0 w 8"/>
                <a:gd name="T3" fmla="*/ 28 h 32"/>
                <a:gd name="T4" fmla="*/ 0 w 8"/>
                <a:gd name="T5" fmla="*/ 4 h 32"/>
                <a:gd name="T6" fmla="*/ 4 w 8"/>
                <a:gd name="T7" fmla="*/ 0 h 32"/>
                <a:gd name="T8" fmla="*/ 8 w 8"/>
                <a:gd name="T9" fmla="*/ 4 h 32"/>
                <a:gd name="T10" fmla="*/ 8 w 8"/>
                <a:gd name="T11" fmla="*/ 28 h 32"/>
                <a:gd name="T12" fmla="*/ 4 w 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32"/>
                  </a:move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0"/>
                    <a:pt x="6" y="32"/>
                    <a:pt x="4" y="3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5" name="Freeform 53"/>
            <p:cNvSpPr>
              <a:spLocks/>
            </p:cNvSpPr>
            <p:nvPr/>
          </p:nvSpPr>
          <p:spPr bwMode="auto">
            <a:xfrm>
              <a:off x="11677651" y="1931988"/>
              <a:ext cx="257175" cy="53975"/>
            </a:xfrm>
            <a:custGeom>
              <a:avLst/>
              <a:gdLst>
                <a:gd name="T0" fmla="*/ 68 w 76"/>
                <a:gd name="T1" fmla="*/ 16 h 16"/>
                <a:gd name="T2" fmla="*/ 8 w 76"/>
                <a:gd name="T3" fmla="*/ 16 h 16"/>
                <a:gd name="T4" fmla="*/ 0 w 76"/>
                <a:gd name="T5" fmla="*/ 8 h 16"/>
                <a:gd name="T6" fmla="*/ 8 w 76"/>
                <a:gd name="T7" fmla="*/ 0 h 16"/>
                <a:gd name="T8" fmla="*/ 68 w 76"/>
                <a:gd name="T9" fmla="*/ 0 h 16"/>
                <a:gd name="T10" fmla="*/ 76 w 76"/>
                <a:gd name="T11" fmla="*/ 8 h 16"/>
                <a:gd name="T12" fmla="*/ 68 w 7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6">
                  <a:moveTo>
                    <a:pt x="6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6" y="4"/>
                    <a:pt x="76" y="8"/>
                  </a:cubicBezTo>
                  <a:cubicBezTo>
                    <a:pt x="76" y="12"/>
                    <a:pt x="72" y="16"/>
                    <a:pt x="68" y="1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cxnSp>
        <p:nvCxnSpPr>
          <p:cNvPr id="48" name="Прямая соединительная линия 47"/>
          <p:cNvCxnSpPr/>
          <p:nvPr/>
        </p:nvCxnSpPr>
        <p:spPr>
          <a:xfrm>
            <a:off x="7807325" y="1666875"/>
            <a:ext cx="3603625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2"/>
          <p:cNvGrpSpPr/>
          <p:nvPr/>
        </p:nvGrpSpPr>
        <p:grpSpPr>
          <a:xfrm>
            <a:off x="503339" y="5802652"/>
            <a:ext cx="648332" cy="651682"/>
            <a:chOff x="3714750" y="1821586"/>
            <a:chExt cx="433388" cy="369888"/>
          </a:xfrm>
          <a:solidFill>
            <a:schemeClr val="bg1"/>
          </a:solidFill>
        </p:grpSpPr>
        <p:sp>
          <p:nvSpPr>
            <p:cNvPr id="52" name="Freeform 77"/>
            <p:cNvSpPr>
              <a:spLocks/>
            </p:cNvSpPr>
            <p:nvPr/>
          </p:nvSpPr>
          <p:spPr bwMode="auto">
            <a:xfrm>
              <a:off x="3714750" y="2075586"/>
              <a:ext cx="433388" cy="115888"/>
            </a:xfrm>
            <a:custGeom>
              <a:avLst/>
              <a:gdLst>
                <a:gd name="T0" fmla="*/ 182 w 192"/>
                <a:gd name="T1" fmla="*/ 0 h 51"/>
                <a:gd name="T2" fmla="*/ 96 w 192"/>
                <a:gd name="T3" fmla="*/ 20 h 51"/>
                <a:gd name="T4" fmla="*/ 10 w 192"/>
                <a:gd name="T5" fmla="*/ 0 h 51"/>
                <a:gd name="T6" fmla="*/ 0 w 192"/>
                <a:gd name="T7" fmla="*/ 16 h 51"/>
                <a:gd name="T8" fmla="*/ 96 w 192"/>
                <a:gd name="T9" fmla="*/ 51 h 51"/>
                <a:gd name="T10" fmla="*/ 192 w 192"/>
                <a:gd name="T11" fmla="*/ 16 h 51"/>
                <a:gd name="T12" fmla="*/ 182 w 192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51">
                  <a:moveTo>
                    <a:pt x="182" y="0"/>
                  </a:moveTo>
                  <a:cubicBezTo>
                    <a:pt x="166" y="12"/>
                    <a:pt x="134" y="20"/>
                    <a:pt x="96" y="20"/>
                  </a:cubicBezTo>
                  <a:cubicBezTo>
                    <a:pt x="58" y="20"/>
                    <a:pt x="26" y="12"/>
                    <a:pt x="10" y="0"/>
                  </a:cubicBezTo>
                  <a:cubicBezTo>
                    <a:pt x="4" y="5"/>
                    <a:pt x="0" y="10"/>
                    <a:pt x="0" y="16"/>
                  </a:cubicBezTo>
                  <a:cubicBezTo>
                    <a:pt x="0" y="35"/>
                    <a:pt x="43" y="51"/>
                    <a:pt x="96" y="51"/>
                  </a:cubicBezTo>
                  <a:cubicBezTo>
                    <a:pt x="149" y="51"/>
                    <a:pt x="192" y="35"/>
                    <a:pt x="192" y="16"/>
                  </a:cubicBezTo>
                  <a:cubicBezTo>
                    <a:pt x="192" y="10"/>
                    <a:pt x="188" y="5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3" name="Freeform 78"/>
            <p:cNvSpPr>
              <a:spLocks/>
            </p:cNvSpPr>
            <p:nvPr/>
          </p:nvSpPr>
          <p:spPr bwMode="auto">
            <a:xfrm>
              <a:off x="3714750" y="1970811"/>
              <a:ext cx="433388" cy="114300"/>
            </a:xfrm>
            <a:custGeom>
              <a:avLst/>
              <a:gdLst>
                <a:gd name="T0" fmla="*/ 182 w 192"/>
                <a:gd name="T1" fmla="*/ 0 h 51"/>
                <a:gd name="T2" fmla="*/ 96 w 192"/>
                <a:gd name="T3" fmla="*/ 20 h 51"/>
                <a:gd name="T4" fmla="*/ 10 w 192"/>
                <a:gd name="T5" fmla="*/ 0 h 51"/>
                <a:gd name="T6" fmla="*/ 0 w 192"/>
                <a:gd name="T7" fmla="*/ 16 h 51"/>
                <a:gd name="T8" fmla="*/ 96 w 192"/>
                <a:gd name="T9" fmla="*/ 51 h 51"/>
                <a:gd name="T10" fmla="*/ 192 w 192"/>
                <a:gd name="T11" fmla="*/ 16 h 51"/>
                <a:gd name="T12" fmla="*/ 182 w 192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51">
                  <a:moveTo>
                    <a:pt x="182" y="0"/>
                  </a:moveTo>
                  <a:cubicBezTo>
                    <a:pt x="166" y="12"/>
                    <a:pt x="134" y="20"/>
                    <a:pt x="96" y="20"/>
                  </a:cubicBezTo>
                  <a:cubicBezTo>
                    <a:pt x="58" y="20"/>
                    <a:pt x="26" y="12"/>
                    <a:pt x="10" y="0"/>
                  </a:cubicBezTo>
                  <a:cubicBezTo>
                    <a:pt x="4" y="5"/>
                    <a:pt x="0" y="10"/>
                    <a:pt x="0" y="16"/>
                  </a:cubicBezTo>
                  <a:cubicBezTo>
                    <a:pt x="0" y="35"/>
                    <a:pt x="43" y="51"/>
                    <a:pt x="96" y="51"/>
                  </a:cubicBezTo>
                  <a:cubicBezTo>
                    <a:pt x="149" y="51"/>
                    <a:pt x="192" y="35"/>
                    <a:pt x="192" y="16"/>
                  </a:cubicBezTo>
                  <a:cubicBezTo>
                    <a:pt x="192" y="10"/>
                    <a:pt x="188" y="5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4" name="Oval 79"/>
            <p:cNvSpPr>
              <a:spLocks noChangeArrowheads="1"/>
            </p:cNvSpPr>
            <p:nvPr/>
          </p:nvSpPr>
          <p:spPr bwMode="auto">
            <a:xfrm>
              <a:off x="3714750" y="1821586"/>
              <a:ext cx="433388" cy="157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55" name="TextBox 54">
            <a:extLst>
              <a:ext uri="{FF2B5EF4-FFF2-40B4-BE49-F238E27FC236}"/>
            </a:extLst>
          </p:cNvPr>
          <p:cNvSpPr txBox="1"/>
          <p:nvPr/>
        </p:nvSpPr>
        <p:spPr>
          <a:xfrm>
            <a:off x="7412038" y="1820863"/>
            <a:ext cx="4397375" cy="13843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2021 году АО «СЕТЕВАЯ КОМПАНИЯ» стала единственной в мире электросетевой компанией с бронзовым уровнем соответствия критериям ПС TOYOTA</a:t>
            </a:r>
          </a:p>
        </p:txBody>
      </p:sp>
      <p:pic>
        <p:nvPicPr>
          <p:cNvPr id="47135" name="Рисунок 55"/>
          <p:cNvPicPr>
            <a:picLocks noChangeAspect="1"/>
          </p:cNvPicPr>
          <p:nvPr/>
        </p:nvPicPr>
        <p:blipFill>
          <a:blip r:embed="rId4"/>
          <a:srcRect b="4683"/>
          <a:stretch>
            <a:fillRect/>
          </a:stretch>
        </p:blipFill>
        <p:spPr bwMode="auto">
          <a:xfrm>
            <a:off x="7721600" y="3325813"/>
            <a:ext cx="3929063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517525" y="6115050"/>
            <a:ext cx="52435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b="1">
                <a:solidFill>
                  <a:srgbClr val="05D8FF"/>
                </a:solidFill>
                <a:latin typeface="Roboto"/>
                <a:ea typeface="Roboto"/>
                <a:cs typeface="Roboto"/>
              </a:rPr>
              <a:t>BurganovaGM@gridcom-rt.ru</a:t>
            </a:r>
          </a:p>
          <a:p>
            <a:r>
              <a:rPr lang="ru-RU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Тел. 8 843 291 82 82</a:t>
            </a:r>
          </a:p>
        </p:txBody>
      </p:sp>
      <p:pic>
        <p:nvPicPr>
          <p:cNvPr id="49155" name="Рисунок 2"/>
          <p:cNvPicPr>
            <a:picLocks noChangeAspect="1"/>
          </p:cNvPicPr>
          <p:nvPr/>
        </p:nvPicPr>
        <p:blipFill>
          <a:blip r:embed="rId3"/>
          <a:srcRect l="1250" t="15186" r="71667" b="36665"/>
          <a:stretch>
            <a:fillRect/>
          </a:stretch>
        </p:blipFill>
        <p:spPr bwMode="auto">
          <a:xfrm>
            <a:off x="9475788" y="644525"/>
            <a:ext cx="244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3250" y="644525"/>
            <a:ext cx="803275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8283064" y="2165835"/>
            <a:ext cx="704821" cy="1050111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/>
            </a:extLst>
          </p:cNvPr>
          <p:cNvSpPr/>
          <p:nvPr/>
        </p:nvSpPr>
        <p:spPr>
          <a:xfrm>
            <a:off x="487363" y="644525"/>
            <a:ext cx="7026275" cy="928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ОСНОВЫ БЕРЕЖЛИВОГО ПРОИЗВОДСТВА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ОБУЧАЮЩИЙ КУРС</a:t>
            </a:r>
          </a:p>
        </p:txBody>
      </p:sp>
      <p:sp>
        <p:nvSpPr>
          <p:cNvPr id="12" name="Прямоугольник 11">
            <a:extLst>
              <a:ext uri="{FF2B5EF4-FFF2-40B4-BE49-F238E27FC236}"/>
            </a:extLst>
          </p:cNvPr>
          <p:cNvSpPr/>
          <p:nvPr/>
        </p:nvSpPr>
        <p:spPr>
          <a:xfrm>
            <a:off x="487363" y="1908175"/>
            <a:ext cx="7485062" cy="2473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УНИКАЛЬНАЯ ИНТЕРАКТИВНАЯ ПРОГРАММА ЭФФЕКТИВНОГО   ВНЕДРЕНИЯ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ПРЕПОДАВАТЕЛИ-ЭКСПЕРТЫ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ПРАКТИЧЕСКИЕ ДЕЛОВЫЕ ИГРЫ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АНАЛИТИЧЕСКИЕ ИНСТРУМЕНТЫ РАБОТЫ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ЭКСКУРСИОННАЯ ПРОГРАММА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FFC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9160" name="Прямоугольник 12"/>
          <p:cNvSpPr>
            <a:spLocks noChangeArrowheads="1"/>
          </p:cNvSpPr>
          <p:nvPr/>
        </p:nvSpPr>
        <p:spPr bwMode="auto">
          <a:xfrm>
            <a:off x="406400" y="4638675"/>
            <a:ext cx="80279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Roboto"/>
                <a:ea typeface="Roboto"/>
                <a:cs typeface="Roboto"/>
              </a:rPr>
              <a:t>3 вида программ обучения</a:t>
            </a:r>
          </a:p>
          <a:p>
            <a:r>
              <a:rPr lang="ru-RU">
                <a:solidFill>
                  <a:srgbClr val="FFFFFF"/>
                </a:solidFill>
                <a:latin typeface="Roboto"/>
                <a:ea typeface="Roboto"/>
                <a:cs typeface="Roboto"/>
              </a:rPr>
              <a:t>Собственная учебная база с возможностью комфортного проживания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42288" y="3378200"/>
            <a:ext cx="377825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5">
                    <a:lumMod val="20000"/>
                    <a:lumOff val="8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 заботой о каждом, с энергией для всех!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кп аэс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9200" y="685800"/>
            <a:ext cx="9753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15" fill="hold"/>
                                        <p:tgtEl>
                                          <p:spTgt spid="50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18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0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923961-3B52-4C46-BEE7-880B6244FE08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6387" name="TextBox 10"/>
          <p:cNvSpPr txBox="1">
            <a:spLocks noChangeArrowheads="1"/>
          </p:cNvSpPr>
          <p:nvPr/>
        </p:nvSpPr>
        <p:spPr bwMode="auto">
          <a:xfrm>
            <a:off x="7437438" y="4521200"/>
            <a:ext cx="397351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373F9E"/>
                </a:solidFill>
                <a:latin typeface="Roboto"/>
                <a:ea typeface="Roboto"/>
                <a:cs typeface="Roboto"/>
              </a:rPr>
              <a:t>ЧТО ТАКОЕ БЕРЕЖЛИВОЕ ПРОИЗВОДСТВО?</a:t>
            </a:r>
          </a:p>
        </p:txBody>
      </p:sp>
      <p:sp>
        <p:nvSpPr>
          <p:cNvPr id="12" name="Прямоугольник 11">
            <a:extLst>
              <a:ext uri="{FF2B5EF4-FFF2-40B4-BE49-F238E27FC236}"/>
            </a:extLst>
          </p:cNvPr>
          <p:cNvSpPr/>
          <p:nvPr/>
        </p:nvSpPr>
        <p:spPr>
          <a:xfrm>
            <a:off x="7350125" y="1119188"/>
            <a:ext cx="4635500" cy="1731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Бережливое производство – это особый подход к управлению предприятием, позволяющий повышать качество работы через сокращение потерь. </a:t>
            </a:r>
          </a:p>
        </p:txBody>
      </p:sp>
      <p:sp>
        <p:nvSpPr>
          <p:cNvPr id="16389" name="Рисунок 13"/>
          <p:cNvSpPr>
            <a:spLocks noChangeAspect="1"/>
          </p:cNvSpPr>
          <p:nvPr/>
        </p:nvSpPr>
        <p:spPr bwMode="auto">
          <a:xfrm>
            <a:off x="0" y="0"/>
            <a:ext cx="7002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90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180975"/>
            <a:ext cx="639763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464425" y="5564188"/>
            <a:ext cx="3946525" cy="0"/>
          </a:xfrm>
          <a:prstGeom prst="line">
            <a:avLst/>
          </a:prstGeom>
          <a:ln w="28575">
            <a:solidFill>
              <a:srgbClr val="373F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8" name="кп аэс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30238" y="1779588"/>
            <a:ext cx="6372225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15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кп кэс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9200" y="685800"/>
            <a:ext cx="9753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65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20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3"/>
          <p:cNvSpPr txBox="1">
            <a:spLocks noChangeArrowheads="1"/>
          </p:cNvSpPr>
          <p:nvPr/>
        </p:nvSpPr>
        <p:spPr bwMode="auto">
          <a:xfrm>
            <a:off x="814388" y="2232025"/>
            <a:ext cx="42973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559050" y="573088"/>
            <a:ext cx="7362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ВИДЫ ПОТЕРЬ В БЕРЕЖЛИВОМ ПРОИЗВОДСТВЕ</a:t>
            </a:r>
          </a:p>
        </p:txBody>
      </p:sp>
      <p:sp>
        <p:nvSpPr>
          <p:cNvPr id="18435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082EED-E459-4A02-B563-F2EC784F8954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473075" y="3552825"/>
            <a:ext cx="1114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Roboto"/>
                <a:ea typeface="Roboto"/>
                <a:cs typeface="Roboto"/>
              </a:rPr>
              <a:t>Потери - любые действия, которые потребляют ресурсы, но не создают ценности для потребителя </a:t>
            </a:r>
            <a:endParaRPr lang="en-US" b="1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466725" y="1563688"/>
            <a:ext cx="2441575" cy="1800225"/>
          </a:xfrm>
          <a:prstGeom prst="rect">
            <a:avLst/>
          </a:prstGeom>
          <a:noFill/>
          <a:ln w="63500">
            <a:solidFill>
              <a:srgbClr val="242C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           </a:t>
            </a:r>
            <a:endParaRPr lang="en-US" dirty="0"/>
          </a:p>
        </p:txBody>
      </p:sp>
      <p:sp>
        <p:nvSpPr>
          <p:cNvPr id="10" name="Rectangle 12"/>
          <p:cNvSpPr/>
          <p:nvPr/>
        </p:nvSpPr>
        <p:spPr>
          <a:xfrm>
            <a:off x="2630488" y="1809750"/>
            <a:ext cx="574675" cy="373063"/>
          </a:xfrm>
          <a:prstGeom prst="rect">
            <a:avLst/>
          </a:prstGeom>
          <a:solidFill>
            <a:srgbClr val="242C96"/>
          </a:solidFill>
          <a:ln>
            <a:solidFill>
              <a:srgbClr val="242C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8"/>
          <p:cNvSpPr/>
          <p:nvPr/>
        </p:nvSpPr>
        <p:spPr>
          <a:xfrm>
            <a:off x="3287713" y="1563688"/>
            <a:ext cx="2441575" cy="1800225"/>
          </a:xfrm>
          <a:prstGeom prst="rect">
            <a:avLst/>
          </a:prstGeom>
          <a:noFill/>
          <a:ln w="63500">
            <a:solidFill>
              <a:srgbClr val="00A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9"/>
          <p:cNvSpPr/>
          <p:nvPr/>
        </p:nvSpPr>
        <p:spPr>
          <a:xfrm>
            <a:off x="5453063" y="1809750"/>
            <a:ext cx="574675" cy="373063"/>
          </a:xfrm>
          <a:prstGeom prst="rect">
            <a:avLst/>
          </a:prstGeom>
          <a:solidFill>
            <a:srgbClr val="00AACC"/>
          </a:solidFill>
          <a:ln>
            <a:solidFill>
              <a:srgbClr val="00A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21"/>
          <p:cNvSpPr/>
          <p:nvPr/>
        </p:nvSpPr>
        <p:spPr>
          <a:xfrm>
            <a:off x="6110288" y="1566863"/>
            <a:ext cx="2441575" cy="1800225"/>
          </a:xfrm>
          <a:prstGeom prst="rect">
            <a:avLst/>
          </a:prstGeom>
          <a:noFill/>
          <a:ln w="635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2"/>
          <p:cNvSpPr/>
          <p:nvPr/>
        </p:nvSpPr>
        <p:spPr>
          <a:xfrm>
            <a:off x="8274050" y="1809750"/>
            <a:ext cx="574675" cy="37306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713038" y="1828800"/>
            <a:ext cx="3857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41963" y="1828800"/>
            <a:ext cx="3746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62950" y="1828800"/>
            <a:ext cx="37623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03</a:t>
            </a:r>
          </a:p>
        </p:txBody>
      </p:sp>
      <p:sp>
        <p:nvSpPr>
          <p:cNvPr id="18446" name="TextBox 32"/>
          <p:cNvSpPr txBox="1">
            <a:spLocks noChangeArrowheads="1"/>
          </p:cNvSpPr>
          <p:nvPr/>
        </p:nvSpPr>
        <p:spPr bwMode="auto">
          <a:xfrm>
            <a:off x="1095375" y="1708150"/>
            <a:ext cx="1477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242C96"/>
                </a:solidFill>
                <a:latin typeface="Roboto"/>
              </a:rPr>
              <a:t>Избыточные запасы</a:t>
            </a:r>
            <a:endParaRPr lang="en-US" sz="1200" b="1">
              <a:solidFill>
                <a:srgbClr val="242C96"/>
              </a:solidFill>
              <a:latin typeface="Roboto"/>
            </a:endParaRPr>
          </a:p>
        </p:txBody>
      </p:sp>
      <p:sp>
        <p:nvSpPr>
          <p:cNvPr id="18447" name="TextBox 33"/>
          <p:cNvSpPr txBox="1">
            <a:spLocks noChangeArrowheads="1"/>
          </p:cNvSpPr>
          <p:nvPr/>
        </p:nvSpPr>
        <p:spPr bwMode="auto">
          <a:xfrm>
            <a:off x="3984625" y="1716088"/>
            <a:ext cx="1125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809A"/>
                </a:solidFill>
                <a:latin typeface="Roboto"/>
              </a:rPr>
              <a:t>Излишние действия</a:t>
            </a:r>
            <a:endParaRPr lang="en-US" sz="1200" b="1">
              <a:solidFill>
                <a:srgbClr val="00809A"/>
              </a:solidFill>
              <a:latin typeface="Roboto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84950" y="1754188"/>
            <a:ext cx="16256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/>
                <a:cs typeface="+mn-cs"/>
              </a:rPr>
              <a:t>Перепроизводство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/>
              <a:cs typeface="+mn-cs"/>
            </a:endParaRPr>
          </a:p>
        </p:txBody>
      </p:sp>
      <p:sp>
        <p:nvSpPr>
          <p:cNvPr id="18449" name="TextBox 35"/>
          <p:cNvSpPr txBox="1">
            <a:spLocks noChangeArrowheads="1"/>
          </p:cNvSpPr>
          <p:nvPr/>
        </p:nvSpPr>
        <p:spPr bwMode="auto">
          <a:xfrm>
            <a:off x="668338" y="2316163"/>
            <a:ext cx="210343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000">
                <a:solidFill>
                  <a:srgbClr val="242C96"/>
                </a:solidFill>
                <a:latin typeface="Roboto"/>
                <a:ea typeface="Roboto Condensed Light"/>
                <a:cs typeface="Roboto Condensed Light"/>
              </a:rPr>
              <a:t>Приобретение и хранение излишних объемов материалов, которые пока не нужны</a:t>
            </a:r>
            <a:endParaRPr lang="en-US" sz="1000">
              <a:solidFill>
                <a:srgbClr val="242C96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18450" name="TextBox 36"/>
          <p:cNvSpPr txBox="1">
            <a:spLocks noChangeArrowheads="1"/>
          </p:cNvSpPr>
          <p:nvPr/>
        </p:nvSpPr>
        <p:spPr bwMode="auto">
          <a:xfrm>
            <a:off x="3503613" y="4786313"/>
            <a:ext cx="20796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000">
                <a:solidFill>
                  <a:srgbClr val="1667FD"/>
                </a:solidFill>
                <a:latin typeface="Roboto"/>
                <a:ea typeface="Roboto Condensed Light"/>
                <a:cs typeface="Roboto Condensed Light"/>
              </a:rPr>
              <a:t>Производство продукции или оказание услуги с теми качествами, которые потребителю не нужны и он не готов за них платить</a:t>
            </a:r>
            <a:endParaRPr lang="en-US" sz="1000">
              <a:solidFill>
                <a:srgbClr val="1667FD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99200" y="2316163"/>
            <a:ext cx="2214563" cy="7080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/>
                <a:ea typeface="Roboto Condensed Light" panose="02000000000000000000" pitchFamily="2" charset="0"/>
                <a:cs typeface="Roboto Condensed Light" panose="02000000000000000000" pitchFamily="2" charset="0"/>
              </a:rPr>
              <a:t>Производство продукции и оказание услуг больше, чем это необходимо или больше, чем может купить потребитель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" panose="02000000000000000000"/>
              <a:ea typeface="Roboto Condensed Light" panose="02000000000000000000" pitchFamily="2" charset="0"/>
              <a:cs typeface="Roboto Condensed Light" panose="02000000000000000000" pitchFamily="2" charset="0"/>
            </a:endParaRPr>
          </a:p>
        </p:txBody>
      </p:sp>
      <p:sp>
        <p:nvSpPr>
          <p:cNvPr id="39" name="Rectangle 21"/>
          <p:cNvSpPr/>
          <p:nvPr/>
        </p:nvSpPr>
        <p:spPr>
          <a:xfrm>
            <a:off x="8937625" y="1563688"/>
            <a:ext cx="2441575" cy="1827212"/>
          </a:xfrm>
          <a:prstGeom prst="rect">
            <a:avLst/>
          </a:prstGeom>
          <a:noFill/>
          <a:ln w="63500">
            <a:solidFill>
              <a:srgbClr val="166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ectangle 22"/>
          <p:cNvSpPr/>
          <p:nvPr/>
        </p:nvSpPr>
        <p:spPr>
          <a:xfrm>
            <a:off x="11101388" y="1774825"/>
            <a:ext cx="574675" cy="373063"/>
          </a:xfrm>
          <a:prstGeom prst="rect">
            <a:avLst/>
          </a:prstGeom>
          <a:solidFill>
            <a:srgbClr val="1667FD"/>
          </a:solidFill>
          <a:ln>
            <a:solidFill>
              <a:srgbClr val="166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1191875" y="1793875"/>
            <a:ext cx="3746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+mn-cs"/>
              </a:rPr>
              <a:t>4</a:t>
            </a:r>
            <a:endParaRPr lang="en-US" sz="1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8455" name="TextBox 44"/>
          <p:cNvSpPr txBox="1">
            <a:spLocks noChangeArrowheads="1"/>
          </p:cNvSpPr>
          <p:nvPr/>
        </p:nvSpPr>
        <p:spPr bwMode="auto">
          <a:xfrm>
            <a:off x="9483725" y="1733550"/>
            <a:ext cx="15970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58FF"/>
                </a:solidFill>
                <a:latin typeface="Roboto"/>
              </a:rPr>
              <a:t>Транспортировка</a:t>
            </a:r>
            <a:endParaRPr lang="en-US" sz="1200" b="1">
              <a:solidFill>
                <a:srgbClr val="0058FF"/>
              </a:solidFill>
              <a:latin typeface="Roboto"/>
            </a:endParaRPr>
          </a:p>
        </p:txBody>
      </p:sp>
      <p:sp>
        <p:nvSpPr>
          <p:cNvPr id="18456" name="TextBox 45"/>
          <p:cNvSpPr txBox="1">
            <a:spLocks noChangeArrowheads="1"/>
          </p:cNvSpPr>
          <p:nvPr/>
        </p:nvSpPr>
        <p:spPr bwMode="auto">
          <a:xfrm>
            <a:off x="9177338" y="2316163"/>
            <a:ext cx="2074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000">
                <a:solidFill>
                  <a:srgbClr val="0058FF"/>
                </a:solidFill>
                <a:latin typeface="Roboto"/>
                <a:ea typeface="Roboto Condensed Light"/>
                <a:cs typeface="Roboto Condensed Light"/>
              </a:rPr>
              <a:t>Перемещения материалов или товаров между подразделениями, которые не добавляют ценности конечному продукту или услуге</a:t>
            </a:r>
            <a:endParaRPr lang="en-US" sz="1000">
              <a:solidFill>
                <a:srgbClr val="0058FF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47" name="Rectangle 11"/>
          <p:cNvSpPr/>
          <p:nvPr/>
        </p:nvSpPr>
        <p:spPr>
          <a:xfrm>
            <a:off x="466725" y="3998913"/>
            <a:ext cx="2441575" cy="1800225"/>
          </a:xfrm>
          <a:prstGeom prst="rect">
            <a:avLst/>
          </a:prstGeom>
          <a:noFill/>
          <a:ln w="635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           </a:t>
            </a:r>
            <a:endParaRPr lang="en-US" dirty="0"/>
          </a:p>
        </p:txBody>
      </p:sp>
      <p:sp>
        <p:nvSpPr>
          <p:cNvPr id="48" name="Rectangle 12"/>
          <p:cNvSpPr/>
          <p:nvPr/>
        </p:nvSpPr>
        <p:spPr>
          <a:xfrm>
            <a:off x="2630488" y="4244975"/>
            <a:ext cx="574675" cy="37306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ectangle 18"/>
          <p:cNvSpPr/>
          <p:nvPr/>
        </p:nvSpPr>
        <p:spPr>
          <a:xfrm>
            <a:off x="3287713" y="3998913"/>
            <a:ext cx="2441575" cy="1800225"/>
          </a:xfrm>
          <a:prstGeom prst="rect">
            <a:avLst/>
          </a:prstGeom>
          <a:noFill/>
          <a:ln w="63500">
            <a:solidFill>
              <a:srgbClr val="166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ectangle 19"/>
          <p:cNvSpPr/>
          <p:nvPr/>
        </p:nvSpPr>
        <p:spPr>
          <a:xfrm>
            <a:off x="5453063" y="4244975"/>
            <a:ext cx="574675" cy="373063"/>
          </a:xfrm>
          <a:prstGeom prst="rect">
            <a:avLst/>
          </a:prstGeom>
          <a:solidFill>
            <a:srgbClr val="1667FD"/>
          </a:solidFill>
          <a:ln>
            <a:solidFill>
              <a:srgbClr val="166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Rectangle 21"/>
          <p:cNvSpPr/>
          <p:nvPr/>
        </p:nvSpPr>
        <p:spPr>
          <a:xfrm>
            <a:off x="6110288" y="4002088"/>
            <a:ext cx="2441575" cy="1800225"/>
          </a:xfrm>
          <a:prstGeom prst="rect">
            <a:avLst/>
          </a:prstGeom>
          <a:noFill/>
          <a:ln w="63500">
            <a:solidFill>
              <a:srgbClr val="00A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Rectangle 22"/>
          <p:cNvSpPr/>
          <p:nvPr/>
        </p:nvSpPr>
        <p:spPr>
          <a:xfrm>
            <a:off x="8274050" y="4244975"/>
            <a:ext cx="574675" cy="373063"/>
          </a:xfrm>
          <a:prstGeom prst="rect">
            <a:avLst/>
          </a:prstGeom>
          <a:solidFill>
            <a:srgbClr val="00AACC"/>
          </a:solidFill>
          <a:ln>
            <a:solidFill>
              <a:srgbClr val="00A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2741613" y="4279900"/>
            <a:ext cx="3857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+mn-cs"/>
              </a:rPr>
              <a:t>5</a:t>
            </a:r>
            <a:endParaRPr lang="en-US" sz="1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70538" y="4279900"/>
            <a:ext cx="3746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+mn-cs"/>
              </a:rPr>
              <a:t>6</a:t>
            </a:r>
            <a:endParaRPr lang="en-US" sz="1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386763" y="4294188"/>
            <a:ext cx="374650" cy="30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+mn-cs"/>
              </a:rPr>
              <a:t>7</a:t>
            </a:r>
            <a:endParaRPr lang="en-US" sz="1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42988" y="4057650"/>
            <a:ext cx="18494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/>
                <a:cs typeface="+mn-cs"/>
              </a:rPr>
              <a:t>Неиспользованный человеческий потенциал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/>
              <a:cs typeface="+mn-cs"/>
            </a:endParaRPr>
          </a:p>
        </p:txBody>
      </p:sp>
      <p:sp>
        <p:nvSpPr>
          <p:cNvPr id="18467" name="TextBox 69"/>
          <p:cNvSpPr txBox="1">
            <a:spLocks noChangeArrowheads="1"/>
          </p:cNvSpPr>
          <p:nvPr/>
        </p:nvSpPr>
        <p:spPr bwMode="auto">
          <a:xfrm>
            <a:off x="3868738" y="4094163"/>
            <a:ext cx="1349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1667FD"/>
                </a:solidFill>
                <a:latin typeface="Roboto"/>
              </a:rPr>
              <a:t>Излишняя обработка</a:t>
            </a:r>
            <a:endParaRPr lang="en-US" sz="1200" b="1">
              <a:solidFill>
                <a:srgbClr val="1667FD"/>
              </a:solidFill>
              <a:latin typeface="Roboto"/>
            </a:endParaRPr>
          </a:p>
        </p:txBody>
      </p:sp>
      <p:sp>
        <p:nvSpPr>
          <p:cNvPr id="18468" name="TextBox 70"/>
          <p:cNvSpPr txBox="1">
            <a:spLocks noChangeArrowheads="1"/>
          </p:cNvSpPr>
          <p:nvPr/>
        </p:nvSpPr>
        <p:spPr bwMode="auto">
          <a:xfrm>
            <a:off x="6788150" y="4211638"/>
            <a:ext cx="12128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809A"/>
                </a:solidFill>
                <a:latin typeface="Roboto"/>
              </a:rPr>
              <a:t>Ожидание</a:t>
            </a:r>
            <a:endParaRPr lang="en-US" sz="1200" b="1">
              <a:solidFill>
                <a:srgbClr val="00809A"/>
              </a:solidFill>
              <a:latin typeface="Roboto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14375" y="4791075"/>
            <a:ext cx="1916113" cy="7080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bg2">
                    <a:lumMod val="25000"/>
                  </a:schemeClr>
                </a:solidFill>
                <a:latin typeface="Roboto" panose="02000000000000000000"/>
                <a:ea typeface="Roboto Condensed Light" panose="02000000000000000000" pitchFamily="2" charset="0"/>
                <a:cs typeface="Roboto Condensed Light" panose="02000000000000000000" pitchFamily="2" charset="0"/>
              </a:rPr>
              <a:t>Исключение личных качеств, знаний, умений и навыков сотрудника из выполняемой им работы</a:t>
            </a:r>
            <a:endParaRPr lang="en-US" sz="1000" dirty="0">
              <a:solidFill>
                <a:schemeClr val="bg2">
                  <a:lumMod val="25000"/>
                </a:schemeClr>
              </a:solidFill>
              <a:latin typeface="Roboto" panose="02000000000000000000"/>
              <a:ea typeface="Roboto Condensed Light" panose="02000000000000000000" pitchFamily="2" charset="0"/>
              <a:cs typeface="Roboto Condensed Light" panose="02000000000000000000" pitchFamily="2" charset="0"/>
            </a:endParaRPr>
          </a:p>
        </p:txBody>
      </p:sp>
      <p:sp>
        <p:nvSpPr>
          <p:cNvPr id="18470" name="TextBox 72"/>
          <p:cNvSpPr txBox="1">
            <a:spLocks noChangeArrowheads="1"/>
          </p:cNvSpPr>
          <p:nvPr/>
        </p:nvSpPr>
        <p:spPr bwMode="auto">
          <a:xfrm>
            <a:off x="3433763" y="2319338"/>
            <a:ext cx="222885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000">
                <a:solidFill>
                  <a:srgbClr val="00809A"/>
                </a:solidFill>
                <a:latin typeface="Roboto"/>
                <a:ea typeface="Roboto Condensed Light"/>
                <a:cs typeface="Roboto Condensed Light"/>
              </a:rPr>
              <a:t> Нерациональная организация</a:t>
            </a:r>
          </a:p>
          <a:p>
            <a:r>
              <a:rPr lang="ru-RU" sz="1000">
                <a:solidFill>
                  <a:srgbClr val="00809A"/>
                </a:solidFill>
                <a:latin typeface="Roboto"/>
                <a:ea typeface="Roboto Condensed Light"/>
                <a:cs typeface="Roboto Condensed Light"/>
              </a:rPr>
              <a:t>рабочего места, ненужные перемещения персонала или хаотичность организации рабочих мест</a:t>
            </a:r>
            <a:endParaRPr lang="en-US" sz="1000">
              <a:solidFill>
                <a:srgbClr val="00809A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18471" name="TextBox 73"/>
          <p:cNvSpPr txBox="1">
            <a:spLocks noChangeArrowheads="1"/>
          </p:cNvSpPr>
          <p:nvPr/>
        </p:nvSpPr>
        <p:spPr bwMode="auto">
          <a:xfrm>
            <a:off x="6243638" y="4786313"/>
            <a:ext cx="226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000">
                <a:solidFill>
                  <a:srgbClr val="00809A"/>
                </a:solidFill>
                <a:latin typeface="Roboto"/>
                <a:ea typeface="Roboto Condensed Light"/>
                <a:cs typeface="Roboto Condensed Light"/>
              </a:rPr>
              <a:t>Ожидание персоналом ресурсов, очередной технологической операции, отсутствие необходимых материалов</a:t>
            </a:r>
            <a:endParaRPr lang="en-US" sz="1000">
              <a:solidFill>
                <a:srgbClr val="00809A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75" name="Rectangle 21"/>
          <p:cNvSpPr/>
          <p:nvPr/>
        </p:nvSpPr>
        <p:spPr>
          <a:xfrm>
            <a:off x="8937625" y="4002088"/>
            <a:ext cx="2441575" cy="1800225"/>
          </a:xfrm>
          <a:prstGeom prst="rect">
            <a:avLst/>
          </a:prstGeom>
          <a:noFill/>
          <a:ln w="63500">
            <a:solidFill>
              <a:srgbClr val="242C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6" name="Rectangle 22"/>
          <p:cNvSpPr/>
          <p:nvPr/>
        </p:nvSpPr>
        <p:spPr>
          <a:xfrm>
            <a:off x="11101388" y="4210050"/>
            <a:ext cx="574675" cy="373063"/>
          </a:xfrm>
          <a:prstGeom prst="rect">
            <a:avLst/>
          </a:prstGeom>
          <a:solidFill>
            <a:srgbClr val="242C96"/>
          </a:solidFill>
          <a:ln>
            <a:solidFill>
              <a:srgbClr val="242C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11191875" y="4229100"/>
            <a:ext cx="3746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  <a:cs typeface="+mn-cs"/>
              </a:rPr>
              <a:t>0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+mn-cs"/>
              </a:rPr>
              <a:t>8</a:t>
            </a:r>
            <a:endParaRPr lang="en-US" sz="14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8475" name="TextBox 80"/>
          <p:cNvSpPr txBox="1">
            <a:spLocks noChangeArrowheads="1"/>
          </p:cNvSpPr>
          <p:nvPr/>
        </p:nvSpPr>
        <p:spPr bwMode="auto">
          <a:xfrm>
            <a:off x="9678988" y="4224338"/>
            <a:ext cx="9286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242C96"/>
                </a:solidFill>
                <a:latin typeface="Roboto"/>
              </a:rPr>
              <a:t>Дефекты</a:t>
            </a:r>
            <a:endParaRPr lang="en-US" sz="1200" b="1">
              <a:solidFill>
                <a:srgbClr val="242C96"/>
              </a:solidFill>
              <a:latin typeface="Roboto"/>
            </a:endParaRPr>
          </a:p>
        </p:txBody>
      </p:sp>
      <p:sp>
        <p:nvSpPr>
          <p:cNvPr id="18476" name="TextBox 81"/>
          <p:cNvSpPr txBox="1">
            <a:spLocks noChangeArrowheads="1"/>
          </p:cNvSpPr>
          <p:nvPr/>
        </p:nvSpPr>
        <p:spPr bwMode="auto">
          <a:xfrm>
            <a:off x="9109075" y="4784725"/>
            <a:ext cx="212883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ru-RU" sz="1000">
                <a:solidFill>
                  <a:srgbClr val="242C96"/>
                </a:solidFill>
                <a:latin typeface="Roboto"/>
                <a:ea typeface="Roboto Condensed Light"/>
                <a:cs typeface="Roboto Condensed Light"/>
              </a:rPr>
              <a:t>Выпуск товара или услуги, не соответствующих требованиям заказчика переделка, использование лишних ресурсов и затрат по времени</a:t>
            </a:r>
            <a:endParaRPr lang="en-US" sz="1000">
              <a:solidFill>
                <a:srgbClr val="242C96"/>
              </a:solidFill>
              <a:latin typeface="Roboto"/>
              <a:ea typeface="Roboto Condensed Light"/>
              <a:cs typeface="Roboto Condensed Light"/>
            </a:endParaRPr>
          </a:p>
        </p:txBody>
      </p:sp>
      <p:grpSp>
        <p:nvGrpSpPr>
          <p:cNvPr id="105" name="Group 58"/>
          <p:cNvGrpSpPr/>
          <p:nvPr/>
        </p:nvGrpSpPr>
        <p:grpSpPr>
          <a:xfrm>
            <a:off x="685015" y="1706296"/>
            <a:ext cx="313900" cy="407328"/>
            <a:chOff x="11255376" y="0"/>
            <a:chExt cx="666750" cy="868363"/>
          </a:xfrm>
          <a:solidFill>
            <a:srgbClr val="242C96"/>
          </a:solidFill>
        </p:grpSpPr>
        <p:sp>
          <p:nvSpPr>
            <p:cNvPr id="106" name="Freeform 16"/>
            <p:cNvSpPr>
              <a:spLocks noEditPoints="1"/>
            </p:cNvSpPr>
            <p:nvPr/>
          </p:nvSpPr>
          <p:spPr bwMode="auto">
            <a:xfrm>
              <a:off x="11255376" y="0"/>
              <a:ext cx="666750" cy="666750"/>
            </a:xfrm>
            <a:custGeom>
              <a:avLst/>
              <a:gdLst>
                <a:gd name="T0" fmla="*/ 98 w 196"/>
                <a:gd name="T1" fmla="*/ 16 h 196"/>
                <a:gd name="T2" fmla="*/ 180 w 196"/>
                <a:gd name="T3" fmla="*/ 98 h 196"/>
                <a:gd name="T4" fmla="*/ 98 w 196"/>
                <a:gd name="T5" fmla="*/ 180 h 196"/>
                <a:gd name="T6" fmla="*/ 16 w 196"/>
                <a:gd name="T7" fmla="*/ 98 h 196"/>
                <a:gd name="T8" fmla="*/ 98 w 196"/>
                <a:gd name="T9" fmla="*/ 16 h 196"/>
                <a:gd name="T10" fmla="*/ 98 w 196"/>
                <a:gd name="T11" fmla="*/ 0 h 196"/>
                <a:gd name="T12" fmla="*/ 0 w 196"/>
                <a:gd name="T13" fmla="*/ 98 h 196"/>
                <a:gd name="T14" fmla="*/ 98 w 196"/>
                <a:gd name="T15" fmla="*/ 196 h 196"/>
                <a:gd name="T16" fmla="*/ 196 w 196"/>
                <a:gd name="T17" fmla="*/ 98 h 196"/>
                <a:gd name="T18" fmla="*/ 98 w 196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16"/>
                  </a:moveTo>
                  <a:cubicBezTo>
                    <a:pt x="143" y="16"/>
                    <a:pt x="180" y="53"/>
                    <a:pt x="180" y="98"/>
                  </a:cubicBezTo>
                  <a:cubicBezTo>
                    <a:pt x="180" y="143"/>
                    <a:pt x="143" y="180"/>
                    <a:pt x="98" y="180"/>
                  </a:cubicBezTo>
                  <a:cubicBezTo>
                    <a:pt x="52" y="180"/>
                    <a:pt x="16" y="143"/>
                    <a:pt x="16" y="98"/>
                  </a:cubicBezTo>
                  <a:cubicBezTo>
                    <a:pt x="16" y="53"/>
                    <a:pt x="52" y="16"/>
                    <a:pt x="98" y="16"/>
                  </a:cubicBezTo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1531601" y="115888"/>
              <a:ext cx="39688" cy="26988"/>
            </a:xfrm>
            <a:custGeom>
              <a:avLst/>
              <a:gdLst>
                <a:gd name="T0" fmla="*/ 4 w 12"/>
                <a:gd name="T1" fmla="*/ 8 h 8"/>
                <a:gd name="T2" fmla="*/ 0 w 12"/>
                <a:gd name="T3" fmla="*/ 4 h 8"/>
                <a:gd name="T4" fmla="*/ 3 w 12"/>
                <a:gd name="T5" fmla="*/ 0 h 8"/>
                <a:gd name="T6" fmla="*/ 8 w 12"/>
                <a:gd name="T7" fmla="*/ 0 h 8"/>
                <a:gd name="T8" fmla="*/ 12 w 12"/>
                <a:gd name="T9" fmla="*/ 4 h 8"/>
                <a:gd name="T10" fmla="*/ 8 w 12"/>
                <a:gd name="T11" fmla="*/ 8 h 8"/>
                <a:gd name="T12" fmla="*/ 4 w 12"/>
                <a:gd name="T13" fmla="*/ 8 h 8"/>
                <a:gd name="T14" fmla="*/ 4 w 12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0"/>
                    <a:pt x="12" y="1"/>
                    <a:pt x="12" y="4"/>
                  </a:cubicBezTo>
                  <a:cubicBezTo>
                    <a:pt x="12" y="6"/>
                    <a:pt x="10" y="8"/>
                    <a:pt x="8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1368088" y="128588"/>
              <a:ext cx="131763" cy="187325"/>
            </a:xfrm>
            <a:custGeom>
              <a:avLst/>
              <a:gdLst>
                <a:gd name="T0" fmla="*/ 4 w 39"/>
                <a:gd name="T1" fmla="*/ 55 h 55"/>
                <a:gd name="T2" fmla="*/ 0 w 39"/>
                <a:gd name="T3" fmla="*/ 51 h 55"/>
                <a:gd name="T4" fmla="*/ 33 w 39"/>
                <a:gd name="T5" fmla="*/ 1 h 55"/>
                <a:gd name="T6" fmla="*/ 38 w 39"/>
                <a:gd name="T7" fmla="*/ 3 h 55"/>
                <a:gd name="T8" fmla="*/ 36 w 39"/>
                <a:gd name="T9" fmla="*/ 8 h 55"/>
                <a:gd name="T10" fmla="*/ 8 w 39"/>
                <a:gd name="T11" fmla="*/ 51 h 55"/>
                <a:gd name="T12" fmla="*/ 4 w 39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4" y="55"/>
                  </a:moveTo>
                  <a:cubicBezTo>
                    <a:pt x="2" y="55"/>
                    <a:pt x="0" y="54"/>
                    <a:pt x="0" y="51"/>
                  </a:cubicBezTo>
                  <a:cubicBezTo>
                    <a:pt x="0" y="30"/>
                    <a:pt x="13" y="10"/>
                    <a:pt x="33" y="1"/>
                  </a:cubicBezTo>
                  <a:cubicBezTo>
                    <a:pt x="35" y="0"/>
                    <a:pt x="37" y="1"/>
                    <a:pt x="38" y="3"/>
                  </a:cubicBezTo>
                  <a:cubicBezTo>
                    <a:pt x="39" y="5"/>
                    <a:pt x="38" y="7"/>
                    <a:pt x="36" y="8"/>
                  </a:cubicBezTo>
                  <a:cubicBezTo>
                    <a:pt x="19" y="16"/>
                    <a:pt x="8" y="33"/>
                    <a:pt x="8" y="51"/>
                  </a:cubicBezTo>
                  <a:cubicBezTo>
                    <a:pt x="8" y="54"/>
                    <a:pt x="6" y="55"/>
                    <a:pt x="4" y="55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1428413" y="592138"/>
              <a:ext cx="306388" cy="263525"/>
            </a:xfrm>
            <a:custGeom>
              <a:avLst/>
              <a:gdLst>
                <a:gd name="T0" fmla="*/ 69 w 90"/>
                <a:gd name="T1" fmla="*/ 77 h 77"/>
                <a:gd name="T2" fmla="*/ 21 w 90"/>
                <a:gd name="T3" fmla="*/ 77 h 77"/>
                <a:gd name="T4" fmla="*/ 13 w 90"/>
                <a:gd name="T5" fmla="*/ 71 h 77"/>
                <a:gd name="T6" fmla="*/ 1 w 90"/>
                <a:gd name="T7" fmla="*/ 12 h 77"/>
                <a:gd name="T8" fmla="*/ 7 w 90"/>
                <a:gd name="T9" fmla="*/ 2 h 77"/>
                <a:gd name="T10" fmla="*/ 17 w 90"/>
                <a:gd name="T11" fmla="*/ 9 h 77"/>
                <a:gd name="T12" fmla="*/ 27 w 90"/>
                <a:gd name="T13" fmla="*/ 61 h 77"/>
                <a:gd name="T14" fmla="*/ 63 w 90"/>
                <a:gd name="T15" fmla="*/ 61 h 77"/>
                <a:gd name="T16" fmla="*/ 73 w 90"/>
                <a:gd name="T17" fmla="*/ 7 h 77"/>
                <a:gd name="T18" fmla="*/ 82 w 90"/>
                <a:gd name="T19" fmla="*/ 1 h 77"/>
                <a:gd name="T20" fmla="*/ 89 w 90"/>
                <a:gd name="T21" fmla="*/ 10 h 77"/>
                <a:gd name="T22" fmla="*/ 77 w 90"/>
                <a:gd name="T23" fmla="*/ 71 h 77"/>
                <a:gd name="T24" fmla="*/ 69 w 90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77">
                  <a:moveTo>
                    <a:pt x="69" y="77"/>
                  </a:moveTo>
                  <a:cubicBezTo>
                    <a:pt x="21" y="77"/>
                    <a:pt x="21" y="77"/>
                    <a:pt x="21" y="77"/>
                  </a:cubicBezTo>
                  <a:cubicBezTo>
                    <a:pt x="17" y="77"/>
                    <a:pt x="13" y="74"/>
                    <a:pt x="13" y="7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8"/>
                    <a:pt x="3" y="3"/>
                    <a:pt x="7" y="2"/>
                  </a:cubicBezTo>
                  <a:cubicBezTo>
                    <a:pt x="12" y="2"/>
                    <a:pt x="16" y="4"/>
                    <a:pt x="17" y="9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3"/>
                    <a:pt x="78" y="0"/>
                    <a:pt x="82" y="1"/>
                  </a:cubicBezTo>
                  <a:cubicBezTo>
                    <a:pt x="87" y="2"/>
                    <a:pt x="90" y="6"/>
                    <a:pt x="89" y="10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4"/>
                    <a:pt x="73" y="77"/>
                    <a:pt x="69" y="77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1541126" y="814388"/>
              <a:ext cx="80963" cy="53975"/>
            </a:xfrm>
            <a:custGeom>
              <a:avLst/>
              <a:gdLst>
                <a:gd name="T0" fmla="*/ 16 w 24"/>
                <a:gd name="T1" fmla="*/ 16 h 16"/>
                <a:gd name="T2" fmla="*/ 8 w 24"/>
                <a:gd name="T3" fmla="*/ 16 h 16"/>
                <a:gd name="T4" fmla="*/ 0 w 24"/>
                <a:gd name="T5" fmla="*/ 8 h 16"/>
                <a:gd name="T6" fmla="*/ 8 w 24"/>
                <a:gd name="T7" fmla="*/ 0 h 16"/>
                <a:gd name="T8" fmla="*/ 16 w 24"/>
                <a:gd name="T9" fmla="*/ 0 h 16"/>
                <a:gd name="T10" fmla="*/ 24 w 24"/>
                <a:gd name="T11" fmla="*/ 8 h 16"/>
                <a:gd name="T12" fmla="*/ 16 w 2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4" y="4"/>
                    <a:pt x="24" y="8"/>
                  </a:cubicBezTo>
                  <a:cubicBezTo>
                    <a:pt x="24" y="12"/>
                    <a:pt x="20" y="16"/>
                    <a:pt x="16" y="16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1514138" y="687388"/>
              <a:ext cx="125413" cy="41275"/>
            </a:xfrm>
            <a:custGeom>
              <a:avLst/>
              <a:gdLst>
                <a:gd name="T0" fmla="*/ 33 w 37"/>
                <a:gd name="T1" fmla="*/ 12 h 12"/>
                <a:gd name="T2" fmla="*/ 33 w 37"/>
                <a:gd name="T3" fmla="*/ 12 h 12"/>
                <a:gd name="T4" fmla="*/ 3 w 37"/>
                <a:gd name="T5" fmla="*/ 9 h 12"/>
                <a:gd name="T6" fmla="*/ 0 w 37"/>
                <a:gd name="T7" fmla="*/ 4 h 12"/>
                <a:gd name="T8" fmla="*/ 4 w 37"/>
                <a:gd name="T9" fmla="*/ 1 h 12"/>
                <a:gd name="T10" fmla="*/ 34 w 37"/>
                <a:gd name="T11" fmla="*/ 4 h 12"/>
                <a:gd name="T12" fmla="*/ 37 w 37"/>
                <a:gd name="T13" fmla="*/ 9 h 12"/>
                <a:gd name="T14" fmla="*/ 33 w 3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">
                  <a:moveTo>
                    <a:pt x="33" y="12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7" y="7"/>
                    <a:pt x="37" y="9"/>
                  </a:cubicBezTo>
                  <a:cubicBezTo>
                    <a:pt x="37" y="11"/>
                    <a:pt x="35" y="12"/>
                    <a:pt x="33" y="12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1520488" y="746125"/>
              <a:ext cx="112713" cy="36513"/>
            </a:xfrm>
            <a:custGeom>
              <a:avLst/>
              <a:gdLst>
                <a:gd name="T0" fmla="*/ 29 w 33"/>
                <a:gd name="T1" fmla="*/ 11 h 11"/>
                <a:gd name="T2" fmla="*/ 29 w 33"/>
                <a:gd name="T3" fmla="*/ 11 h 11"/>
                <a:gd name="T4" fmla="*/ 4 w 33"/>
                <a:gd name="T5" fmla="*/ 8 h 11"/>
                <a:gd name="T6" fmla="*/ 1 w 33"/>
                <a:gd name="T7" fmla="*/ 3 h 11"/>
                <a:gd name="T8" fmla="*/ 5 w 33"/>
                <a:gd name="T9" fmla="*/ 0 h 11"/>
                <a:gd name="T10" fmla="*/ 30 w 33"/>
                <a:gd name="T11" fmla="*/ 3 h 11"/>
                <a:gd name="T12" fmla="*/ 33 w 33"/>
                <a:gd name="T13" fmla="*/ 7 h 11"/>
                <a:gd name="T14" fmla="*/ 29 w 3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1">
                  <a:moveTo>
                    <a:pt x="29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9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1476038" y="381000"/>
              <a:ext cx="74613" cy="246063"/>
            </a:xfrm>
            <a:custGeom>
              <a:avLst/>
              <a:gdLst>
                <a:gd name="T0" fmla="*/ 17 w 22"/>
                <a:gd name="T1" fmla="*/ 72 h 72"/>
                <a:gd name="T2" fmla="*/ 13 w 22"/>
                <a:gd name="T3" fmla="*/ 68 h 72"/>
                <a:gd name="T4" fmla="*/ 0 w 22"/>
                <a:gd name="T5" fmla="*/ 5 h 72"/>
                <a:gd name="T6" fmla="*/ 3 w 22"/>
                <a:gd name="T7" fmla="*/ 1 h 72"/>
                <a:gd name="T8" fmla="*/ 8 w 22"/>
                <a:gd name="T9" fmla="*/ 4 h 72"/>
                <a:gd name="T10" fmla="*/ 21 w 22"/>
                <a:gd name="T11" fmla="*/ 67 h 72"/>
                <a:gd name="T12" fmla="*/ 18 w 22"/>
                <a:gd name="T13" fmla="*/ 72 h 72"/>
                <a:gd name="T14" fmla="*/ 17 w 22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72">
                  <a:moveTo>
                    <a:pt x="17" y="72"/>
                  </a:moveTo>
                  <a:cubicBezTo>
                    <a:pt x="15" y="72"/>
                    <a:pt x="14" y="70"/>
                    <a:pt x="13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8" y="2"/>
                    <a:pt x="8" y="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2" y="69"/>
                    <a:pt x="20" y="71"/>
                    <a:pt x="18" y="72"/>
                  </a:cubicBezTo>
                  <a:cubicBezTo>
                    <a:pt x="18" y="72"/>
                    <a:pt x="18" y="72"/>
                    <a:pt x="17" y="72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1626851" y="381000"/>
              <a:ext cx="74613" cy="246063"/>
            </a:xfrm>
            <a:custGeom>
              <a:avLst/>
              <a:gdLst>
                <a:gd name="T0" fmla="*/ 4 w 22"/>
                <a:gd name="T1" fmla="*/ 72 h 72"/>
                <a:gd name="T2" fmla="*/ 3 w 22"/>
                <a:gd name="T3" fmla="*/ 72 h 72"/>
                <a:gd name="T4" fmla="*/ 0 w 22"/>
                <a:gd name="T5" fmla="*/ 67 h 72"/>
                <a:gd name="T6" fmla="*/ 13 w 22"/>
                <a:gd name="T7" fmla="*/ 4 h 72"/>
                <a:gd name="T8" fmla="*/ 18 w 22"/>
                <a:gd name="T9" fmla="*/ 1 h 72"/>
                <a:gd name="T10" fmla="*/ 21 w 22"/>
                <a:gd name="T11" fmla="*/ 5 h 72"/>
                <a:gd name="T12" fmla="*/ 8 w 22"/>
                <a:gd name="T13" fmla="*/ 68 h 72"/>
                <a:gd name="T14" fmla="*/ 4 w 22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72">
                  <a:moveTo>
                    <a:pt x="4" y="72"/>
                  </a:moveTo>
                  <a:cubicBezTo>
                    <a:pt x="4" y="72"/>
                    <a:pt x="4" y="72"/>
                    <a:pt x="3" y="72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2"/>
                    <a:pt x="16" y="0"/>
                    <a:pt x="18" y="1"/>
                  </a:cubicBezTo>
                  <a:cubicBezTo>
                    <a:pt x="20" y="1"/>
                    <a:pt x="22" y="3"/>
                    <a:pt x="21" y="5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70"/>
                    <a:pt x="6" y="72"/>
                    <a:pt x="4" y="72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480801" y="368300"/>
              <a:ext cx="212725" cy="57150"/>
            </a:xfrm>
            <a:custGeom>
              <a:avLst/>
              <a:gdLst>
                <a:gd name="T0" fmla="*/ 46 w 63"/>
                <a:gd name="T1" fmla="*/ 17 h 17"/>
                <a:gd name="T2" fmla="*/ 38 w 63"/>
                <a:gd name="T3" fmla="*/ 11 h 17"/>
                <a:gd name="T4" fmla="*/ 38 w 63"/>
                <a:gd name="T5" fmla="*/ 10 h 17"/>
                <a:gd name="T6" fmla="*/ 37 w 63"/>
                <a:gd name="T7" fmla="*/ 10 h 17"/>
                <a:gd name="T8" fmla="*/ 37 w 63"/>
                <a:gd name="T9" fmla="*/ 10 h 17"/>
                <a:gd name="T10" fmla="*/ 36 w 63"/>
                <a:gd name="T11" fmla="*/ 11 h 17"/>
                <a:gd name="T12" fmla="*/ 36 w 63"/>
                <a:gd name="T13" fmla="*/ 11 h 17"/>
                <a:gd name="T14" fmla="*/ 36 w 63"/>
                <a:gd name="T15" fmla="*/ 11 h 17"/>
                <a:gd name="T16" fmla="*/ 28 w 63"/>
                <a:gd name="T17" fmla="*/ 17 h 17"/>
                <a:gd name="T18" fmla="*/ 20 w 63"/>
                <a:gd name="T19" fmla="*/ 11 h 17"/>
                <a:gd name="T20" fmla="*/ 19 w 63"/>
                <a:gd name="T21" fmla="*/ 10 h 17"/>
                <a:gd name="T22" fmla="*/ 19 w 63"/>
                <a:gd name="T23" fmla="*/ 10 h 17"/>
                <a:gd name="T24" fmla="*/ 18 w 63"/>
                <a:gd name="T25" fmla="*/ 10 h 17"/>
                <a:gd name="T26" fmla="*/ 18 w 63"/>
                <a:gd name="T27" fmla="*/ 11 h 17"/>
                <a:gd name="T28" fmla="*/ 10 w 63"/>
                <a:gd name="T29" fmla="*/ 17 h 17"/>
                <a:gd name="T30" fmla="*/ 1 w 63"/>
                <a:gd name="T31" fmla="*/ 10 h 17"/>
                <a:gd name="T32" fmla="*/ 0 w 63"/>
                <a:gd name="T33" fmla="*/ 8 h 17"/>
                <a:gd name="T34" fmla="*/ 4 w 63"/>
                <a:gd name="T35" fmla="*/ 4 h 17"/>
                <a:gd name="T36" fmla="*/ 8 w 63"/>
                <a:gd name="T37" fmla="*/ 7 h 17"/>
                <a:gd name="T38" fmla="*/ 10 w 63"/>
                <a:gd name="T39" fmla="*/ 9 h 17"/>
                <a:gd name="T40" fmla="*/ 11 w 63"/>
                <a:gd name="T41" fmla="*/ 7 h 17"/>
                <a:gd name="T42" fmla="*/ 12 w 63"/>
                <a:gd name="T43" fmla="*/ 5 h 17"/>
                <a:gd name="T44" fmla="*/ 19 w 63"/>
                <a:gd name="T45" fmla="*/ 1 h 17"/>
                <a:gd name="T46" fmla="*/ 25 w 63"/>
                <a:gd name="T47" fmla="*/ 5 h 17"/>
                <a:gd name="T48" fmla="*/ 27 w 63"/>
                <a:gd name="T49" fmla="*/ 7 h 17"/>
                <a:gd name="T50" fmla="*/ 28 w 63"/>
                <a:gd name="T51" fmla="*/ 9 h 17"/>
                <a:gd name="T52" fmla="*/ 29 w 63"/>
                <a:gd name="T53" fmla="*/ 8 h 17"/>
                <a:gd name="T54" fmla="*/ 29 w 63"/>
                <a:gd name="T55" fmla="*/ 8 h 17"/>
                <a:gd name="T56" fmla="*/ 29 w 63"/>
                <a:gd name="T57" fmla="*/ 8 h 17"/>
                <a:gd name="T58" fmla="*/ 29 w 63"/>
                <a:gd name="T59" fmla="*/ 7 h 17"/>
                <a:gd name="T60" fmla="*/ 31 w 63"/>
                <a:gd name="T61" fmla="*/ 5 h 17"/>
                <a:gd name="T62" fmla="*/ 37 w 63"/>
                <a:gd name="T63" fmla="*/ 1 h 17"/>
                <a:gd name="T64" fmla="*/ 44 w 63"/>
                <a:gd name="T65" fmla="*/ 5 h 17"/>
                <a:gd name="T66" fmla="*/ 45 w 63"/>
                <a:gd name="T67" fmla="*/ 7 h 17"/>
                <a:gd name="T68" fmla="*/ 46 w 63"/>
                <a:gd name="T69" fmla="*/ 9 h 17"/>
                <a:gd name="T70" fmla="*/ 48 w 63"/>
                <a:gd name="T71" fmla="*/ 7 h 17"/>
                <a:gd name="T72" fmla="*/ 49 w 63"/>
                <a:gd name="T73" fmla="*/ 5 h 17"/>
                <a:gd name="T74" fmla="*/ 62 w 63"/>
                <a:gd name="T75" fmla="*/ 5 h 17"/>
                <a:gd name="T76" fmla="*/ 63 w 63"/>
                <a:gd name="T77" fmla="*/ 8 h 17"/>
                <a:gd name="T78" fmla="*/ 60 w 63"/>
                <a:gd name="T79" fmla="*/ 12 h 17"/>
                <a:gd name="T80" fmla="*/ 59 w 63"/>
                <a:gd name="T81" fmla="*/ 12 h 17"/>
                <a:gd name="T82" fmla="*/ 56 w 63"/>
                <a:gd name="T83" fmla="*/ 10 h 17"/>
                <a:gd name="T84" fmla="*/ 55 w 63"/>
                <a:gd name="T85" fmla="*/ 10 h 17"/>
                <a:gd name="T86" fmla="*/ 55 w 63"/>
                <a:gd name="T87" fmla="*/ 10 h 17"/>
                <a:gd name="T88" fmla="*/ 55 w 63"/>
                <a:gd name="T89" fmla="*/ 11 h 17"/>
                <a:gd name="T90" fmla="*/ 46 w 63"/>
                <a:gd name="T9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" h="17">
                  <a:moveTo>
                    <a:pt x="46" y="17"/>
                  </a:moveTo>
                  <a:cubicBezTo>
                    <a:pt x="43" y="17"/>
                    <a:pt x="40" y="15"/>
                    <a:pt x="38" y="11"/>
                  </a:cubicBezTo>
                  <a:cubicBezTo>
                    <a:pt x="38" y="11"/>
                    <a:pt x="38" y="10"/>
                    <a:pt x="38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3" y="17"/>
                    <a:pt x="30" y="17"/>
                    <a:pt x="28" y="17"/>
                  </a:cubicBezTo>
                  <a:cubicBezTo>
                    <a:pt x="25" y="17"/>
                    <a:pt x="22" y="15"/>
                    <a:pt x="20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6" y="15"/>
                    <a:pt x="13" y="17"/>
                    <a:pt x="10" y="17"/>
                  </a:cubicBezTo>
                  <a:cubicBezTo>
                    <a:pt x="6" y="17"/>
                    <a:pt x="3" y="15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2" y="4"/>
                    <a:pt x="4" y="4"/>
                  </a:cubicBezTo>
                  <a:cubicBezTo>
                    <a:pt x="6" y="4"/>
                    <a:pt x="8" y="5"/>
                    <a:pt x="8" y="7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5" y="2"/>
                    <a:pt x="17" y="1"/>
                    <a:pt x="19" y="1"/>
                  </a:cubicBezTo>
                  <a:cubicBezTo>
                    <a:pt x="21" y="1"/>
                    <a:pt x="24" y="3"/>
                    <a:pt x="25" y="5"/>
                  </a:cubicBezTo>
                  <a:cubicBezTo>
                    <a:pt x="26" y="6"/>
                    <a:pt x="26" y="6"/>
                    <a:pt x="27" y="7"/>
                  </a:cubicBezTo>
                  <a:cubicBezTo>
                    <a:pt x="27" y="8"/>
                    <a:pt x="28" y="9"/>
                    <a:pt x="28" y="9"/>
                  </a:cubicBezTo>
                  <a:cubicBezTo>
                    <a:pt x="28" y="9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1" y="5"/>
                  </a:cubicBezTo>
                  <a:cubicBezTo>
                    <a:pt x="33" y="2"/>
                    <a:pt x="36" y="1"/>
                    <a:pt x="37" y="1"/>
                  </a:cubicBezTo>
                  <a:cubicBezTo>
                    <a:pt x="39" y="1"/>
                    <a:pt x="41" y="2"/>
                    <a:pt x="44" y="5"/>
                  </a:cubicBezTo>
                  <a:cubicBezTo>
                    <a:pt x="44" y="6"/>
                    <a:pt x="45" y="6"/>
                    <a:pt x="45" y="7"/>
                  </a:cubicBezTo>
                  <a:cubicBezTo>
                    <a:pt x="45" y="8"/>
                    <a:pt x="46" y="9"/>
                    <a:pt x="46" y="9"/>
                  </a:cubicBezTo>
                  <a:cubicBezTo>
                    <a:pt x="47" y="9"/>
                    <a:pt x="47" y="8"/>
                    <a:pt x="48" y="7"/>
                  </a:cubicBezTo>
                  <a:cubicBezTo>
                    <a:pt x="48" y="6"/>
                    <a:pt x="48" y="5"/>
                    <a:pt x="49" y="5"/>
                  </a:cubicBezTo>
                  <a:cubicBezTo>
                    <a:pt x="53" y="0"/>
                    <a:pt x="59" y="0"/>
                    <a:pt x="62" y="5"/>
                  </a:cubicBezTo>
                  <a:cubicBezTo>
                    <a:pt x="63" y="6"/>
                    <a:pt x="63" y="7"/>
                    <a:pt x="63" y="8"/>
                  </a:cubicBezTo>
                  <a:cubicBezTo>
                    <a:pt x="63" y="10"/>
                    <a:pt x="62" y="12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8" y="12"/>
                    <a:pt x="57" y="11"/>
                    <a:pt x="56" y="10"/>
                  </a:cubicBezTo>
                  <a:cubicBezTo>
                    <a:pt x="56" y="10"/>
                    <a:pt x="56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3" y="15"/>
                    <a:pt x="50" y="17"/>
                    <a:pt x="46" y="17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Lato"/>
                <a:cs typeface="+mn-cs"/>
              </a:endParaRPr>
            </a:p>
          </p:txBody>
        </p:sp>
      </p:grpSp>
      <p:sp>
        <p:nvSpPr>
          <p:cNvPr id="18478" name="Freeform 18"/>
          <p:cNvSpPr>
            <a:spLocks/>
          </p:cNvSpPr>
          <p:nvPr/>
        </p:nvSpPr>
        <p:spPr bwMode="auto">
          <a:xfrm>
            <a:off x="6592888" y="4125913"/>
            <a:ext cx="96837" cy="131762"/>
          </a:xfrm>
          <a:custGeom>
            <a:avLst/>
            <a:gdLst>
              <a:gd name="T0" fmla="*/ 2147483647 w 72"/>
              <a:gd name="T1" fmla="*/ 2147483647 h 73"/>
              <a:gd name="T2" fmla="*/ 2147483647 w 72"/>
              <a:gd name="T3" fmla="*/ 2147483647 h 73"/>
              <a:gd name="T4" fmla="*/ 2147483647 w 72"/>
              <a:gd name="T5" fmla="*/ 2147483647 h 73"/>
              <a:gd name="T6" fmla="*/ 2147483647 w 72"/>
              <a:gd name="T7" fmla="*/ 2147483647 h 73"/>
              <a:gd name="T8" fmla="*/ 2147483647 w 72"/>
              <a:gd name="T9" fmla="*/ 2147483647 h 73"/>
              <a:gd name="T10" fmla="*/ 2147483647 w 72"/>
              <a:gd name="T11" fmla="*/ 2147483647 h 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2"/>
              <a:gd name="T19" fmla="*/ 0 h 73"/>
              <a:gd name="T20" fmla="*/ 72 w 72"/>
              <a:gd name="T21" fmla="*/ 73 h 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2" h="73">
                <a:moveTo>
                  <a:pt x="56" y="16"/>
                </a:moveTo>
                <a:cubicBezTo>
                  <a:pt x="42" y="2"/>
                  <a:pt x="21" y="0"/>
                  <a:pt x="5" y="11"/>
                </a:cubicBezTo>
                <a:cubicBezTo>
                  <a:pt x="1" y="13"/>
                  <a:pt x="0" y="19"/>
                  <a:pt x="3" y="22"/>
                </a:cubicBezTo>
                <a:cubicBezTo>
                  <a:pt x="51" y="69"/>
                  <a:pt x="51" y="69"/>
                  <a:pt x="51" y="69"/>
                </a:cubicBezTo>
                <a:cubicBezTo>
                  <a:pt x="54" y="73"/>
                  <a:pt x="59" y="72"/>
                  <a:pt x="62" y="68"/>
                </a:cubicBezTo>
                <a:cubicBezTo>
                  <a:pt x="72" y="52"/>
                  <a:pt x="70" y="30"/>
                  <a:pt x="56" y="16"/>
                </a:cubicBezTo>
                <a:close/>
              </a:path>
            </a:pathLst>
          </a:custGeom>
          <a:solidFill>
            <a:srgbClr val="00AACC"/>
          </a:solidFill>
          <a:ln w="9525">
            <a:solidFill>
              <a:srgbClr val="00AA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79" name="Freeform 19"/>
          <p:cNvSpPr>
            <a:spLocks noEditPoints="1"/>
          </p:cNvSpPr>
          <p:nvPr/>
        </p:nvSpPr>
        <p:spPr bwMode="auto">
          <a:xfrm>
            <a:off x="6310313" y="4165600"/>
            <a:ext cx="350837" cy="352425"/>
          </a:xfrm>
          <a:custGeom>
            <a:avLst/>
            <a:gdLst>
              <a:gd name="T0" fmla="*/ 2147483647 w 219"/>
              <a:gd name="T1" fmla="*/ 2147483647 h 224"/>
              <a:gd name="T2" fmla="*/ 2147483647 w 219"/>
              <a:gd name="T3" fmla="*/ 2147483647 h 224"/>
              <a:gd name="T4" fmla="*/ 2147483647 w 219"/>
              <a:gd name="T5" fmla="*/ 0 h 224"/>
              <a:gd name="T6" fmla="*/ 2147483647 w 219"/>
              <a:gd name="T7" fmla="*/ 0 h 224"/>
              <a:gd name="T8" fmla="*/ 2147483647 w 219"/>
              <a:gd name="T9" fmla="*/ 2147483647 h 224"/>
              <a:gd name="T10" fmla="*/ 2147483647 w 219"/>
              <a:gd name="T11" fmla="*/ 2147483647 h 224"/>
              <a:gd name="T12" fmla="*/ 2147483647 w 219"/>
              <a:gd name="T13" fmla="*/ 2147483647 h 224"/>
              <a:gd name="T14" fmla="*/ 2147483647 w 219"/>
              <a:gd name="T15" fmla="*/ 2147483647 h 224"/>
              <a:gd name="T16" fmla="*/ 2147483647 w 219"/>
              <a:gd name="T17" fmla="*/ 2147483647 h 224"/>
              <a:gd name="T18" fmla="*/ 2147483647 w 219"/>
              <a:gd name="T19" fmla="*/ 2147483647 h 224"/>
              <a:gd name="T20" fmla="*/ 2147483647 w 219"/>
              <a:gd name="T21" fmla="*/ 2147483647 h 224"/>
              <a:gd name="T22" fmla="*/ 2147483647 w 219"/>
              <a:gd name="T23" fmla="*/ 2147483647 h 224"/>
              <a:gd name="T24" fmla="*/ 2147483647 w 219"/>
              <a:gd name="T25" fmla="*/ 2147483647 h 224"/>
              <a:gd name="T26" fmla="*/ 2147483647 w 219"/>
              <a:gd name="T27" fmla="*/ 2147483647 h 224"/>
              <a:gd name="T28" fmla="*/ 2147483647 w 219"/>
              <a:gd name="T29" fmla="*/ 2147483647 h 224"/>
              <a:gd name="T30" fmla="*/ 2147483647 w 219"/>
              <a:gd name="T31" fmla="*/ 2147483647 h 224"/>
              <a:gd name="T32" fmla="*/ 2147483647 w 219"/>
              <a:gd name="T33" fmla="*/ 2147483647 h 224"/>
              <a:gd name="T34" fmla="*/ 2147483647 w 219"/>
              <a:gd name="T35" fmla="*/ 2147483647 h 224"/>
              <a:gd name="T36" fmla="*/ 2147483647 w 219"/>
              <a:gd name="T37" fmla="*/ 2147483647 h 224"/>
              <a:gd name="T38" fmla="*/ 2147483647 w 219"/>
              <a:gd name="T39" fmla="*/ 2147483647 h 224"/>
              <a:gd name="T40" fmla="*/ 2147483647 w 219"/>
              <a:gd name="T41" fmla="*/ 2147483647 h 224"/>
              <a:gd name="T42" fmla="*/ 2147483647 w 219"/>
              <a:gd name="T43" fmla="*/ 2147483647 h 224"/>
              <a:gd name="T44" fmla="*/ 2147483647 w 219"/>
              <a:gd name="T45" fmla="*/ 2147483647 h 224"/>
              <a:gd name="T46" fmla="*/ 2147483647 w 219"/>
              <a:gd name="T47" fmla="*/ 2147483647 h 224"/>
              <a:gd name="T48" fmla="*/ 2147483647 w 219"/>
              <a:gd name="T49" fmla="*/ 2147483647 h 224"/>
              <a:gd name="T50" fmla="*/ 2147483647 w 219"/>
              <a:gd name="T51" fmla="*/ 2147483647 h 22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9"/>
              <a:gd name="T79" fmla="*/ 0 h 224"/>
              <a:gd name="T80" fmla="*/ 219 w 219"/>
              <a:gd name="T81" fmla="*/ 224 h 22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9" h="224">
                <a:moveTo>
                  <a:pt x="199" y="170"/>
                </a:moveTo>
                <a:cubicBezTo>
                  <a:pt x="212" y="152"/>
                  <a:pt x="219" y="130"/>
                  <a:pt x="219" y="107"/>
                </a:cubicBezTo>
                <a:cubicBezTo>
                  <a:pt x="219" y="48"/>
                  <a:pt x="171" y="0"/>
                  <a:pt x="11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52" y="0"/>
                  <a:pt x="4" y="48"/>
                  <a:pt x="4" y="107"/>
                </a:cubicBezTo>
                <a:cubicBezTo>
                  <a:pt x="4" y="129"/>
                  <a:pt x="11" y="149"/>
                  <a:pt x="22" y="166"/>
                </a:cubicBezTo>
                <a:cubicBezTo>
                  <a:pt x="4" y="203"/>
                  <a:pt x="4" y="203"/>
                  <a:pt x="4" y="203"/>
                </a:cubicBezTo>
                <a:cubicBezTo>
                  <a:pt x="0" y="210"/>
                  <a:pt x="3" y="219"/>
                  <a:pt x="10" y="222"/>
                </a:cubicBezTo>
                <a:cubicBezTo>
                  <a:pt x="12" y="223"/>
                  <a:pt x="15" y="224"/>
                  <a:pt x="17" y="224"/>
                </a:cubicBezTo>
                <a:cubicBezTo>
                  <a:pt x="22" y="224"/>
                  <a:pt x="27" y="221"/>
                  <a:pt x="30" y="216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61" y="205"/>
                  <a:pt x="85" y="214"/>
                  <a:pt x="111" y="214"/>
                </a:cubicBezTo>
                <a:cubicBezTo>
                  <a:pt x="111" y="214"/>
                  <a:pt x="111" y="214"/>
                  <a:pt x="112" y="214"/>
                </a:cubicBezTo>
                <a:cubicBezTo>
                  <a:pt x="137" y="214"/>
                  <a:pt x="159" y="206"/>
                  <a:pt x="178" y="192"/>
                </a:cubicBezTo>
                <a:cubicBezTo>
                  <a:pt x="190" y="216"/>
                  <a:pt x="190" y="216"/>
                  <a:pt x="190" y="216"/>
                </a:cubicBezTo>
                <a:cubicBezTo>
                  <a:pt x="192" y="221"/>
                  <a:pt x="197" y="224"/>
                  <a:pt x="203" y="224"/>
                </a:cubicBezTo>
                <a:cubicBezTo>
                  <a:pt x="205" y="224"/>
                  <a:pt x="207" y="223"/>
                  <a:pt x="209" y="222"/>
                </a:cubicBezTo>
                <a:cubicBezTo>
                  <a:pt x="216" y="219"/>
                  <a:pt x="219" y="210"/>
                  <a:pt x="216" y="203"/>
                </a:cubicBezTo>
                <a:lnTo>
                  <a:pt x="199" y="170"/>
                </a:lnTo>
                <a:close/>
                <a:moveTo>
                  <a:pt x="112" y="185"/>
                </a:moveTo>
                <a:cubicBezTo>
                  <a:pt x="111" y="185"/>
                  <a:pt x="111" y="185"/>
                  <a:pt x="111" y="185"/>
                </a:cubicBezTo>
                <a:cubicBezTo>
                  <a:pt x="68" y="185"/>
                  <a:pt x="33" y="150"/>
                  <a:pt x="33" y="107"/>
                </a:cubicBezTo>
                <a:cubicBezTo>
                  <a:pt x="33" y="64"/>
                  <a:pt x="68" y="29"/>
                  <a:pt x="111" y="29"/>
                </a:cubicBezTo>
                <a:cubicBezTo>
                  <a:pt x="111" y="29"/>
                  <a:pt x="111" y="29"/>
                  <a:pt x="112" y="29"/>
                </a:cubicBezTo>
                <a:cubicBezTo>
                  <a:pt x="155" y="29"/>
                  <a:pt x="190" y="64"/>
                  <a:pt x="190" y="107"/>
                </a:cubicBezTo>
                <a:cubicBezTo>
                  <a:pt x="190" y="150"/>
                  <a:pt x="155" y="185"/>
                  <a:pt x="112" y="185"/>
                </a:cubicBezTo>
                <a:close/>
              </a:path>
            </a:pathLst>
          </a:custGeom>
          <a:solidFill>
            <a:srgbClr val="00AACC"/>
          </a:solidFill>
          <a:ln w="9525">
            <a:solidFill>
              <a:srgbClr val="00AA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80" name="Freeform 20"/>
          <p:cNvSpPr>
            <a:spLocks/>
          </p:cNvSpPr>
          <p:nvPr/>
        </p:nvSpPr>
        <p:spPr bwMode="auto">
          <a:xfrm>
            <a:off x="6432550" y="4246563"/>
            <a:ext cx="85725" cy="168275"/>
          </a:xfrm>
          <a:custGeom>
            <a:avLst/>
            <a:gdLst>
              <a:gd name="T0" fmla="*/ 2147483647 w 53"/>
              <a:gd name="T1" fmla="*/ 0 h 92"/>
              <a:gd name="T2" fmla="*/ 2147483647 w 53"/>
              <a:gd name="T3" fmla="*/ 0 h 92"/>
              <a:gd name="T4" fmla="*/ 2147483647 w 53"/>
              <a:gd name="T5" fmla="*/ 2147483647 h 92"/>
              <a:gd name="T6" fmla="*/ 2147483647 w 53"/>
              <a:gd name="T7" fmla="*/ 2147483647 h 92"/>
              <a:gd name="T8" fmla="*/ 2147483647 w 53"/>
              <a:gd name="T9" fmla="*/ 2147483647 h 92"/>
              <a:gd name="T10" fmla="*/ 2147483647 w 53"/>
              <a:gd name="T11" fmla="*/ 2147483647 h 92"/>
              <a:gd name="T12" fmla="*/ 2147483647 w 53"/>
              <a:gd name="T13" fmla="*/ 2147483647 h 92"/>
              <a:gd name="T14" fmla="*/ 2147483647 w 53"/>
              <a:gd name="T15" fmla="*/ 2147483647 h 92"/>
              <a:gd name="T16" fmla="*/ 2147483647 w 53"/>
              <a:gd name="T17" fmla="*/ 2147483647 h 92"/>
              <a:gd name="T18" fmla="*/ 2147483647 w 53"/>
              <a:gd name="T19" fmla="*/ 2147483647 h 92"/>
              <a:gd name="T20" fmla="*/ 2147483647 w 53"/>
              <a:gd name="T21" fmla="*/ 2147483647 h 92"/>
              <a:gd name="T22" fmla="*/ 2147483647 w 53"/>
              <a:gd name="T23" fmla="*/ 2147483647 h 92"/>
              <a:gd name="T24" fmla="*/ 2147483647 w 53"/>
              <a:gd name="T25" fmla="*/ 0 h 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3"/>
              <a:gd name="T40" fmla="*/ 0 h 92"/>
              <a:gd name="T41" fmla="*/ 53 w 53"/>
              <a:gd name="T42" fmla="*/ 92 h 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3" h="92">
                <a:moveTo>
                  <a:pt x="45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1"/>
                  <a:pt x="36" y="4"/>
                  <a:pt x="36" y="8"/>
                </a:cubicBezTo>
                <a:cubicBezTo>
                  <a:pt x="36" y="40"/>
                  <a:pt x="36" y="40"/>
                  <a:pt x="36" y="40"/>
                </a:cubicBezTo>
                <a:cubicBezTo>
                  <a:pt x="3" y="79"/>
                  <a:pt x="3" y="79"/>
                  <a:pt x="3" y="79"/>
                </a:cubicBezTo>
                <a:cubicBezTo>
                  <a:pt x="0" y="82"/>
                  <a:pt x="1" y="87"/>
                  <a:pt x="4" y="90"/>
                </a:cubicBezTo>
                <a:cubicBezTo>
                  <a:pt x="6" y="92"/>
                  <a:pt x="8" y="92"/>
                  <a:pt x="9" y="92"/>
                </a:cubicBezTo>
                <a:cubicBezTo>
                  <a:pt x="12" y="92"/>
                  <a:pt x="14" y="91"/>
                  <a:pt x="16" y="90"/>
                </a:cubicBezTo>
                <a:cubicBezTo>
                  <a:pt x="44" y="57"/>
                  <a:pt x="44" y="57"/>
                  <a:pt x="4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2" y="48"/>
                  <a:pt x="53" y="45"/>
                  <a:pt x="53" y="43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4"/>
                  <a:pt x="49" y="0"/>
                  <a:pt x="45" y="0"/>
                </a:cubicBezTo>
                <a:close/>
              </a:path>
            </a:pathLst>
          </a:custGeom>
          <a:solidFill>
            <a:srgbClr val="00AACC"/>
          </a:solidFill>
          <a:ln w="9525">
            <a:solidFill>
              <a:srgbClr val="00AA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81" name="Freeform 21"/>
          <p:cNvSpPr>
            <a:spLocks/>
          </p:cNvSpPr>
          <p:nvPr/>
        </p:nvSpPr>
        <p:spPr bwMode="auto">
          <a:xfrm>
            <a:off x="6281738" y="4125913"/>
            <a:ext cx="114300" cy="138112"/>
          </a:xfrm>
          <a:custGeom>
            <a:avLst/>
            <a:gdLst>
              <a:gd name="T0" fmla="*/ 2147483647 w 73"/>
              <a:gd name="T1" fmla="*/ 2147483647 h 73"/>
              <a:gd name="T2" fmla="*/ 2147483647 w 73"/>
              <a:gd name="T3" fmla="*/ 2147483647 h 73"/>
              <a:gd name="T4" fmla="*/ 2147483647 w 73"/>
              <a:gd name="T5" fmla="*/ 2147483647 h 73"/>
              <a:gd name="T6" fmla="*/ 2147483647 w 73"/>
              <a:gd name="T7" fmla="*/ 2147483647 h 73"/>
              <a:gd name="T8" fmla="*/ 2147483647 w 73"/>
              <a:gd name="T9" fmla="*/ 2147483647 h 73"/>
              <a:gd name="T10" fmla="*/ 2147483647 w 73"/>
              <a:gd name="T11" fmla="*/ 2147483647 h 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3"/>
              <a:gd name="T19" fmla="*/ 0 h 73"/>
              <a:gd name="T20" fmla="*/ 73 w 73"/>
              <a:gd name="T21" fmla="*/ 73 h 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3" h="73">
                <a:moveTo>
                  <a:pt x="16" y="16"/>
                </a:moveTo>
                <a:cubicBezTo>
                  <a:pt x="2" y="31"/>
                  <a:pt x="0" y="53"/>
                  <a:pt x="11" y="69"/>
                </a:cubicBezTo>
                <a:cubicBezTo>
                  <a:pt x="13" y="72"/>
                  <a:pt x="19" y="73"/>
                  <a:pt x="22" y="70"/>
                </a:cubicBezTo>
                <a:cubicBezTo>
                  <a:pt x="69" y="22"/>
                  <a:pt x="69" y="22"/>
                  <a:pt x="69" y="22"/>
                </a:cubicBezTo>
                <a:cubicBezTo>
                  <a:pt x="73" y="19"/>
                  <a:pt x="72" y="13"/>
                  <a:pt x="68" y="11"/>
                </a:cubicBezTo>
                <a:cubicBezTo>
                  <a:pt x="52" y="0"/>
                  <a:pt x="30" y="2"/>
                  <a:pt x="16" y="16"/>
                </a:cubicBezTo>
                <a:close/>
              </a:path>
            </a:pathLst>
          </a:custGeom>
          <a:solidFill>
            <a:srgbClr val="00AACC"/>
          </a:solidFill>
          <a:ln w="9525">
            <a:solidFill>
              <a:srgbClr val="00AA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8" name="Picture 3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59129" y="4143424"/>
            <a:ext cx="439786" cy="439274"/>
          </a:xfrm>
          <a:prstGeom prst="rect">
            <a:avLst/>
          </a:prstGeom>
        </p:spPr>
      </p:pic>
      <p:grpSp>
        <p:nvGrpSpPr>
          <p:cNvPr id="133" name="Group 6"/>
          <p:cNvGrpSpPr/>
          <p:nvPr/>
        </p:nvGrpSpPr>
        <p:grpSpPr>
          <a:xfrm>
            <a:off x="9109046" y="4112269"/>
            <a:ext cx="290308" cy="364974"/>
            <a:chOff x="5448300" y="2645498"/>
            <a:chExt cx="385763" cy="434975"/>
          </a:xfrm>
          <a:solidFill>
            <a:srgbClr val="242C96"/>
          </a:solidFill>
        </p:grpSpPr>
        <p:sp>
          <p:nvSpPr>
            <p:cNvPr id="134" name="Freeform 162"/>
            <p:cNvSpPr>
              <a:spLocks noEditPoints="1"/>
            </p:cNvSpPr>
            <p:nvPr/>
          </p:nvSpPr>
          <p:spPr bwMode="auto">
            <a:xfrm>
              <a:off x="5448300" y="2645498"/>
              <a:ext cx="385763" cy="434975"/>
            </a:xfrm>
            <a:custGeom>
              <a:avLst/>
              <a:gdLst>
                <a:gd name="T0" fmla="*/ 117 w 171"/>
                <a:gd name="T1" fmla="*/ 0 h 192"/>
                <a:gd name="T2" fmla="*/ 30 w 171"/>
                <a:gd name="T3" fmla="*/ 0 h 192"/>
                <a:gd name="T4" fmla="*/ 0 w 171"/>
                <a:gd name="T5" fmla="*/ 34 h 192"/>
                <a:gd name="T6" fmla="*/ 0 w 171"/>
                <a:gd name="T7" fmla="*/ 158 h 192"/>
                <a:gd name="T8" fmla="*/ 30 w 171"/>
                <a:gd name="T9" fmla="*/ 192 h 192"/>
                <a:gd name="T10" fmla="*/ 142 w 171"/>
                <a:gd name="T11" fmla="*/ 192 h 192"/>
                <a:gd name="T12" fmla="*/ 171 w 171"/>
                <a:gd name="T13" fmla="*/ 158 h 192"/>
                <a:gd name="T14" fmla="*/ 171 w 171"/>
                <a:gd name="T15" fmla="*/ 64 h 192"/>
                <a:gd name="T16" fmla="*/ 117 w 171"/>
                <a:gd name="T17" fmla="*/ 0 h 192"/>
                <a:gd name="T18" fmla="*/ 149 w 171"/>
                <a:gd name="T19" fmla="*/ 148 h 192"/>
                <a:gd name="T20" fmla="*/ 127 w 171"/>
                <a:gd name="T21" fmla="*/ 174 h 192"/>
                <a:gd name="T22" fmla="*/ 45 w 171"/>
                <a:gd name="T23" fmla="*/ 174 h 192"/>
                <a:gd name="T24" fmla="*/ 23 w 171"/>
                <a:gd name="T25" fmla="*/ 148 h 192"/>
                <a:gd name="T26" fmla="*/ 23 w 171"/>
                <a:gd name="T27" fmla="*/ 50 h 192"/>
                <a:gd name="T28" fmla="*/ 45 w 171"/>
                <a:gd name="T29" fmla="*/ 23 h 192"/>
                <a:gd name="T30" fmla="*/ 109 w 171"/>
                <a:gd name="T31" fmla="*/ 23 h 192"/>
                <a:gd name="T32" fmla="*/ 149 w 171"/>
                <a:gd name="T33" fmla="*/ 74 h 192"/>
                <a:gd name="T34" fmla="*/ 149 w 171"/>
                <a:gd name="T3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92">
                  <a:moveTo>
                    <a:pt x="1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5"/>
                    <a:pt x="0" y="3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7"/>
                    <a:pt x="14" y="192"/>
                    <a:pt x="30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58" y="192"/>
                    <a:pt x="171" y="177"/>
                    <a:pt x="171" y="158"/>
                  </a:cubicBezTo>
                  <a:cubicBezTo>
                    <a:pt x="171" y="64"/>
                    <a:pt x="171" y="64"/>
                    <a:pt x="171" y="64"/>
                  </a:cubicBezTo>
                  <a:lnTo>
                    <a:pt x="117" y="0"/>
                  </a:lnTo>
                  <a:close/>
                  <a:moveTo>
                    <a:pt x="149" y="148"/>
                  </a:moveTo>
                  <a:cubicBezTo>
                    <a:pt x="149" y="162"/>
                    <a:pt x="146" y="174"/>
                    <a:pt x="127" y="174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28" y="175"/>
                    <a:pt x="23" y="162"/>
                    <a:pt x="23" y="148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35"/>
                    <a:pt x="26" y="23"/>
                    <a:pt x="45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49" y="74"/>
                    <a:pt x="149" y="74"/>
                    <a:pt x="149" y="74"/>
                  </a:cubicBezTo>
                  <a:lnTo>
                    <a:pt x="149" y="148"/>
                  </a:ln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5" name="Freeform 163"/>
            <p:cNvSpPr>
              <a:spLocks/>
            </p:cNvSpPr>
            <p:nvPr/>
          </p:nvSpPr>
          <p:spPr bwMode="auto">
            <a:xfrm>
              <a:off x="5538788" y="2980460"/>
              <a:ext cx="212725" cy="15875"/>
            </a:xfrm>
            <a:custGeom>
              <a:avLst/>
              <a:gdLst>
                <a:gd name="T0" fmla="*/ 90 w 94"/>
                <a:gd name="T1" fmla="*/ 0 h 7"/>
                <a:gd name="T2" fmla="*/ 4 w 94"/>
                <a:gd name="T3" fmla="*/ 0 h 7"/>
                <a:gd name="T4" fmla="*/ 0 w 94"/>
                <a:gd name="T5" fmla="*/ 3 h 7"/>
                <a:gd name="T6" fmla="*/ 4 w 94"/>
                <a:gd name="T7" fmla="*/ 7 h 7"/>
                <a:gd name="T8" fmla="*/ 90 w 94"/>
                <a:gd name="T9" fmla="*/ 7 h 7"/>
                <a:gd name="T10" fmla="*/ 94 w 94"/>
                <a:gd name="T11" fmla="*/ 3 h 7"/>
                <a:gd name="T12" fmla="*/ 90 w 9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5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6" name="Freeform 164"/>
            <p:cNvSpPr>
              <a:spLocks/>
            </p:cNvSpPr>
            <p:nvPr/>
          </p:nvSpPr>
          <p:spPr bwMode="auto">
            <a:xfrm>
              <a:off x="5538788" y="2912198"/>
              <a:ext cx="212725" cy="15875"/>
            </a:xfrm>
            <a:custGeom>
              <a:avLst/>
              <a:gdLst>
                <a:gd name="T0" fmla="*/ 90 w 94"/>
                <a:gd name="T1" fmla="*/ 0 h 7"/>
                <a:gd name="T2" fmla="*/ 4 w 94"/>
                <a:gd name="T3" fmla="*/ 0 h 7"/>
                <a:gd name="T4" fmla="*/ 0 w 94"/>
                <a:gd name="T5" fmla="*/ 4 h 7"/>
                <a:gd name="T6" fmla="*/ 4 w 94"/>
                <a:gd name="T7" fmla="*/ 7 h 7"/>
                <a:gd name="T8" fmla="*/ 90 w 94"/>
                <a:gd name="T9" fmla="*/ 7 h 7"/>
                <a:gd name="T10" fmla="*/ 94 w 94"/>
                <a:gd name="T11" fmla="*/ 4 h 7"/>
                <a:gd name="T12" fmla="*/ 90 w 9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6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7" name="Freeform 165"/>
            <p:cNvSpPr>
              <a:spLocks/>
            </p:cNvSpPr>
            <p:nvPr/>
          </p:nvSpPr>
          <p:spPr bwMode="auto">
            <a:xfrm>
              <a:off x="5538788" y="2853460"/>
              <a:ext cx="212725" cy="15875"/>
            </a:xfrm>
            <a:custGeom>
              <a:avLst/>
              <a:gdLst>
                <a:gd name="T0" fmla="*/ 0 w 94"/>
                <a:gd name="T1" fmla="*/ 4 h 7"/>
                <a:gd name="T2" fmla="*/ 4 w 94"/>
                <a:gd name="T3" fmla="*/ 7 h 7"/>
                <a:gd name="T4" fmla="*/ 90 w 94"/>
                <a:gd name="T5" fmla="*/ 7 h 7"/>
                <a:gd name="T6" fmla="*/ 94 w 94"/>
                <a:gd name="T7" fmla="*/ 4 h 7"/>
                <a:gd name="T8" fmla="*/ 90 w 94"/>
                <a:gd name="T9" fmla="*/ 0 h 7"/>
                <a:gd name="T10" fmla="*/ 4 w 94"/>
                <a:gd name="T11" fmla="*/ 0 h 7"/>
                <a:gd name="T12" fmla="*/ 0 w 94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0" y="4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5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8" name="Freeform 166"/>
            <p:cNvSpPr>
              <a:spLocks/>
            </p:cNvSpPr>
            <p:nvPr/>
          </p:nvSpPr>
          <p:spPr bwMode="auto">
            <a:xfrm>
              <a:off x="5538788" y="2794723"/>
              <a:ext cx="193675" cy="15875"/>
            </a:xfrm>
            <a:custGeom>
              <a:avLst/>
              <a:gdLst>
                <a:gd name="T0" fmla="*/ 0 w 86"/>
                <a:gd name="T1" fmla="*/ 3 h 7"/>
                <a:gd name="T2" fmla="*/ 4 w 86"/>
                <a:gd name="T3" fmla="*/ 7 h 7"/>
                <a:gd name="T4" fmla="*/ 82 w 86"/>
                <a:gd name="T5" fmla="*/ 7 h 7"/>
                <a:gd name="T6" fmla="*/ 86 w 86"/>
                <a:gd name="T7" fmla="*/ 3 h 7"/>
                <a:gd name="T8" fmla="*/ 82 w 86"/>
                <a:gd name="T9" fmla="*/ 0 h 7"/>
                <a:gd name="T10" fmla="*/ 4 w 86"/>
                <a:gd name="T11" fmla="*/ 0 h 7"/>
                <a:gd name="T12" fmla="*/ 0 w 8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7">
                  <a:moveTo>
                    <a:pt x="0" y="3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6" y="5"/>
                    <a:pt x="86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solidFill>
                <a:srgbClr val="242C96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39" name="Forma libre 274">
            <a:extLst>
              <a:ext uri="{FF2B5EF4-FFF2-40B4-BE49-F238E27FC236}"/>
            </a:extLst>
          </p:cNvPr>
          <p:cNvSpPr/>
          <p:nvPr/>
        </p:nvSpPr>
        <p:spPr>
          <a:xfrm>
            <a:off x="6243638" y="1712913"/>
            <a:ext cx="271462" cy="354012"/>
          </a:xfrm>
          <a:custGeom>
            <a:avLst/>
            <a:gdLst>
              <a:gd name="connsiteX0" fmla="*/ 4803215 w 5230090"/>
              <a:gd name="connsiteY0" fmla="*/ 864879 h 6849340"/>
              <a:gd name="connsiteX1" fmla="*/ 3595869 w 5230090"/>
              <a:gd name="connsiteY1" fmla="*/ 864879 h 6849340"/>
              <a:gd name="connsiteX2" fmla="*/ 2602568 w 5230090"/>
              <a:gd name="connsiteY2" fmla="*/ 0 h 6849340"/>
              <a:gd name="connsiteX3" fmla="*/ 1609257 w 5230090"/>
              <a:gd name="connsiteY3" fmla="*/ 864879 h 6849340"/>
              <a:gd name="connsiteX4" fmla="*/ 419360 w 5230090"/>
              <a:gd name="connsiteY4" fmla="*/ 864879 h 6849340"/>
              <a:gd name="connsiteX5" fmla="*/ 0 w 5230090"/>
              <a:gd name="connsiteY5" fmla="*/ 1284239 h 6849340"/>
              <a:gd name="connsiteX6" fmla="*/ 0 w 5230090"/>
              <a:gd name="connsiteY6" fmla="*/ 1712318 h 6849340"/>
              <a:gd name="connsiteX7" fmla="*/ 359906 w 5230090"/>
              <a:gd name="connsiteY7" fmla="*/ 2122958 h 6849340"/>
              <a:gd name="connsiteX8" fmla="*/ 359906 w 5230090"/>
              <a:gd name="connsiteY8" fmla="*/ 6300701 h 6849340"/>
              <a:gd name="connsiteX9" fmla="*/ 916409 w 5230090"/>
              <a:gd name="connsiteY9" fmla="*/ 6857204 h 6849340"/>
              <a:gd name="connsiteX10" fmla="*/ 4314886 w 5230090"/>
              <a:gd name="connsiteY10" fmla="*/ 6857204 h 6849340"/>
              <a:gd name="connsiteX11" fmla="*/ 4871388 w 5230090"/>
              <a:gd name="connsiteY11" fmla="*/ 6300701 h 6849340"/>
              <a:gd name="connsiteX12" fmla="*/ 4871388 w 5230090"/>
              <a:gd name="connsiteY12" fmla="*/ 2130890 h 6849340"/>
              <a:gd name="connsiteX13" fmla="*/ 5231295 w 5230090"/>
              <a:gd name="connsiteY13" fmla="*/ 1720250 h 6849340"/>
              <a:gd name="connsiteX14" fmla="*/ 5231295 w 5230090"/>
              <a:gd name="connsiteY14" fmla="*/ 1292170 h 6849340"/>
              <a:gd name="connsiteX15" fmla="*/ 4803215 w 5230090"/>
              <a:gd name="connsiteY15" fmla="*/ 864879 h 6849340"/>
              <a:gd name="connsiteX16" fmla="*/ 2602568 w 5230090"/>
              <a:gd name="connsiteY16" fmla="*/ 317096 h 6849340"/>
              <a:gd name="connsiteX17" fmla="*/ 3270054 w 5230090"/>
              <a:gd name="connsiteY17" fmla="*/ 864879 h 6849340"/>
              <a:gd name="connsiteX18" fmla="*/ 1926353 w 5230090"/>
              <a:gd name="connsiteY18" fmla="*/ 864879 h 6849340"/>
              <a:gd name="connsiteX19" fmla="*/ 2602568 w 5230090"/>
              <a:gd name="connsiteY19" fmla="*/ 317096 h 6849340"/>
              <a:gd name="connsiteX20" fmla="*/ 4546361 w 5230090"/>
              <a:gd name="connsiteY20" fmla="*/ 6310218 h 6849340"/>
              <a:gd name="connsiteX21" fmla="*/ 4306954 w 5230090"/>
              <a:gd name="connsiteY21" fmla="*/ 6549624 h 6849340"/>
              <a:gd name="connsiteX22" fmla="*/ 907689 w 5230090"/>
              <a:gd name="connsiteY22" fmla="*/ 6549624 h 6849340"/>
              <a:gd name="connsiteX23" fmla="*/ 668283 w 5230090"/>
              <a:gd name="connsiteY23" fmla="*/ 6310218 h 6849340"/>
              <a:gd name="connsiteX24" fmla="*/ 668283 w 5230090"/>
              <a:gd name="connsiteY24" fmla="*/ 2140397 h 6849340"/>
              <a:gd name="connsiteX25" fmla="*/ 4538446 w 5230090"/>
              <a:gd name="connsiteY25" fmla="*/ 2140397 h 6849340"/>
              <a:gd name="connsiteX26" fmla="*/ 4538446 w 5230090"/>
              <a:gd name="connsiteY26" fmla="*/ 6310218 h 6849340"/>
              <a:gd name="connsiteX27" fmla="*/ 4546361 w 5230090"/>
              <a:gd name="connsiteY27" fmla="*/ 6310218 h 6849340"/>
              <a:gd name="connsiteX28" fmla="*/ 4905479 w 5230090"/>
              <a:gd name="connsiteY28" fmla="*/ 1712318 h 6849340"/>
              <a:gd name="connsiteX29" fmla="*/ 4802419 w 5230090"/>
              <a:gd name="connsiteY29" fmla="*/ 1815378 h 6849340"/>
              <a:gd name="connsiteX30" fmla="*/ 418563 w 5230090"/>
              <a:gd name="connsiteY30" fmla="*/ 1815378 h 6849340"/>
              <a:gd name="connsiteX31" fmla="*/ 315503 w 5230090"/>
              <a:gd name="connsiteY31" fmla="*/ 1712318 h 6849340"/>
              <a:gd name="connsiteX32" fmla="*/ 315503 w 5230090"/>
              <a:gd name="connsiteY32" fmla="*/ 1284239 h 6849340"/>
              <a:gd name="connsiteX33" fmla="*/ 418563 w 5230090"/>
              <a:gd name="connsiteY33" fmla="*/ 1181178 h 6849340"/>
              <a:gd name="connsiteX34" fmla="*/ 4793699 w 5230090"/>
              <a:gd name="connsiteY34" fmla="*/ 1181178 h 6849340"/>
              <a:gd name="connsiteX35" fmla="*/ 4896751 w 5230090"/>
              <a:gd name="connsiteY35" fmla="*/ 1284239 h 6849340"/>
              <a:gd name="connsiteX36" fmla="*/ 4896751 w 5230090"/>
              <a:gd name="connsiteY36" fmla="*/ 1712318 h 6849340"/>
              <a:gd name="connsiteX37" fmla="*/ 4905479 w 5230090"/>
              <a:gd name="connsiteY37" fmla="*/ 1712318 h 6849340"/>
              <a:gd name="connsiteX38" fmla="*/ 1378571 w 5230090"/>
              <a:gd name="connsiteY38" fmla="*/ 5727556 h 6849340"/>
              <a:gd name="connsiteX39" fmla="*/ 1378571 w 5230090"/>
              <a:gd name="connsiteY39" fmla="*/ 3022724 h 6849340"/>
              <a:gd name="connsiteX40" fmla="*/ 1532365 w 5230090"/>
              <a:gd name="connsiteY40" fmla="*/ 2868930 h 6849340"/>
              <a:gd name="connsiteX41" fmla="*/ 1686159 w 5230090"/>
              <a:gd name="connsiteY41" fmla="*/ 3022724 h 6849340"/>
              <a:gd name="connsiteX42" fmla="*/ 1686159 w 5230090"/>
              <a:gd name="connsiteY42" fmla="*/ 5727556 h 6849340"/>
              <a:gd name="connsiteX43" fmla="*/ 1532365 w 5230090"/>
              <a:gd name="connsiteY43" fmla="*/ 5881350 h 6849340"/>
              <a:gd name="connsiteX44" fmla="*/ 1378571 w 5230090"/>
              <a:gd name="connsiteY44" fmla="*/ 5727556 h 6849340"/>
              <a:gd name="connsiteX45" fmla="*/ 2465425 w 5230090"/>
              <a:gd name="connsiteY45" fmla="*/ 5727556 h 6849340"/>
              <a:gd name="connsiteX46" fmla="*/ 2465425 w 5230090"/>
              <a:gd name="connsiteY46" fmla="*/ 3022724 h 6849340"/>
              <a:gd name="connsiteX47" fmla="*/ 2619219 w 5230090"/>
              <a:gd name="connsiteY47" fmla="*/ 2868930 h 6849340"/>
              <a:gd name="connsiteX48" fmla="*/ 2773013 w 5230090"/>
              <a:gd name="connsiteY48" fmla="*/ 3022724 h 6849340"/>
              <a:gd name="connsiteX49" fmla="*/ 2773013 w 5230090"/>
              <a:gd name="connsiteY49" fmla="*/ 5727556 h 6849340"/>
              <a:gd name="connsiteX50" fmla="*/ 2619219 w 5230090"/>
              <a:gd name="connsiteY50" fmla="*/ 5881350 h 6849340"/>
              <a:gd name="connsiteX51" fmla="*/ 2465425 w 5230090"/>
              <a:gd name="connsiteY51" fmla="*/ 5727556 h 6849340"/>
              <a:gd name="connsiteX52" fmla="*/ 3553059 w 5230090"/>
              <a:gd name="connsiteY52" fmla="*/ 5727556 h 6849340"/>
              <a:gd name="connsiteX53" fmla="*/ 3553059 w 5230090"/>
              <a:gd name="connsiteY53" fmla="*/ 3022724 h 6849340"/>
              <a:gd name="connsiteX54" fmla="*/ 3706853 w 5230090"/>
              <a:gd name="connsiteY54" fmla="*/ 2868930 h 6849340"/>
              <a:gd name="connsiteX55" fmla="*/ 3860647 w 5230090"/>
              <a:gd name="connsiteY55" fmla="*/ 3022724 h 6849340"/>
              <a:gd name="connsiteX56" fmla="*/ 3860647 w 5230090"/>
              <a:gd name="connsiteY56" fmla="*/ 5727556 h 6849340"/>
              <a:gd name="connsiteX57" fmla="*/ 3706853 w 5230090"/>
              <a:gd name="connsiteY57" fmla="*/ 5881350 h 6849340"/>
              <a:gd name="connsiteX58" fmla="*/ 3553059 w 5230090"/>
              <a:gd name="connsiteY58" fmla="*/ 5727556 h 684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230090" h="6849340">
                <a:moveTo>
                  <a:pt x="4803215" y="864879"/>
                </a:moveTo>
                <a:lnTo>
                  <a:pt x="3595869" y="864879"/>
                </a:lnTo>
                <a:cubicBezTo>
                  <a:pt x="3518977" y="376549"/>
                  <a:pt x="3107540" y="0"/>
                  <a:pt x="2602568" y="0"/>
                </a:cubicBezTo>
                <a:cubicBezTo>
                  <a:pt x="2097596" y="0"/>
                  <a:pt x="1678227" y="376549"/>
                  <a:pt x="1609257" y="864879"/>
                </a:cubicBezTo>
                <a:lnTo>
                  <a:pt x="419360" y="864879"/>
                </a:lnTo>
                <a:cubicBezTo>
                  <a:pt x="187876" y="864879"/>
                  <a:pt x="0" y="1053552"/>
                  <a:pt x="0" y="1284239"/>
                </a:cubicBezTo>
                <a:lnTo>
                  <a:pt x="0" y="1712318"/>
                </a:lnTo>
                <a:cubicBezTo>
                  <a:pt x="0" y="1926362"/>
                  <a:pt x="153794" y="2097587"/>
                  <a:pt x="359906" y="2122958"/>
                </a:cubicBezTo>
                <a:lnTo>
                  <a:pt x="359906" y="6300701"/>
                </a:lnTo>
                <a:cubicBezTo>
                  <a:pt x="359906" y="6609077"/>
                  <a:pt x="608033" y="6857204"/>
                  <a:pt x="916409" y="6857204"/>
                </a:cubicBezTo>
                <a:lnTo>
                  <a:pt x="4314886" y="6857204"/>
                </a:lnTo>
                <a:cubicBezTo>
                  <a:pt x="4623262" y="6857204"/>
                  <a:pt x="4871388" y="6609077"/>
                  <a:pt x="4871388" y="6300701"/>
                </a:cubicBezTo>
                <a:lnTo>
                  <a:pt x="4871388" y="2130890"/>
                </a:lnTo>
                <a:cubicBezTo>
                  <a:pt x="5076704" y="2096799"/>
                  <a:pt x="5231295" y="1925574"/>
                  <a:pt x="5231295" y="1720250"/>
                </a:cubicBezTo>
                <a:lnTo>
                  <a:pt x="5231295" y="1292170"/>
                </a:lnTo>
                <a:cubicBezTo>
                  <a:pt x="5222575" y="1053552"/>
                  <a:pt x="5033902" y="864879"/>
                  <a:pt x="4803215" y="864879"/>
                </a:cubicBezTo>
                <a:close/>
                <a:moveTo>
                  <a:pt x="2602568" y="317096"/>
                </a:moveTo>
                <a:cubicBezTo>
                  <a:pt x="2936315" y="317096"/>
                  <a:pt x="3210600" y="548579"/>
                  <a:pt x="3270054" y="864879"/>
                </a:cubicBezTo>
                <a:lnTo>
                  <a:pt x="1926353" y="864879"/>
                </a:lnTo>
                <a:cubicBezTo>
                  <a:pt x="1994535" y="556502"/>
                  <a:pt x="2268820" y="317096"/>
                  <a:pt x="2602568" y="317096"/>
                </a:cubicBezTo>
                <a:close/>
                <a:moveTo>
                  <a:pt x="4546361" y="6310218"/>
                </a:moveTo>
                <a:cubicBezTo>
                  <a:pt x="4546361" y="6438641"/>
                  <a:pt x="4443309" y="6549624"/>
                  <a:pt x="4306954" y="6549624"/>
                </a:cubicBezTo>
                <a:lnTo>
                  <a:pt x="907689" y="6549624"/>
                </a:lnTo>
                <a:cubicBezTo>
                  <a:pt x="779266" y="6549624"/>
                  <a:pt x="668283" y="6446572"/>
                  <a:pt x="668283" y="6310218"/>
                </a:cubicBezTo>
                <a:lnTo>
                  <a:pt x="668283" y="2140397"/>
                </a:lnTo>
                <a:lnTo>
                  <a:pt x="4538446" y="2140397"/>
                </a:lnTo>
                <a:lnTo>
                  <a:pt x="4538446" y="6310218"/>
                </a:lnTo>
                <a:lnTo>
                  <a:pt x="4546361" y="6310218"/>
                </a:lnTo>
                <a:close/>
                <a:moveTo>
                  <a:pt x="4905479" y="1712318"/>
                </a:moveTo>
                <a:cubicBezTo>
                  <a:pt x="4905479" y="1772568"/>
                  <a:pt x="4862669" y="1815378"/>
                  <a:pt x="4802419" y="1815378"/>
                </a:cubicBezTo>
                <a:lnTo>
                  <a:pt x="418563" y="1815378"/>
                </a:lnTo>
                <a:cubicBezTo>
                  <a:pt x="358313" y="1815378"/>
                  <a:pt x="315503" y="1772568"/>
                  <a:pt x="315503" y="1712318"/>
                </a:cubicBezTo>
                <a:lnTo>
                  <a:pt x="315503" y="1284239"/>
                </a:lnTo>
                <a:cubicBezTo>
                  <a:pt x="315503" y="1223989"/>
                  <a:pt x="358313" y="1181178"/>
                  <a:pt x="418563" y="1181178"/>
                </a:cubicBezTo>
                <a:lnTo>
                  <a:pt x="4793699" y="1181178"/>
                </a:lnTo>
                <a:cubicBezTo>
                  <a:pt x="4853949" y="1181178"/>
                  <a:pt x="4896751" y="1223989"/>
                  <a:pt x="4896751" y="1284239"/>
                </a:cubicBezTo>
                <a:lnTo>
                  <a:pt x="4896751" y="1712318"/>
                </a:lnTo>
                <a:lnTo>
                  <a:pt x="4905479" y="1712318"/>
                </a:lnTo>
                <a:close/>
                <a:moveTo>
                  <a:pt x="1378571" y="5727556"/>
                </a:moveTo>
                <a:lnTo>
                  <a:pt x="1378571" y="3022724"/>
                </a:lnTo>
                <a:cubicBezTo>
                  <a:pt x="1378571" y="2937112"/>
                  <a:pt x="1446744" y="2868930"/>
                  <a:pt x="1532365" y="2868930"/>
                </a:cubicBezTo>
                <a:cubicBezTo>
                  <a:pt x="1617986" y="2868930"/>
                  <a:pt x="1686159" y="2937103"/>
                  <a:pt x="1686159" y="3022724"/>
                </a:cubicBezTo>
                <a:lnTo>
                  <a:pt x="1686159" y="5727556"/>
                </a:lnTo>
                <a:cubicBezTo>
                  <a:pt x="1686159" y="5813168"/>
                  <a:pt x="1617986" y="5881350"/>
                  <a:pt x="1532365" y="5881350"/>
                </a:cubicBezTo>
                <a:cubicBezTo>
                  <a:pt x="1446752" y="5890858"/>
                  <a:pt x="1378571" y="5813168"/>
                  <a:pt x="1378571" y="5727556"/>
                </a:cubicBezTo>
                <a:close/>
                <a:moveTo>
                  <a:pt x="2465425" y="5727556"/>
                </a:moveTo>
                <a:lnTo>
                  <a:pt x="2465425" y="3022724"/>
                </a:lnTo>
                <a:cubicBezTo>
                  <a:pt x="2465425" y="2937112"/>
                  <a:pt x="2533598" y="2868930"/>
                  <a:pt x="2619219" y="2868930"/>
                </a:cubicBezTo>
                <a:cubicBezTo>
                  <a:pt x="2704832" y="2868930"/>
                  <a:pt x="2773013" y="2937103"/>
                  <a:pt x="2773013" y="3022724"/>
                </a:cubicBezTo>
                <a:lnTo>
                  <a:pt x="2773013" y="5727556"/>
                </a:lnTo>
                <a:cubicBezTo>
                  <a:pt x="2773013" y="5813168"/>
                  <a:pt x="2704840" y="5881350"/>
                  <a:pt x="2619219" y="5881350"/>
                </a:cubicBezTo>
                <a:cubicBezTo>
                  <a:pt x="2534386" y="5890858"/>
                  <a:pt x="2465425" y="5813168"/>
                  <a:pt x="2465425" y="5727556"/>
                </a:cubicBezTo>
                <a:close/>
                <a:moveTo>
                  <a:pt x="3553059" y="5727556"/>
                </a:moveTo>
                <a:lnTo>
                  <a:pt x="3553059" y="3022724"/>
                </a:lnTo>
                <a:cubicBezTo>
                  <a:pt x="3553059" y="2937112"/>
                  <a:pt x="3621232" y="2868930"/>
                  <a:pt x="3706853" y="2868930"/>
                </a:cubicBezTo>
                <a:cubicBezTo>
                  <a:pt x="3792474" y="2868930"/>
                  <a:pt x="3860647" y="2937103"/>
                  <a:pt x="3860647" y="3022724"/>
                </a:cubicBezTo>
                <a:lnTo>
                  <a:pt x="3860647" y="5727556"/>
                </a:lnTo>
                <a:cubicBezTo>
                  <a:pt x="3860647" y="5813168"/>
                  <a:pt x="3792474" y="5881350"/>
                  <a:pt x="3706853" y="5881350"/>
                </a:cubicBezTo>
                <a:cubicBezTo>
                  <a:pt x="3629960" y="5890858"/>
                  <a:pt x="3553059" y="5813168"/>
                  <a:pt x="3553059" y="572755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8659" cap="flat">
            <a:noFill/>
            <a:prstDash val="solid"/>
            <a:miter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latin typeface="Montserrat" pitchFamily="2" charset="77"/>
              <a:cs typeface="+mn-cs"/>
            </a:endParaRPr>
          </a:p>
        </p:txBody>
      </p:sp>
      <p:sp>
        <p:nvSpPr>
          <p:cNvPr id="18485" name="Forma libre 412"/>
          <p:cNvSpPr>
            <a:spLocks/>
          </p:cNvSpPr>
          <p:nvPr/>
        </p:nvSpPr>
        <p:spPr bwMode="auto">
          <a:xfrm>
            <a:off x="3592513" y="1801813"/>
            <a:ext cx="300037" cy="306387"/>
          </a:xfrm>
          <a:custGeom>
            <a:avLst/>
            <a:gdLst>
              <a:gd name="T0" fmla="*/ 1022783 w 5810403"/>
              <a:gd name="T1" fmla="*/ 2643998 h 5905499"/>
              <a:gd name="T2" fmla="*/ 61480 w 5810403"/>
              <a:gd name="T3" fmla="*/ 2526820 h 5905499"/>
              <a:gd name="T4" fmla="*/ 1874145 w 5810403"/>
              <a:gd name="T5" fmla="*/ 199150 h 5905499"/>
              <a:gd name="T6" fmla="*/ 5444510 w 5810403"/>
              <a:gd name="T7" fmla="*/ 558644 h 5905499"/>
              <a:gd name="T8" fmla="*/ 5819191 w 5810403"/>
              <a:gd name="T9" fmla="*/ 691018 h 5905499"/>
              <a:gd name="T10" fmla="*/ 5600744 w 5810403"/>
              <a:gd name="T11" fmla="*/ 2644008 h 5905499"/>
              <a:gd name="T12" fmla="*/ 3882110 w 5810403"/>
              <a:gd name="T13" fmla="*/ 2644008 h 5905499"/>
              <a:gd name="T14" fmla="*/ 3662941 w 5810403"/>
              <a:gd name="T15" fmla="*/ 2503684 h 5905499"/>
              <a:gd name="T16" fmla="*/ 4138890 w 5810403"/>
              <a:gd name="T17" fmla="*/ 1855571 h 5905499"/>
              <a:gd name="T18" fmla="*/ 1341775 w 5810403"/>
              <a:gd name="T19" fmla="*/ 2410365 h 5905499"/>
              <a:gd name="T20" fmla="*/ 312478 w 5810403"/>
              <a:gd name="T21" fmla="*/ 2355390 h 5905499"/>
              <a:gd name="T22" fmla="*/ 1031466 w 5810403"/>
              <a:gd name="T23" fmla="*/ 2355390 h 5905499"/>
              <a:gd name="T24" fmla="*/ 2773969 w 5810403"/>
              <a:gd name="T25" fmla="*/ 1027356 h 5905499"/>
              <a:gd name="T26" fmla="*/ 4445577 w 5810403"/>
              <a:gd name="T27" fmla="*/ 1980709 h 5905499"/>
              <a:gd name="T28" fmla="*/ 5524068 w 5810403"/>
              <a:gd name="T29" fmla="*/ 2363349 h 5905499"/>
              <a:gd name="T30" fmla="*/ 5156614 w 5810403"/>
              <a:gd name="T31" fmla="*/ 1237843 h 5905499"/>
              <a:gd name="T32" fmla="*/ 4954078 w 5810403"/>
              <a:gd name="T33" fmla="*/ 1229883 h 5905499"/>
              <a:gd name="T34" fmla="*/ 312478 w 5810403"/>
              <a:gd name="T35" fmla="*/ 2355390 h 5905499"/>
              <a:gd name="T36" fmla="*/ 765281 w 5810403"/>
              <a:gd name="T37" fmla="*/ 4972402 h 5905499"/>
              <a:gd name="T38" fmla="*/ 187340 w 5810403"/>
              <a:gd name="T39" fmla="*/ 5433163 h 5905499"/>
              <a:gd name="T40" fmla="*/ 0 w 5810403"/>
              <a:gd name="T41" fmla="*/ 3519230 h 5905499"/>
              <a:gd name="T42" fmla="*/ 249553 w 5810403"/>
              <a:gd name="T43" fmla="*/ 3268955 h 5905499"/>
              <a:gd name="T44" fmla="*/ 1945030 w 5810403"/>
              <a:gd name="T45" fmla="*/ 3268955 h 5905499"/>
              <a:gd name="T46" fmla="*/ 2086087 w 5810403"/>
              <a:gd name="T47" fmla="*/ 3635685 h 5905499"/>
              <a:gd name="T48" fmla="*/ 3016284 w 5810403"/>
              <a:gd name="T49" fmla="*/ 4612185 h 5905499"/>
              <a:gd name="T50" fmla="*/ 4477415 w 5810403"/>
              <a:gd name="T51" fmla="*/ 3494638 h 5905499"/>
              <a:gd name="T52" fmla="*/ 5508158 w 5810403"/>
              <a:gd name="T53" fmla="*/ 3276191 h 5905499"/>
              <a:gd name="T54" fmla="*/ 5789530 w 5810403"/>
              <a:gd name="T55" fmla="*/ 3627725 h 5905499"/>
              <a:gd name="T56" fmla="*/ 2866555 w 5810403"/>
              <a:gd name="T57" fmla="*/ 5909835 h 5905499"/>
              <a:gd name="T58" fmla="*/ 773240 w 5810403"/>
              <a:gd name="T59" fmla="*/ 4628095 h 5905499"/>
              <a:gd name="T60" fmla="*/ 3851014 w 5810403"/>
              <a:gd name="T61" fmla="*/ 5441113 h 5905499"/>
              <a:gd name="T62" fmla="*/ 4795685 w 5810403"/>
              <a:gd name="T63" fmla="*/ 3550326 h 5905499"/>
              <a:gd name="T64" fmla="*/ 3061141 w 5810403"/>
              <a:gd name="T65" fmla="*/ 4878360 h 5905499"/>
              <a:gd name="T66" fmla="*/ 1389533 w 5810403"/>
              <a:gd name="T67" fmla="*/ 3925007 h 5905499"/>
              <a:gd name="T68" fmla="*/ 311033 w 5810403"/>
              <a:gd name="T69" fmla="*/ 3542367 h 5905499"/>
              <a:gd name="T70" fmla="*/ 678486 w 5810403"/>
              <a:gd name="T71" fmla="*/ 4659191 h 59054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810403"/>
              <a:gd name="T109" fmla="*/ 0 h 5905499"/>
              <a:gd name="T110" fmla="*/ 5810403 w 5810403"/>
              <a:gd name="T111" fmla="*/ 5905499 h 590549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810403" h="5905499">
                <a:moveTo>
                  <a:pt x="1030743" y="2643998"/>
                </a:moveTo>
                <a:lnTo>
                  <a:pt x="1022783" y="2643998"/>
                </a:lnTo>
                <a:lnTo>
                  <a:pt x="303796" y="2643998"/>
                </a:lnTo>
                <a:cubicBezTo>
                  <a:pt x="272690" y="2643998"/>
                  <a:pt x="139602" y="2636039"/>
                  <a:pt x="61480" y="2526820"/>
                </a:cubicBezTo>
                <a:cubicBezTo>
                  <a:pt x="30374" y="2479805"/>
                  <a:pt x="-8682" y="2401683"/>
                  <a:pt x="22424" y="2292464"/>
                </a:cubicBezTo>
                <a:cubicBezTo>
                  <a:pt x="287886" y="1253762"/>
                  <a:pt x="912842" y="542725"/>
                  <a:pt x="1874145" y="199150"/>
                </a:cubicBezTo>
                <a:cubicBezTo>
                  <a:pt x="3045945" y="-222556"/>
                  <a:pt x="4131663" y="26987"/>
                  <a:pt x="5053910" y="933324"/>
                </a:cubicBezTo>
                <a:lnTo>
                  <a:pt x="5444510" y="558644"/>
                </a:lnTo>
                <a:cubicBezTo>
                  <a:pt x="5475616" y="535497"/>
                  <a:pt x="5545779" y="472572"/>
                  <a:pt x="5631850" y="472572"/>
                </a:cubicBezTo>
                <a:cubicBezTo>
                  <a:pt x="5702012" y="472572"/>
                  <a:pt x="5819191" y="519588"/>
                  <a:pt x="5819191" y="691018"/>
                </a:cubicBezTo>
                <a:lnTo>
                  <a:pt x="5819191" y="2393733"/>
                </a:lnTo>
                <a:cubicBezTo>
                  <a:pt x="5819191" y="2518870"/>
                  <a:pt x="5733118" y="2620139"/>
                  <a:pt x="5600744" y="2644008"/>
                </a:cubicBezTo>
                <a:cubicBezTo>
                  <a:pt x="5592785" y="2644008"/>
                  <a:pt x="5577597" y="2644008"/>
                  <a:pt x="5569638" y="2644008"/>
                </a:cubicBezTo>
                <a:lnTo>
                  <a:pt x="3882110" y="2644008"/>
                </a:lnTo>
                <a:cubicBezTo>
                  <a:pt x="3874151" y="2644008"/>
                  <a:pt x="3874151" y="2644008"/>
                  <a:pt x="3866201" y="2644008"/>
                </a:cubicBezTo>
                <a:cubicBezTo>
                  <a:pt x="3827144" y="2636048"/>
                  <a:pt x="3702007" y="2620862"/>
                  <a:pt x="3662941" y="2503684"/>
                </a:cubicBezTo>
                <a:cubicBezTo>
                  <a:pt x="3647031" y="2456668"/>
                  <a:pt x="3631835" y="2370586"/>
                  <a:pt x="3725144" y="2277277"/>
                </a:cubicBezTo>
                <a:lnTo>
                  <a:pt x="4138890" y="1855571"/>
                </a:lnTo>
                <a:cubicBezTo>
                  <a:pt x="3764210" y="1449062"/>
                  <a:pt x="3310675" y="1261722"/>
                  <a:pt x="2794947" y="1300778"/>
                </a:cubicBezTo>
                <a:cubicBezTo>
                  <a:pt x="2083909" y="1362981"/>
                  <a:pt x="1607237" y="1722484"/>
                  <a:pt x="1341775" y="2410365"/>
                </a:cubicBezTo>
                <a:cubicBezTo>
                  <a:pt x="1265108" y="2589746"/>
                  <a:pt x="1132734" y="2643998"/>
                  <a:pt x="1030743" y="2643998"/>
                </a:cubicBezTo>
                <a:close/>
                <a:moveTo>
                  <a:pt x="312478" y="2355390"/>
                </a:moveTo>
                <a:lnTo>
                  <a:pt x="312478" y="2355390"/>
                </a:lnTo>
                <a:lnTo>
                  <a:pt x="1031466" y="2355390"/>
                </a:lnTo>
                <a:cubicBezTo>
                  <a:pt x="1039425" y="2355390"/>
                  <a:pt x="1054612" y="2347430"/>
                  <a:pt x="1078481" y="2308374"/>
                </a:cubicBezTo>
                <a:cubicBezTo>
                  <a:pt x="1383000" y="1527174"/>
                  <a:pt x="1960940" y="1089559"/>
                  <a:pt x="2773969" y="1027356"/>
                </a:cubicBezTo>
                <a:cubicBezTo>
                  <a:pt x="3430030" y="972381"/>
                  <a:pt x="4000734" y="1230615"/>
                  <a:pt x="4453537" y="1785409"/>
                </a:cubicBezTo>
                <a:cubicBezTo>
                  <a:pt x="4500552" y="1840385"/>
                  <a:pt x="4492593" y="1925734"/>
                  <a:pt x="4445577" y="1980709"/>
                </a:cubicBezTo>
                <a:lnTo>
                  <a:pt x="4062937" y="2363349"/>
                </a:lnTo>
                <a:lnTo>
                  <a:pt x="5524068" y="2363349"/>
                </a:lnTo>
                <a:lnTo>
                  <a:pt x="5524068" y="878349"/>
                </a:lnTo>
                <a:lnTo>
                  <a:pt x="5156614" y="1237843"/>
                </a:lnTo>
                <a:cubicBezTo>
                  <a:pt x="5125508" y="1260989"/>
                  <a:pt x="5086452" y="1276899"/>
                  <a:pt x="5055346" y="1276899"/>
                </a:cubicBezTo>
                <a:cubicBezTo>
                  <a:pt x="5016290" y="1276899"/>
                  <a:pt x="4977224" y="1260989"/>
                  <a:pt x="4954078" y="1229883"/>
                </a:cubicBezTo>
                <a:cubicBezTo>
                  <a:pt x="4085370" y="324278"/>
                  <a:pt x="3077774" y="66053"/>
                  <a:pt x="1976136" y="464603"/>
                </a:cubicBezTo>
                <a:cubicBezTo>
                  <a:pt x="1108865" y="777081"/>
                  <a:pt x="554071" y="1417956"/>
                  <a:pt x="312478" y="2355390"/>
                </a:cubicBezTo>
                <a:close/>
                <a:moveTo>
                  <a:pt x="2866555" y="5909835"/>
                </a:moveTo>
                <a:cubicBezTo>
                  <a:pt x="2108501" y="5909835"/>
                  <a:pt x="1405423" y="5597357"/>
                  <a:pt x="765281" y="4972402"/>
                </a:cubicBezTo>
                <a:lnTo>
                  <a:pt x="374681" y="5347082"/>
                </a:lnTo>
                <a:cubicBezTo>
                  <a:pt x="343575" y="5370229"/>
                  <a:pt x="273412" y="5433163"/>
                  <a:pt x="187340" y="5433163"/>
                </a:cubicBezTo>
                <a:cubicBezTo>
                  <a:pt x="117178" y="5433163"/>
                  <a:pt x="0" y="5386148"/>
                  <a:pt x="0" y="5214717"/>
                </a:cubicBezTo>
                <a:lnTo>
                  <a:pt x="0" y="3519230"/>
                </a:lnTo>
                <a:cubicBezTo>
                  <a:pt x="0" y="3394092"/>
                  <a:pt x="86072" y="3292824"/>
                  <a:pt x="218446" y="3268955"/>
                </a:cubicBezTo>
                <a:cubicBezTo>
                  <a:pt x="226406" y="3268955"/>
                  <a:pt x="241593" y="3268955"/>
                  <a:pt x="249553" y="3268955"/>
                </a:cubicBezTo>
                <a:lnTo>
                  <a:pt x="1929121" y="3268955"/>
                </a:lnTo>
                <a:cubicBezTo>
                  <a:pt x="1937080" y="3268955"/>
                  <a:pt x="1937080" y="3268955"/>
                  <a:pt x="1945030" y="3268955"/>
                </a:cubicBezTo>
                <a:cubicBezTo>
                  <a:pt x="1984086" y="3276914"/>
                  <a:pt x="2109224" y="3292101"/>
                  <a:pt x="2148290" y="3409279"/>
                </a:cubicBezTo>
                <a:cubicBezTo>
                  <a:pt x="2164199" y="3456295"/>
                  <a:pt x="2179396" y="3542376"/>
                  <a:pt x="2086087" y="3635685"/>
                </a:cubicBezTo>
                <a:lnTo>
                  <a:pt x="1672341" y="4057391"/>
                </a:lnTo>
                <a:cubicBezTo>
                  <a:pt x="2047021" y="4463901"/>
                  <a:pt x="2500556" y="4651241"/>
                  <a:pt x="3016284" y="4612185"/>
                </a:cubicBezTo>
                <a:cubicBezTo>
                  <a:pt x="3727322" y="4549982"/>
                  <a:pt x="4203994" y="4190488"/>
                  <a:pt x="4469456" y="3502597"/>
                </a:cubicBezTo>
                <a:cubicBezTo>
                  <a:pt x="4469456" y="3502597"/>
                  <a:pt x="4469456" y="3494638"/>
                  <a:pt x="4477415" y="3494638"/>
                </a:cubicBezTo>
                <a:cubicBezTo>
                  <a:pt x="4547577" y="3330444"/>
                  <a:pt x="4688625" y="3276191"/>
                  <a:pt x="4781934" y="3276191"/>
                </a:cubicBezTo>
                <a:lnTo>
                  <a:pt x="5508158" y="3276191"/>
                </a:lnTo>
                <a:cubicBezTo>
                  <a:pt x="5539264" y="3276191"/>
                  <a:pt x="5672352" y="3284151"/>
                  <a:pt x="5750474" y="3393370"/>
                </a:cubicBezTo>
                <a:cubicBezTo>
                  <a:pt x="5781580" y="3440385"/>
                  <a:pt x="5820636" y="3518507"/>
                  <a:pt x="5789530" y="3627725"/>
                </a:cubicBezTo>
                <a:cubicBezTo>
                  <a:pt x="5524068" y="4674387"/>
                  <a:pt x="4907072" y="5377465"/>
                  <a:pt x="3945759" y="5729000"/>
                </a:cubicBezTo>
                <a:cubicBezTo>
                  <a:pt x="3585551" y="5846910"/>
                  <a:pt x="3218098" y="5909835"/>
                  <a:pt x="2866555" y="5909835"/>
                </a:cubicBezTo>
                <a:close/>
                <a:moveTo>
                  <a:pt x="773240" y="4628095"/>
                </a:moveTo>
                <a:lnTo>
                  <a:pt x="773240" y="4628095"/>
                </a:lnTo>
                <a:cubicBezTo>
                  <a:pt x="812296" y="4628095"/>
                  <a:pt x="851362" y="4644004"/>
                  <a:pt x="874509" y="4675110"/>
                </a:cubicBezTo>
                <a:cubicBezTo>
                  <a:pt x="1741780" y="5581438"/>
                  <a:pt x="2749377" y="5838950"/>
                  <a:pt x="3851014" y="5441113"/>
                </a:cubicBezTo>
                <a:cubicBezTo>
                  <a:pt x="4710326" y="5128635"/>
                  <a:pt x="5273079" y="4495720"/>
                  <a:pt x="5514672" y="3550326"/>
                </a:cubicBezTo>
                <a:lnTo>
                  <a:pt x="4795685" y="3550326"/>
                </a:lnTo>
                <a:cubicBezTo>
                  <a:pt x="4795685" y="3550326"/>
                  <a:pt x="4772538" y="3558286"/>
                  <a:pt x="4756628" y="3597342"/>
                </a:cubicBezTo>
                <a:cubicBezTo>
                  <a:pt x="4444151" y="4378542"/>
                  <a:pt x="3874170" y="4808198"/>
                  <a:pt x="3061141" y="4878360"/>
                </a:cubicBezTo>
                <a:cubicBezTo>
                  <a:pt x="2405079" y="4933336"/>
                  <a:pt x="1834376" y="4675101"/>
                  <a:pt x="1381573" y="4120307"/>
                </a:cubicBezTo>
                <a:cubicBezTo>
                  <a:pt x="1334557" y="4065332"/>
                  <a:pt x="1342517" y="3979982"/>
                  <a:pt x="1389533" y="3925007"/>
                </a:cubicBezTo>
                <a:lnTo>
                  <a:pt x="1772173" y="3542367"/>
                </a:lnTo>
                <a:lnTo>
                  <a:pt x="311033" y="3542367"/>
                </a:lnTo>
                <a:lnTo>
                  <a:pt x="311033" y="5018685"/>
                </a:lnTo>
                <a:lnTo>
                  <a:pt x="678486" y="4659191"/>
                </a:lnTo>
                <a:cubicBezTo>
                  <a:pt x="703078" y="4644004"/>
                  <a:pt x="734184" y="4628095"/>
                  <a:pt x="773240" y="4628095"/>
                </a:cubicBezTo>
                <a:close/>
              </a:path>
            </a:pathLst>
          </a:custGeom>
          <a:solidFill>
            <a:srgbClr val="00AACC"/>
          </a:solidFill>
          <a:ln w="9510" cap="flat">
            <a:solidFill>
              <a:srgbClr val="00AACC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8486" name="Forma libre 260"/>
          <p:cNvSpPr>
            <a:spLocks/>
          </p:cNvSpPr>
          <p:nvPr/>
        </p:nvSpPr>
        <p:spPr bwMode="auto">
          <a:xfrm>
            <a:off x="3444875" y="4179888"/>
            <a:ext cx="260350" cy="260350"/>
          </a:xfrm>
          <a:custGeom>
            <a:avLst/>
            <a:gdLst>
              <a:gd name="T0" fmla="*/ 404 w 5810281"/>
              <a:gd name="T1" fmla="*/ 260 h 5829300"/>
              <a:gd name="T2" fmla="*/ 503 w 5810281"/>
              <a:gd name="T3" fmla="*/ 162 h 5829300"/>
              <a:gd name="T4" fmla="*/ 503 w 5810281"/>
              <a:gd name="T5" fmla="*/ 65 h 5829300"/>
              <a:gd name="T6" fmla="*/ 458 w 5810281"/>
              <a:gd name="T7" fmla="*/ 20 h 5829300"/>
              <a:gd name="T8" fmla="*/ 409 w 5810281"/>
              <a:gd name="T9" fmla="*/ 0 h 5829300"/>
              <a:gd name="T10" fmla="*/ 360 w 5810281"/>
              <a:gd name="T11" fmla="*/ 20 h 5829300"/>
              <a:gd name="T12" fmla="*/ 261 w 5810281"/>
              <a:gd name="T13" fmla="*/ 119 h 5829300"/>
              <a:gd name="T14" fmla="*/ 162 w 5810281"/>
              <a:gd name="T15" fmla="*/ 21 h 5829300"/>
              <a:gd name="T16" fmla="*/ 114 w 5810281"/>
              <a:gd name="T17" fmla="*/ 1 h 5829300"/>
              <a:gd name="T18" fmla="*/ 65 w 5810281"/>
              <a:gd name="T19" fmla="*/ 21 h 5829300"/>
              <a:gd name="T20" fmla="*/ 19 w 5810281"/>
              <a:gd name="T21" fmla="*/ 66 h 5829300"/>
              <a:gd name="T22" fmla="*/ 0 w 5810281"/>
              <a:gd name="T23" fmla="*/ 114 h 5829300"/>
              <a:gd name="T24" fmla="*/ 20 w 5810281"/>
              <a:gd name="T25" fmla="*/ 162 h 5829300"/>
              <a:gd name="T26" fmla="*/ 119 w 5810281"/>
              <a:gd name="T27" fmla="*/ 260 h 5829300"/>
              <a:gd name="T28" fmla="*/ 20 w 5810281"/>
              <a:gd name="T29" fmla="*/ 359 h 5829300"/>
              <a:gd name="T30" fmla="*/ 0 w 5810281"/>
              <a:gd name="T31" fmla="*/ 407 h 5829300"/>
              <a:gd name="T32" fmla="*/ 20 w 5810281"/>
              <a:gd name="T33" fmla="*/ 456 h 5829300"/>
              <a:gd name="T34" fmla="*/ 66 w 5810281"/>
              <a:gd name="T35" fmla="*/ 501 h 5829300"/>
              <a:gd name="T36" fmla="*/ 114 w 5810281"/>
              <a:gd name="T37" fmla="*/ 521 h 5829300"/>
              <a:gd name="T38" fmla="*/ 163 w 5810281"/>
              <a:gd name="T39" fmla="*/ 501 h 5829300"/>
              <a:gd name="T40" fmla="*/ 262 w 5810281"/>
              <a:gd name="T41" fmla="*/ 402 h 5829300"/>
              <a:gd name="T42" fmla="*/ 360 w 5810281"/>
              <a:gd name="T43" fmla="*/ 500 h 5829300"/>
              <a:gd name="T44" fmla="*/ 409 w 5810281"/>
              <a:gd name="T45" fmla="*/ 520 h 5829300"/>
              <a:gd name="T46" fmla="*/ 458 w 5810281"/>
              <a:gd name="T47" fmla="*/ 500 h 5829300"/>
              <a:gd name="T48" fmla="*/ 503 w 5810281"/>
              <a:gd name="T49" fmla="*/ 455 h 5829300"/>
              <a:gd name="T50" fmla="*/ 503 w 5810281"/>
              <a:gd name="T51" fmla="*/ 358 h 5829300"/>
              <a:gd name="T52" fmla="*/ 404 w 5810281"/>
              <a:gd name="T53" fmla="*/ 260 h 5829300"/>
              <a:gd name="T54" fmla="*/ 478 w 5810281"/>
              <a:gd name="T55" fmla="*/ 431 h 5829300"/>
              <a:gd name="T56" fmla="*/ 434 w 5810281"/>
              <a:gd name="T57" fmla="*/ 476 h 5829300"/>
              <a:gd name="T58" fmla="*/ 385 w 5810281"/>
              <a:gd name="T59" fmla="*/ 476 h 5829300"/>
              <a:gd name="T60" fmla="*/ 274 w 5810281"/>
              <a:gd name="T61" fmla="*/ 366 h 5829300"/>
              <a:gd name="T62" fmla="*/ 262 w 5810281"/>
              <a:gd name="T63" fmla="*/ 361 h 5829300"/>
              <a:gd name="T64" fmla="*/ 250 w 5810281"/>
              <a:gd name="T65" fmla="*/ 366 h 5829300"/>
              <a:gd name="T66" fmla="*/ 139 w 5810281"/>
              <a:gd name="T67" fmla="*/ 476 h 5829300"/>
              <a:gd name="T68" fmla="*/ 90 w 5810281"/>
              <a:gd name="T69" fmla="*/ 476 h 5829300"/>
              <a:gd name="T70" fmla="*/ 45 w 5810281"/>
              <a:gd name="T71" fmla="*/ 431 h 5829300"/>
              <a:gd name="T72" fmla="*/ 35 w 5810281"/>
              <a:gd name="T73" fmla="*/ 406 h 5829300"/>
              <a:gd name="T74" fmla="*/ 45 w 5810281"/>
              <a:gd name="T75" fmla="*/ 381 h 5829300"/>
              <a:gd name="T76" fmla="*/ 156 w 5810281"/>
              <a:gd name="T77" fmla="*/ 271 h 5829300"/>
              <a:gd name="T78" fmla="*/ 156 w 5810281"/>
              <a:gd name="T79" fmla="*/ 248 h 5829300"/>
              <a:gd name="T80" fmla="*/ 45 w 5810281"/>
              <a:gd name="T81" fmla="*/ 138 h 5829300"/>
              <a:gd name="T82" fmla="*/ 34 w 5810281"/>
              <a:gd name="T83" fmla="*/ 114 h 5829300"/>
              <a:gd name="T84" fmla="*/ 44 w 5810281"/>
              <a:gd name="T85" fmla="*/ 89 h 5829300"/>
              <a:gd name="T86" fmla="*/ 89 w 5810281"/>
              <a:gd name="T87" fmla="*/ 44 h 5829300"/>
              <a:gd name="T88" fmla="*/ 138 w 5810281"/>
              <a:gd name="T89" fmla="*/ 44 h 5829300"/>
              <a:gd name="T90" fmla="*/ 249 w 5810281"/>
              <a:gd name="T91" fmla="*/ 154 h 5829300"/>
              <a:gd name="T92" fmla="*/ 261 w 5810281"/>
              <a:gd name="T93" fmla="*/ 159 h 5829300"/>
              <a:gd name="T94" fmla="*/ 273 w 5810281"/>
              <a:gd name="T95" fmla="*/ 154 h 5829300"/>
              <a:gd name="T96" fmla="*/ 384 w 5810281"/>
              <a:gd name="T97" fmla="*/ 44 h 5829300"/>
              <a:gd name="T98" fmla="*/ 433 w 5810281"/>
              <a:gd name="T99" fmla="*/ 44 h 5829300"/>
              <a:gd name="T100" fmla="*/ 478 w 5810281"/>
              <a:gd name="T101" fmla="*/ 89 h 5829300"/>
              <a:gd name="T102" fmla="*/ 478 w 5810281"/>
              <a:gd name="T103" fmla="*/ 138 h 5829300"/>
              <a:gd name="T104" fmla="*/ 367 w 5810281"/>
              <a:gd name="T105" fmla="*/ 248 h 5829300"/>
              <a:gd name="T106" fmla="*/ 363 w 5810281"/>
              <a:gd name="T107" fmla="*/ 259 h 5829300"/>
              <a:gd name="T108" fmla="*/ 367 w 5810281"/>
              <a:gd name="T109" fmla="*/ 271 h 5829300"/>
              <a:gd name="T110" fmla="*/ 478 w 5810281"/>
              <a:gd name="T111" fmla="*/ 381 h 5829300"/>
              <a:gd name="T112" fmla="*/ 478 w 5810281"/>
              <a:gd name="T113" fmla="*/ 431 h 58293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810281"/>
              <a:gd name="T172" fmla="*/ 0 h 5829300"/>
              <a:gd name="T173" fmla="*/ 5810281 w 5810281"/>
              <a:gd name="T174" fmla="*/ 5829300 h 58293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810281" h="5829300">
                <a:moveTo>
                  <a:pt x="4497243" y="2917027"/>
                </a:moveTo>
                <a:lnTo>
                  <a:pt x="5596357" y="1817914"/>
                </a:lnTo>
                <a:cubicBezTo>
                  <a:pt x="5893955" y="1520316"/>
                  <a:pt x="5893955" y="1037311"/>
                  <a:pt x="5596357" y="729262"/>
                </a:cubicBezTo>
                <a:lnTo>
                  <a:pt x="5093392" y="226297"/>
                </a:lnTo>
                <a:cubicBezTo>
                  <a:pt x="4949818" y="82723"/>
                  <a:pt x="4754912" y="0"/>
                  <a:pt x="4549536" y="0"/>
                </a:cubicBezTo>
                <a:cubicBezTo>
                  <a:pt x="4344170" y="0"/>
                  <a:pt x="4149254" y="81772"/>
                  <a:pt x="4005680" y="226287"/>
                </a:cubicBezTo>
                <a:lnTo>
                  <a:pt x="2905626" y="1335861"/>
                </a:lnTo>
                <a:lnTo>
                  <a:pt x="1807454" y="236748"/>
                </a:lnTo>
                <a:cubicBezTo>
                  <a:pt x="1663890" y="93174"/>
                  <a:pt x="1468974" y="10460"/>
                  <a:pt x="1263608" y="10460"/>
                </a:cubicBezTo>
                <a:cubicBezTo>
                  <a:pt x="1058242" y="10460"/>
                  <a:pt x="863326" y="92232"/>
                  <a:pt x="719752" y="236748"/>
                </a:cubicBezTo>
                <a:lnTo>
                  <a:pt x="215836" y="739713"/>
                </a:lnTo>
                <a:cubicBezTo>
                  <a:pt x="82723" y="872826"/>
                  <a:pt x="0" y="1068692"/>
                  <a:pt x="0" y="1274059"/>
                </a:cubicBezTo>
                <a:cubicBezTo>
                  <a:pt x="0" y="1479425"/>
                  <a:pt x="81772" y="1674340"/>
                  <a:pt x="226287" y="1817914"/>
                </a:cubicBezTo>
                <a:lnTo>
                  <a:pt x="1324459" y="2917027"/>
                </a:lnTo>
                <a:lnTo>
                  <a:pt x="226297" y="4016141"/>
                </a:lnTo>
                <a:cubicBezTo>
                  <a:pt x="82723" y="4159705"/>
                  <a:pt x="0" y="4354620"/>
                  <a:pt x="0" y="4559996"/>
                </a:cubicBezTo>
                <a:cubicBezTo>
                  <a:pt x="0" y="4765363"/>
                  <a:pt x="81772" y="4960278"/>
                  <a:pt x="226287" y="5103852"/>
                </a:cubicBezTo>
                <a:lnTo>
                  <a:pt x="729262" y="5606817"/>
                </a:lnTo>
                <a:cubicBezTo>
                  <a:pt x="872835" y="5750391"/>
                  <a:pt x="1067741" y="5833104"/>
                  <a:pt x="1273117" y="5833104"/>
                </a:cubicBezTo>
                <a:cubicBezTo>
                  <a:pt x="1478484" y="5833104"/>
                  <a:pt x="1673399" y="5751332"/>
                  <a:pt x="1816973" y="5606817"/>
                </a:cubicBezTo>
                <a:lnTo>
                  <a:pt x="2916086" y="4507704"/>
                </a:lnTo>
                <a:lnTo>
                  <a:pt x="4004739" y="5596357"/>
                </a:lnTo>
                <a:cubicBezTo>
                  <a:pt x="4148312" y="5739930"/>
                  <a:pt x="4343219" y="5822644"/>
                  <a:pt x="4548595" y="5822644"/>
                </a:cubicBezTo>
                <a:cubicBezTo>
                  <a:pt x="4753961" y="5822644"/>
                  <a:pt x="4948876" y="5740872"/>
                  <a:pt x="5092450" y="5596357"/>
                </a:cubicBezTo>
                <a:lnTo>
                  <a:pt x="5595415" y="5093391"/>
                </a:lnTo>
                <a:cubicBezTo>
                  <a:pt x="5893014" y="4795793"/>
                  <a:pt x="5893014" y="4312788"/>
                  <a:pt x="5595415" y="4004739"/>
                </a:cubicBezTo>
                <a:lnTo>
                  <a:pt x="4497243" y="2917027"/>
                </a:lnTo>
                <a:close/>
                <a:moveTo>
                  <a:pt x="5318728" y="4827165"/>
                </a:moveTo>
                <a:lnTo>
                  <a:pt x="4826214" y="5330130"/>
                </a:lnTo>
                <a:cubicBezTo>
                  <a:pt x="4682640" y="5473704"/>
                  <a:pt x="4425932" y="5473704"/>
                  <a:pt x="4282358" y="5330130"/>
                </a:cubicBezTo>
                <a:lnTo>
                  <a:pt x="3050141" y="4097912"/>
                </a:lnTo>
                <a:cubicBezTo>
                  <a:pt x="3009260" y="4057031"/>
                  <a:pt x="2968369" y="4046571"/>
                  <a:pt x="2917028" y="4046571"/>
                </a:cubicBezTo>
                <a:cubicBezTo>
                  <a:pt x="2865686" y="4046571"/>
                  <a:pt x="2824805" y="4067492"/>
                  <a:pt x="2783914" y="4097912"/>
                </a:cubicBezTo>
                <a:lnTo>
                  <a:pt x="1550746" y="5330130"/>
                </a:lnTo>
                <a:cubicBezTo>
                  <a:pt x="1407172" y="5473704"/>
                  <a:pt x="1150464" y="5473704"/>
                  <a:pt x="1006890" y="5330130"/>
                </a:cubicBezTo>
                <a:lnTo>
                  <a:pt x="503925" y="4827165"/>
                </a:lnTo>
                <a:cubicBezTo>
                  <a:pt x="431663" y="4754902"/>
                  <a:pt x="390782" y="4652219"/>
                  <a:pt x="390782" y="4549536"/>
                </a:cubicBezTo>
                <a:cubicBezTo>
                  <a:pt x="390782" y="4446853"/>
                  <a:pt x="431663" y="4344169"/>
                  <a:pt x="503925" y="4271907"/>
                </a:cubicBezTo>
                <a:lnTo>
                  <a:pt x="1735201" y="3040631"/>
                </a:lnTo>
                <a:cubicBezTo>
                  <a:pt x="1807463" y="2968369"/>
                  <a:pt x="1807463" y="2845716"/>
                  <a:pt x="1735201" y="2773463"/>
                </a:cubicBezTo>
                <a:lnTo>
                  <a:pt x="502974" y="1541237"/>
                </a:lnTo>
                <a:cubicBezTo>
                  <a:pt x="421203" y="1479435"/>
                  <a:pt x="379370" y="1376751"/>
                  <a:pt x="379370" y="1274068"/>
                </a:cubicBezTo>
                <a:cubicBezTo>
                  <a:pt x="379370" y="1171385"/>
                  <a:pt x="420252" y="1068702"/>
                  <a:pt x="492514" y="996439"/>
                </a:cubicBezTo>
                <a:lnTo>
                  <a:pt x="995479" y="493475"/>
                </a:lnTo>
                <a:cubicBezTo>
                  <a:pt x="1139053" y="349901"/>
                  <a:pt x="1395761" y="349901"/>
                  <a:pt x="1539335" y="493475"/>
                </a:cubicBezTo>
                <a:lnTo>
                  <a:pt x="2771561" y="1725682"/>
                </a:lnTo>
                <a:cubicBezTo>
                  <a:pt x="2801982" y="1756103"/>
                  <a:pt x="2853333" y="1777024"/>
                  <a:pt x="2904675" y="1777024"/>
                </a:cubicBezTo>
                <a:cubicBezTo>
                  <a:pt x="2956016" y="1777024"/>
                  <a:pt x="3007358" y="1756103"/>
                  <a:pt x="3037788" y="1725682"/>
                </a:cubicBezTo>
                <a:lnTo>
                  <a:pt x="4270005" y="493465"/>
                </a:lnTo>
                <a:cubicBezTo>
                  <a:pt x="4413579" y="349891"/>
                  <a:pt x="4670287" y="349891"/>
                  <a:pt x="4813861" y="493465"/>
                </a:cubicBezTo>
                <a:lnTo>
                  <a:pt x="5318728" y="996430"/>
                </a:lnTo>
                <a:cubicBezTo>
                  <a:pt x="5472753" y="1150455"/>
                  <a:pt x="5472753" y="1396712"/>
                  <a:pt x="5318728" y="1540286"/>
                </a:cubicBezTo>
                <a:lnTo>
                  <a:pt x="4086501" y="2772503"/>
                </a:lnTo>
                <a:cubicBezTo>
                  <a:pt x="4056080" y="2802924"/>
                  <a:pt x="4035159" y="2854275"/>
                  <a:pt x="4035159" y="2905616"/>
                </a:cubicBezTo>
                <a:cubicBezTo>
                  <a:pt x="4035159" y="2956958"/>
                  <a:pt x="4056080" y="3008299"/>
                  <a:pt x="4086501" y="3038730"/>
                </a:cubicBezTo>
                <a:lnTo>
                  <a:pt x="5318728" y="4272858"/>
                </a:lnTo>
                <a:cubicBezTo>
                  <a:pt x="5472753" y="4436392"/>
                  <a:pt x="5472753" y="4683600"/>
                  <a:pt x="5318728" y="4827165"/>
                </a:cubicBezTo>
                <a:close/>
              </a:path>
            </a:pathLst>
          </a:custGeom>
          <a:solidFill>
            <a:srgbClr val="1667FD"/>
          </a:solidFill>
          <a:ln w="9509" cap="flat">
            <a:solidFill>
              <a:srgbClr val="1667FD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8487" name="Forma libre 394"/>
          <p:cNvSpPr>
            <a:spLocks/>
          </p:cNvSpPr>
          <p:nvPr/>
        </p:nvSpPr>
        <p:spPr bwMode="auto">
          <a:xfrm>
            <a:off x="9145588" y="1779588"/>
            <a:ext cx="338137" cy="307975"/>
          </a:xfrm>
          <a:custGeom>
            <a:avLst/>
            <a:gdLst>
              <a:gd name="T0" fmla="*/ 1118 w 5819775"/>
              <a:gd name="T1" fmla="*/ 0 h 4943475"/>
              <a:gd name="T2" fmla="*/ 1044 w 5819775"/>
              <a:gd name="T3" fmla="*/ 0 h 4943475"/>
              <a:gd name="T4" fmla="*/ 996 w 5819775"/>
              <a:gd name="T5" fmla="*/ 31 h 4943475"/>
              <a:gd name="T6" fmla="*/ 989 w 5819775"/>
              <a:gd name="T7" fmla="*/ 60 h 4943475"/>
              <a:gd name="T8" fmla="*/ 978 w 5819775"/>
              <a:gd name="T9" fmla="*/ 130 h 4943475"/>
              <a:gd name="T10" fmla="*/ 54 w 5819775"/>
              <a:gd name="T11" fmla="*/ 130 h 4943475"/>
              <a:gd name="T12" fmla="*/ 11 w 5819775"/>
              <a:gd name="T13" fmla="*/ 150 h 4943475"/>
              <a:gd name="T14" fmla="*/ 0 w 5819775"/>
              <a:gd name="T15" fmla="*/ 194 h 4943475"/>
              <a:gd name="T16" fmla="*/ 0 w 5819775"/>
              <a:gd name="T17" fmla="*/ 198 h 4943475"/>
              <a:gd name="T18" fmla="*/ 104 w 5819775"/>
              <a:gd name="T19" fmla="*/ 728 h 4943475"/>
              <a:gd name="T20" fmla="*/ 167 w 5819775"/>
              <a:gd name="T21" fmla="*/ 789 h 4943475"/>
              <a:gd name="T22" fmla="*/ 866 w 5819775"/>
              <a:gd name="T23" fmla="*/ 789 h 4943475"/>
              <a:gd name="T24" fmla="*/ 847 w 5819775"/>
              <a:gd name="T25" fmla="*/ 907 h 4943475"/>
              <a:gd name="T26" fmla="*/ 818 w 5819775"/>
              <a:gd name="T27" fmla="*/ 902 h 4943475"/>
              <a:gd name="T28" fmla="*/ 701 w 5819775"/>
              <a:gd name="T29" fmla="*/ 1019 h 4943475"/>
              <a:gd name="T30" fmla="*/ 328 w 5819775"/>
              <a:gd name="T31" fmla="*/ 1019 h 4943475"/>
              <a:gd name="T32" fmla="*/ 211 w 5819775"/>
              <a:gd name="T33" fmla="*/ 902 h 4943475"/>
              <a:gd name="T34" fmla="*/ 91 w 5819775"/>
              <a:gd name="T35" fmla="*/ 1050 h 4943475"/>
              <a:gd name="T36" fmla="*/ 211 w 5819775"/>
              <a:gd name="T37" fmla="*/ 1198 h 4943475"/>
              <a:gd name="T38" fmla="*/ 328 w 5819775"/>
              <a:gd name="T39" fmla="*/ 1081 h 4943475"/>
              <a:gd name="T40" fmla="*/ 699 w 5819775"/>
              <a:gd name="T41" fmla="*/ 1081 h 4943475"/>
              <a:gd name="T42" fmla="*/ 816 w 5819775"/>
              <a:gd name="T43" fmla="*/ 1198 h 4943475"/>
              <a:gd name="T44" fmla="*/ 936 w 5819775"/>
              <a:gd name="T45" fmla="*/ 1050 h 4943475"/>
              <a:gd name="T46" fmla="*/ 894 w 5819775"/>
              <a:gd name="T47" fmla="*/ 936 h 4943475"/>
              <a:gd name="T48" fmla="*/ 932 w 5819775"/>
              <a:gd name="T49" fmla="*/ 702 h 4943475"/>
              <a:gd name="T50" fmla="*/ 932 w 5819775"/>
              <a:gd name="T51" fmla="*/ 702 h 4943475"/>
              <a:gd name="T52" fmla="*/ 1025 w 5819775"/>
              <a:gd name="T53" fmla="*/ 164 h 4943475"/>
              <a:gd name="T54" fmla="*/ 1025 w 5819775"/>
              <a:gd name="T55" fmla="*/ 164 h 4943475"/>
              <a:gd name="T56" fmla="*/ 1025 w 5819775"/>
              <a:gd name="T57" fmla="*/ 164 h 4943475"/>
              <a:gd name="T58" fmla="*/ 1039 w 5819775"/>
              <a:gd name="T59" fmla="*/ 65 h 4943475"/>
              <a:gd name="T60" fmla="*/ 1039 w 5819775"/>
              <a:gd name="T61" fmla="*/ 62 h 4943475"/>
              <a:gd name="T62" fmla="*/ 1044 w 5819775"/>
              <a:gd name="T63" fmla="*/ 60 h 4943475"/>
              <a:gd name="T64" fmla="*/ 1118 w 5819775"/>
              <a:gd name="T65" fmla="*/ 60 h 4943475"/>
              <a:gd name="T66" fmla="*/ 1143 w 5819775"/>
              <a:gd name="T67" fmla="*/ 29 h 4943475"/>
              <a:gd name="T68" fmla="*/ 1118 w 5819775"/>
              <a:gd name="T69" fmla="*/ 0 h 4943475"/>
              <a:gd name="T70" fmla="*/ 211 w 5819775"/>
              <a:gd name="T71" fmla="*/ 1138 h 4943475"/>
              <a:gd name="T72" fmla="*/ 142 w 5819775"/>
              <a:gd name="T73" fmla="*/ 1053 h 4943475"/>
              <a:gd name="T74" fmla="*/ 211 w 5819775"/>
              <a:gd name="T75" fmla="*/ 968 h 4943475"/>
              <a:gd name="T76" fmla="*/ 280 w 5819775"/>
              <a:gd name="T77" fmla="*/ 1053 h 4943475"/>
              <a:gd name="T78" fmla="*/ 211 w 5819775"/>
              <a:gd name="T79" fmla="*/ 1138 h 4943475"/>
              <a:gd name="T80" fmla="*/ 816 w 5819775"/>
              <a:gd name="T81" fmla="*/ 1138 h 4943475"/>
              <a:gd name="T82" fmla="*/ 748 w 5819775"/>
              <a:gd name="T83" fmla="*/ 1053 h 4943475"/>
              <a:gd name="T84" fmla="*/ 816 w 5819775"/>
              <a:gd name="T85" fmla="*/ 968 h 4943475"/>
              <a:gd name="T86" fmla="*/ 885 w 5819775"/>
              <a:gd name="T87" fmla="*/ 1053 h 4943475"/>
              <a:gd name="T88" fmla="*/ 816 w 5819775"/>
              <a:gd name="T89" fmla="*/ 1138 h 4943475"/>
              <a:gd name="T90" fmla="*/ 54 w 5819775"/>
              <a:gd name="T91" fmla="*/ 193 h 4943475"/>
              <a:gd name="T92" fmla="*/ 968 w 5819775"/>
              <a:gd name="T93" fmla="*/ 193 h 4943475"/>
              <a:gd name="T94" fmla="*/ 949 w 5819775"/>
              <a:gd name="T95" fmla="*/ 307 h 4943475"/>
              <a:gd name="T96" fmla="*/ 75 w 5819775"/>
              <a:gd name="T97" fmla="*/ 307 h 4943475"/>
              <a:gd name="T98" fmla="*/ 53 w 5819775"/>
              <a:gd name="T99" fmla="*/ 194 h 4943475"/>
              <a:gd name="T100" fmla="*/ 53 w 5819775"/>
              <a:gd name="T101" fmla="*/ 193 h 4943475"/>
              <a:gd name="T102" fmla="*/ 54 w 5819775"/>
              <a:gd name="T103" fmla="*/ 193 h 4943475"/>
              <a:gd name="T104" fmla="*/ 153 w 5819775"/>
              <a:gd name="T105" fmla="*/ 714 h 4943475"/>
              <a:gd name="T106" fmla="*/ 86 w 5819775"/>
              <a:gd name="T107" fmla="*/ 370 h 4943475"/>
              <a:gd name="T108" fmla="*/ 936 w 5819775"/>
              <a:gd name="T109" fmla="*/ 370 h 4943475"/>
              <a:gd name="T110" fmla="*/ 876 w 5819775"/>
              <a:gd name="T111" fmla="*/ 722 h 4943475"/>
              <a:gd name="T112" fmla="*/ 868 w 5819775"/>
              <a:gd name="T113" fmla="*/ 728 h 4943475"/>
              <a:gd name="T114" fmla="*/ 168 w 5819775"/>
              <a:gd name="T115" fmla="*/ 728 h 4943475"/>
              <a:gd name="T116" fmla="*/ 153 w 5819775"/>
              <a:gd name="T117" fmla="*/ 714 h 49434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819775"/>
              <a:gd name="T178" fmla="*/ 0 h 4943475"/>
              <a:gd name="T179" fmla="*/ 5819775 w 5819775"/>
              <a:gd name="T180" fmla="*/ 4943475 h 494347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819775" h="4943475">
                <a:moveTo>
                  <a:pt x="5702435" y="0"/>
                </a:moveTo>
                <a:lnTo>
                  <a:pt x="5322930" y="0"/>
                </a:lnTo>
                <a:cubicBezTo>
                  <a:pt x="5175159" y="0"/>
                  <a:pt x="5104865" y="77467"/>
                  <a:pt x="5076871" y="126282"/>
                </a:cubicBezTo>
                <a:cubicBezTo>
                  <a:pt x="5048877" y="175755"/>
                  <a:pt x="5041723" y="217418"/>
                  <a:pt x="5041723" y="246059"/>
                </a:cubicBezTo>
                <a:lnTo>
                  <a:pt x="4985745" y="534429"/>
                </a:lnTo>
                <a:lnTo>
                  <a:pt x="275432" y="534429"/>
                </a:lnTo>
                <a:cubicBezTo>
                  <a:pt x="177134" y="534429"/>
                  <a:pt x="106830" y="562423"/>
                  <a:pt x="57367" y="619049"/>
                </a:cubicBezTo>
                <a:cubicBezTo>
                  <a:pt x="15057" y="668522"/>
                  <a:pt x="-5774" y="731663"/>
                  <a:pt x="1389" y="801967"/>
                </a:cubicBezTo>
                <a:cubicBezTo>
                  <a:pt x="1389" y="809130"/>
                  <a:pt x="1389" y="816293"/>
                  <a:pt x="1389" y="816293"/>
                </a:cubicBezTo>
                <a:lnTo>
                  <a:pt x="528664" y="3002852"/>
                </a:lnTo>
                <a:cubicBezTo>
                  <a:pt x="556658" y="3122629"/>
                  <a:pt x="662109" y="3256074"/>
                  <a:pt x="852190" y="3256074"/>
                </a:cubicBezTo>
                <a:lnTo>
                  <a:pt x="4416817" y="3256074"/>
                </a:lnTo>
                <a:lnTo>
                  <a:pt x="4318519" y="3741039"/>
                </a:lnTo>
                <a:cubicBezTo>
                  <a:pt x="4269046" y="3726714"/>
                  <a:pt x="4220221" y="3720208"/>
                  <a:pt x="4170748" y="3720208"/>
                </a:cubicBezTo>
                <a:cubicBezTo>
                  <a:pt x="3875216" y="3720208"/>
                  <a:pt x="3629156" y="3923957"/>
                  <a:pt x="3573168" y="4205173"/>
                </a:cubicBezTo>
                <a:lnTo>
                  <a:pt x="1674331" y="4205173"/>
                </a:lnTo>
                <a:cubicBezTo>
                  <a:pt x="1611190" y="3931120"/>
                  <a:pt x="1372284" y="3720208"/>
                  <a:pt x="1076752" y="3720208"/>
                </a:cubicBezTo>
                <a:cubicBezTo>
                  <a:pt x="739557" y="3720208"/>
                  <a:pt x="464856" y="3994261"/>
                  <a:pt x="464856" y="4332103"/>
                </a:cubicBezTo>
                <a:cubicBezTo>
                  <a:pt x="464856" y="4669298"/>
                  <a:pt x="738909" y="4943999"/>
                  <a:pt x="1076752" y="4943999"/>
                </a:cubicBezTo>
                <a:cubicBezTo>
                  <a:pt x="1372284" y="4943999"/>
                  <a:pt x="1618343" y="4740250"/>
                  <a:pt x="1674331" y="4459034"/>
                </a:cubicBezTo>
                <a:lnTo>
                  <a:pt x="3565358" y="4459034"/>
                </a:lnTo>
                <a:cubicBezTo>
                  <a:pt x="3628499" y="4733087"/>
                  <a:pt x="3867405" y="4943999"/>
                  <a:pt x="4162937" y="4943999"/>
                </a:cubicBezTo>
                <a:cubicBezTo>
                  <a:pt x="4500132" y="4943999"/>
                  <a:pt x="4774833" y="4669946"/>
                  <a:pt x="4774833" y="4332103"/>
                </a:cubicBezTo>
                <a:cubicBezTo>
                  <a:pt x="4774833" y="4142023"/>
                  <a:pt x="4690213" y="3973430"/>
                  <a:pt x="4556768" y="3860816"/>
                </a:cubicBezTo>
                <a:lnTo>
                  <a:pt x="4753354" y="2897400"/>
                </a:lnTo>
                <a:lnTo>
                  <a:pt x="5224642" y="675694"/>
                </a:lnTo>
                <a:lnTo>
                  <a:pt x="5294946" y="268195"/>
                </a:lnTo>
                <a:cubicBezTo>
                  <a:pt x="5294946" y="253870"/>
                  <a:pt x="5294946" y="268195"/>
                  <a:pt x="5294946" y="253870"/>
                </a:cubicBezTo>
                <a:cubicBezTo>
                  <a:pt x="5294946" y="253870"/>
                  <a:pt x="5309262" y="246707"/>
                  <a:pt x="5322940" y="246707"/>
                </a:cubicBezTo>
                <a:lnTo>
                  <a:pt x="5702444" y="246707"/>
                </a:lnTo>
                <a:cubicBezTo>
                  <a:pt x="5772748" y="246707"/>
                  <a:pt x="5828726" y="190729"/>
                  <a:pt x="5828726" y="120425"/>
                </a:cubicBezTo>
                <a:cubicBezTo>
                  <a:pt x="5829374" y="56636"/>
                  <a:pt x="5772739" y="0"/>
                  <a:pt x="5702435" y="0"/>
                </a:cubicBezTo>
                <a:close/>
                <a:moveTo>
                  <a:pt x="1076752" y="4696635"/>
                </a:moveTo>
                <a:cubicBezTo>
                  <a:pt x="880165" y="4696635"/>
                  <a:pt x="725231" y="4541711"/>
                  <a:pt x="725231" y="4345115"/>
                </a:cubicBezTo>
                <a:cubicBezTo>
                  <a:pt x="725231" y="4148528"/>
                  <a:pt x="880156" y="3993594"/>
                  <a:pt x="1076752" y="3993594"/>
                </a:cubicBezTo>
                <a:cubicBezTo>
                  <a:pt x="1273348" y="3993594"/>
                  <a:pt x="1428272" y="4148519"/>
                  <a:pt x="1428272" y="4345115"/>
                </a:cubicBezTo>
                <a:cubicBezTo>
                  <a:pt x="1428272" y="4534548"/>
                  <a:pt x="1273338" y="4696635"/>
                  <a:pt x="1076752" y="4696635"/>
                </a:cubicBezTo>
                <a:close/>
                <a:moveTo>
                  <a:pt x="4162928" y="4696635"/>
                </a:moveTo>
                <a:cubicBezTo>
                  <a:pt x="3966341" y="4696635"/>
                  <a:pt x="3811408" y="4541711"/>
                  <a:pt x="3811408" y="4345115"/>
                </a:cubicBezTo>
                <a:cubicBezTo>
                  <a:pt x="3811408" y="4148528"/>
                  <a:pt x="3966332" y="3993594"/>
                  <a:pt x="4162928" y="3993594"/>
                </a:cubicBezTo>
                <a:cubicBezTo>
                  <a:pt x="4359524" y="3993594"/>
                  <a:pt x="4514448" y="4148519"/>
                  <a:pt x="4514448" y="4345115"/>
                </a:cubicBezTo>
                <a:cubicBezTo>
                  <a:pt x="4514448" y="4534548"/>
                  <a:pt x="4360172" y="4696635"/>
                  <a:pt x="4162928" y="4696635"/>
                </a:cubicBezTo>
                <a:close/>
                <a:moveTo>
                  <a:pt x="275432" y="794814"/>
                </a:moveTo>
                <a:lnTo>
                  <a:pt x="4936272" y="794814"/>
                </a:lnTo>
                <a:lnTo>
                  <a:pt x="4837974" y="1266101"/>
                </a:lnTo>
                <a:lnTo>
                  <a:pt x="380884" y="1266101"/>
                </a:lnTo>
                <a:lnTo>
                  <a:pt x="268270" y="801976"/>
                </a:lnTo>
                <a:lnTo>
                  <a:pt x="268270" y="794814"/>
                </a:lnTo>
                <a:cubicBezTo>
                  <a:pt x="268270" y="794814"/>
                  <a:pt x="268270" y="794814"/>
                  <a:pt x="275432" y="794814"/>
                </a:cubicBezTo>
                <a:close/>
                <a:moveTo>
                  <a:pt x="781219" y="2945568"/>
                </a:moveTo>
                <a:lnTo>
                  <a:pt x="436862" y="1525191"/>
                </a:lnTo>
                <a:lnTo>
                  <a:pt x="4774824" y="1525191"/>
                </a:lnTo>
                <a:lnTo>
                  <a:pt x="4465623" y="2980725"/>
                </a:lnTo>
                <a:cubicBezTo>
                  <a:pt x="4458460" y="3001556"/>
                  <a:pt x="4430476" y="3001556"/>
                  <a:pt x="4423313" y="3001556"/>
                </a:cubicBezTo>
                <a:lnTo>
                  <a:pt x="858686" y="3001556"/>
                </a:lnTo>
                <a:cubicBezTo>
                  <a:pt x="816367" y="3002204"/>
                  <a:pt x="795545" y="2980725"/>
                  <a:pt x="781219" y="2945568"/>
                </a:cubicBezTo>
                <a:close/>
              </a:path>
            </a:pathLst>
          </a:custGeom>
          <a:solidFill>
            <a:srgbClr val="1667FD"/>
          </a:solidFill>
          <a:ln w="9525" cap="flat">
            <a:solidFill>
              <a:srgbClr val="1667FD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cxnSp>
        <p:nvCxnSpPr>
          <p:cNvPr id="6" name="Прямая соединительная линия 5"/>
          <p:cNvCxnSpPr>
            <a:stCxn id="8" idx="3"/>
            <a:endCxn id="11" idx="1"/>
          </p:cNvCxnSpPr>
          <p:nvPr/>
        </p:nvCxnSpPr>
        <p:spPr>
          <a:xfrm>
            <a:off x="2908300" y="2463800"/>
            <a:ext cx="379413" cy="0"/>
          </a:xfrm>
          <a:prstGeom prst="line">
            <a:avLst/>
          </a:prstGeom>
          <a:ln w="38100">
            <a:solidFill>
              <a:srgbClr val="242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>
            <a:off x="5727700" y="2478088"/>
            <a:ext cx="379413" cy="0"/>
          </a:xfrm>
          <a:prstGeom prst="line">
            <a:avLst/>
          </a:prstGeom>
          <a:ln w="38100">
            <a:solidFill>
              <a:srgbClr val="00AA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8574088" y="2463800"/>
            <a:ext cx="381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>
            <a:stCxn id="39" idx="3"/>
            <a:endCxn id="75" idx="3"/>
          </p:cNvCxnSpPr>
          <p:nvPr/>
        </p:nvCxnSpPr>
        <p:spPr>
          <a:xfrm>
            <a:off x="11379200" y="2478088"/>
            <a:ext cx="12700" cy="2424112"/>
          </a:xfrm>
          <a:prstGeom prst="bentConnector3">
            <a:avLst>
              <a:gd name="adj1" fmla="val 3150000"/>
            </a:avLst>
          </a:prstGeom>
          <a:ln w="38100">
            <a:solidFill>
              <a:srgbClr val="00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>
            <a:off x="8558213" y="4902200"/>
            <a:ext cx="379412" cy="0"/>
          </a:xfrm>
          <a:prstGeom prst="line">
            <a:avLst/>
          </a:prstGeom>
          <a:ln w="38100">
            <a:solidFill>
              <a:srgbClr val="242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>
            <a:off x="5740400" y="4903788"/>
            <a:ext cx="379413" cy="0"/>
          </a:xfrm>
          <a:prstGeom prst="line">
            <a:avLst/>
          </a:prstGeom>
          <a:ln w="38100">
            <a:solidFill>
              <a:srgbClr val="00AA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2917825" y="4903788"/>
            <a:ext cx="381000" cy="0"/>
          </a:xfrm>
          <a:prstGeom prst="line">
            <a:avLst/>
          </a:prstGeom>
          <a:ln w="38100">
            <a:solidFill>
              <a:srgbClr val="00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8" idx="1"/>
            <a:endCxn id="47" idx="1"/>
          </p:cNvCxnSpPr>
          <p:nvPr/>
        </p:nvCxnSpPr>
        <p:spPr>
          <a:xfrm rot="10800000" flipV="1">
            <a:off x="466725" y="2463800"/>
            <a:ext cx="12700" cy="2435225"/>
          </a:xfrm>
          <a:prstGeom prst="bentConnector3">
            <a:avLst>
              <a:gd name="adj1" fmla="val 180000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E732DB-C710-4317-BCCD-E5A23A876209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2308225" y="274638"/>
            <a:ext cx="7956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ПРЕИМУЩЕСТВА БЕРЕЖЛИВОГО ПРОИЗВОДСТВА</a:t>
            </a:r>
          </a:p>
        </p:txBody>
      </p:sp>
      <p:sp>
        <p:nvSpPr>
          <p:cNvPr id="20484" name="Freeform 5"/>
          <p:cNvSpPr>
            <a:spLocks/>
          </p:cNvSpPr>
          <p:nvPr/>
        </p:nvSpPr>
        <p:spPr bwMode="auto">
          <a:xfrm>
            <a:off x="1049338" y="2100263"/>
            <a:ext cx="1500187" cy="3743325"/>
          </a:xfrm>
          <a:custGeom>
            <a:avLst/>
            <a:gdLst>
              <a:gd name="T0" fmla="*/ 2147483647 w 78"/>
              <a:gd name="T1" fmla="*/ 0 h 172"/>
              <a:gd name="T2" fmla="*/ 2147483647 w 78"/>
              <a:gd name="T3" fmla="*/ 2147483647 h 172"/>
              <a:gd name="T4" fmla="*/ 0 w 78"/>
              <a:gd name="T5" fmla="*/ 2147483647 h 172"/>
              <a:gd name="T6" fmla="*/ 0 w 78"/>
              <a:gd name="T7" fmla="*/ 0 h 172"/>
              <a:gd name="T8" fmla="*/ 2147483647 w 78"/>
              <a:gd name="T9" fmla="*/ 0 h 1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"/>
              <a:gd name="T16" fmla="*/ 0 h 172"/>
              <a:gd name="T17" fmla="*/ 78 w 78"/>
              <a:gd name="T18" fmla="*/ 172 h 1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" h="172">
                <a:moveTo>
                  <a:pt x="78" y="0"/>
                </a:moveTo>
                <a:cubicBezTo>
                  <a:pt x="78" y="172"/>
                  <a:pt x="78" y="172"/>
                  <a:pt x="78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0"/>
                  <a:pt x="0" y="0"/>
                  <a:pt x="0" y="0"/>
                </a:cubicBezTo>
                <a:cubicBezTo>
                  <a:pt x="16" y="31"/>
                  <a:pt x="61" y="31"/>
                  <a:pt x="78" y="0"/>
                </a:cubicBezTo>
                <a:close/>
              </a:path>
            </a:pathLst>
          </a:custGeom>
          <a:solidFill>
            <a:srgbClr val="1667FD">
              <a:alpha val="85097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5" name="Freeform 6"/>
          <p:cNvSpPr>
            <a:spLocks/>
          </p:cNvSpPr>
          <p:nvPr/>
        </p:nvSpPr>
        <p:spPr bwMode="auto">
          <a:xfrm>
            <a:off x="3141663" y="2100263"/>
            <a:ext cx="1500187" cy="3743325"/>
          </a:xfrm>
          <a:custGeom>
            <a:avLst/>
            <a:gdLst>
              <a:gd name="T0" fmla="*/ 2147483647 w 78"/>
              <a:gd name="T1" fmla="*/ 0 h 172"/>
              <a:gd name="T2" fmla="*/ 2147483647 w 78"/>
              <a:gd name="T3" fmla="*/ 2147483647 h 172"/>
              <a:gd name="T4" fmla="*/ 0 w 78"/>
              <a:gd name="T5" fmla="*/ 2147483647 h 172"/>
              <a:gd name="T6" fmla="*/ 0 w 78"/>
              <a:gd name="T7" fmla="*/ 0 h 172"/>
              <a:gd name="T8" fmla="*/ 2147483647 w 78"/>
              <a:gd name="T9" fmla="*/ 0 h 1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"/>
              <a:gd name="T16" fmla="*/ 0 h 172"/>
              <a:gd name="T17" fmla="*/ 78 w 78"/>
              <a:gd name="T18" fmla="*/ 172 h 1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" h="172">
                <a:moveTo>
                  <a:pt x="78" y="0"/>
                </a:moveTo>
                <a:cubicBezTo>
                  <a:pt x="78" y="172"/>
                  <a:pt x="78" y="172"/>
                  <a:pt x="78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0"/>
                  <a:pt x="0" y="0"/>
                  <a:pt x="0" y="0"/>
                </a:cubicBezTo>
                <a:cubicBezTo>
                  <a:pt x="16" y="31"/>
                  <a:pt x="61" y="31"/>
                  <a:pt x="78" y="0"/>
                </a:cubicBezTo>
                <a:close/>
              </a:path>
            </a:pathLst>
          </a:custGeom>
          <a:solidFill>
            <a:srgbClr val="00AA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233988" y="2100263"/>
            <a:ext cx="1519237" cy="3743325"/>
          </a:xfrm>
          <a:custGeom>
            <a:avLst/>
            <a:gdLst>
              <a:gd name="T0" fmla="*/ 79 w 79"/>
              <a:gd name="T1" fmla="*/ 0 h 172"/>
              <a:gd name="T2" fmla="*/ 79 w 79"/>
              <a:gd name="T3" fmla="*/ 172 h 172"/>
              <a:gd name="T4" fmla="*/ 0 w 79"/>
              <a:gd name="T5" fmla="*/ 172 h 172"/>
              <a:gd name="T6" fmla="*/ 0 w 79"/>
              <a:gd name="T7" fmla="*/ 0 h 172"/>
              <a:gd name="T8" fmla="*/ 79 w 7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72">
                <a:moveTo>
                  <a:pt x="79" y="0"/>
                </a:moveTo>
                <a:cubicBezTo>
                  <a:pt x="79" y="172"/>
                  <a:pt x="79" y="172"/>
                  <a:pt x="79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0"/>
                  <a:pt x="0" y="0"/>
                  <a:pt x="0" y="0"/>
                </a:cubicBezTo>
                <a:cubicBezTo>
                  <a:pt x="17" y="31"/>
                  <a:pt x="62" y="31"/>
                  <a:pt x="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20487" name="Freeform 8"/>
          <p:cNvSpPr>
            <a:spLocks/>
          </p:cNvSpPr>
          <p:nvPr/>
        </p:nvSpPr>
        <p:spPr bwMode="auto">
          <a:xfrm>
            <a:off x="7343775" y="2100263"/>
            <a:ext cx="1500188" cy="3743325"/>
          </a:xfrm>
          <a:custGeom>
            <a:avLst/>
            <a:gdLst>
              <a:gd name="T0" fmla="*/ 2147483647 w 78"/>
              <a:gd name="T1" fmla="*/ 0 h 172"/>
              <a:gd name="T2" fmla="*/ 2147483647 w 78"/>
              <a:gd name="T3" fmla="*/ 2147483647 h 172"/>
              <a:gd name="T4" fmla="*/ 0 w 78"/>
              <a:gd name="T5" fmla="*/ 2147483647 h 172"/>
              <a:gd name="T6" fmla="*/ 0 w 78"/>
              <a:gd name="T7" fmla="*/ 0 h 172"/>
              <a:gd name="T8" fmla="*/ 2147483647 w 78"/>
              <a:gd name="T9" fmla="*/ 0 h 1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"/>
              <a:gd name="T16" fmla="*/ 0 h 172"/>
              <a:gd name="T17" fmla="*/ 78 w 78"/>
              <a:gd name="T18" fmla="*/ 172 h 1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" h="172">
                <a:moveTo>
                  <a:pt x="78" y="0"/>
                </a:moveTo>
                <a:cubicBezTo>
                  <a:pt x="78" y="172"/>
                  <a:pt x="78" y="172"/>
                  <a:pt x="78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0"/>
                  <a:pt x="0" y="0"/>
                  <a:pt x="0" y="0"/>
                </a:cubicBezTo>
                <a:cubicBezTo>
                  <a:pt x="17" y="31"/>
                  <a:pt x="62" y="31"/>
                  <a:pt x="78" y="0"/>
                </a:cubicBezTo>
                <a:close/>
              </a:path>
            </a:pathLst>
          </a:custGeom>
          <a:solidFill>
            <a:srgbClr val="373F9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Oval 10"/>
          <p:cNvSpPr>
            <a:spLocks noChangeArrowheads="1"/>
          </p:cNvSpPr>
          <p:nvPr/>
        </p:nvSpPr>
        <p:spPr bwMode="auto">
          <a:xfrm>
            <a:off x="1049338" y="919163"/>
            <a:ext cx="1500187" cy="1549400"/>
          </a:xfrm>
          <a:prstGeom prst="ellipse">
            <a:avLst/>
          </a:prstGeom>
          <a:solidFill>
            <a:srgbClr val="1667FD">
              <a:alpha val="85097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Roboto"/>
            </a:endParaRPr>
          </a:p>
        </p:txBody>
      </p:sp>
      <p:sp>
        <p:nvSpPr>
          <p:cNvPr id="20489" name="Oval 11"/>
          <p:cNvSpPr>
            <a:spLocks noChangeArrowheads="1"/>
          </p:cNvSpPr>
          <p:nvPr/>
        </p:nvSpPr>
        <p:spPr bwMode="auto">
          <a:xfrm>
            <a:off x="3141663" y="919163"/>
            <a:ext cx="1500187" cy="1549400"/>
          </a:xfrm>
          <a:prstGeom prst="ellipse">
            <a:avLst/>
          </a:prstGeom>
          <a:solidFill>
            <a:srgbClr val="00AA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Roboto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5233988" y="919163"/>
            <a:ext cx="1519237" cy="1549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20491" name="Oval 13"/>
          <p:cNvSpPr>
            <a:spLocks noChangeArrowheads="1"/>
          </p:cNvSpPr>
          <p:nvPr/>
        </p:nvSpPr>
        <p:spPr bwMode="auto">
          <a:xfrm>
            <a:off x="7343775" y="919163"/>
            <a:ext cx="1500188" cy="1549400"/>
          </a:xfrm>
          <a:prstGeom prst="ellipse">
            <a:avLst/>
          </a:prstGeom>
          <a:solidFill>
            <a:srgbClr val="373F9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Roboto"/>
            </a:endParaRP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1338263" y="4756150"/>
            <a:ext cx="828675" cy="8143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20493" name="Oval 16"/>
          <p:cNvSpPr>
            <a:spLocks noChangeArrowheads="1"/>
          </p:cNvSpPr>
          <p:nvPr/>
        </p:nvSpPr>
        <p:spPr bwMode="auto">
          <a:xfrm>
            <a:off x="3430588" y="4756150"/>
            <a:ext cx="809625" cy="814388"/>
          </a:xfrm>
          <a:prstGeom prst="ellipse">
            <a:avLst/>
          </a:prstGeom>
          <a:solidFill>
            <a:srgbClr val="00809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Roboto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5540375" y="4756150"/>
            <a:ext cx="809625" cy="81438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20495" name="Oval 18"/>
          <p:cNvSpPr>
            <a:spLocks noChangeArrowheads="1"/>
          </p:cNvSpPr>
          <p:nvPr/>
        </p:nvSpPr>
        <p:spPr bwMode="auto">
          <a:xfrm>
            <a:off x="7650163" y="4756150"/>
            <a:ext cx="811212" cy="814388"/>
          </a:xfrm>
          <a:prstGeom prst="ellipse">
            <a:avLst/>
          </a:prstGeom>
          <a:solidFill>
            <a:srgbClr val="22266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Roboto"/>
            </a:endParaRPr>
          </a:p>
        </p:txBody>
      </p:sp>
      <p:sp>
        <p:nvSpPr>
          <p:cNvPr id="20496" name="Freeform 20"/>
          <p:cNvSpPr>
            <a:spLocks noEditPoints="1"/>
          </p:cNvSpPr>
          <p:nvPr/>
        </p:nvSpPr>
        <p:spPr bwMode="auto">
          <a:xfrm>
            <a:off x="5722938" y="4983163"/>
            <a:ext cx="431800" cy="415925"/>
          </a:xfrm>
          <a:custGeom>
            <a:avLst/>
            <a:gdLst>
              <a:gd name="T0" fmla="*/ 2147483647 w 24"/>
              <a:gd name="T1" fmla="*/ 2147483647 h 23"/>
              <a:gd name="T2" fmla="*/ 2147483647 w 24"/>
              <a:gd name="T3" fmla="*/ 2147483647 h 23"/>
              <a:gd name="T4" fmla="*/ 2147483647 w 24"/>
              <a:gd name="T5" fmla="*/ 2147483647 h 23"/>
              <a:gd name="T6" fmla="*/ 2147483647 w 24"/>
              <a:gd name="T7" fmla="*/ 2147483647 h 23"/>
              <a:gd name="T8" fmla="*/ 0 w 24"/>
              <a:gd name="T9" fmla="*/ 2147483647 h 23"/>
              <a:gd name="T10" fmla="*/ 2147483647 w 24"/>
              <a:gd name="T11" fmla="*/ 2147483647 h 23"/>
              <a:gd name="T12" fmla="*/ 2147483647 w 24"/>
              <a:gd name="T13" fmla="*/ 2147483647 h 23"/>
              <a:gd name="T14" fmla="*/ 2147483647 w 24"/>
              <a:gd name="T15" fmla="*/ 2147483647 h 23"/>
              <a:gd name="T16" fmla="*/ 2147483647 w 24"/>
              <a:gd name="T17" fmla="*/ 2147483647 h 23"/>
              <a:gd name="T18" fmla="*/ 2147483647 w 24"/>
              <a:gd name="T19" fmla="*/ 2147483647 h 23"/>
              <a:gd name="T20" fmla="*/ 2147483647 w 24"/>
              <a:gd name="T21" fmla="*/ 2147483647 h 23"/>
              <a:gd name="T22" fmla="*/ 0 w 24"/>
              <a:gd name="T23" fmla="*/ 2147483647 h 23"/>
              <a:gd name="T24" fmla="*/ 2147483647 w 24"/>
              <a:gd name="T25" fmla="*/ 2147483647 h 23"/>
              <a:gd name="T26" fmla="*/ 2147483647 w 24"/>
              <a:gd name="T27" fmla="*/ 2147483647 h 23"/>
              <a:gd name="T28" fmla="*/ 2147483647 w 24"/>
              <a:gd name="T29" fmla="*/ 2147483647 h 23"/>
              <a:gd name="T30" fmla="*/ 0 w 24"/>
              <a:gd name="T31" fmla="*/ 2147483647 h 23"/>
              <a:gd name="T32" fmla="*/ 2147483647 w 24"/>
              <a:gd name="T33" fmla="*/ 2147483647 h 23"/>
              <a:gd name="T34" fmla="*/ 2147483647 w 24"/>
              <a:gd name="T35" fmla="*/ 0 h 23"/>
              <a:gd name="T36" fmla="*/ 0 w 24"/>
              <a:gd name="T37" fmla="*/ 2147483647 h 23"/>
              <a:gd name="T38" fmla="*/ 0 w 24"/>
              <a:gd name="T39" fmla="*/ 2147483647 h 23"/>
              <a:gd name="T40" fmla="*/ 2147483647 w 24"/>
              <a:gd name="T41" fmla="*/ 2147483647 h 23"/>
              <a:gd name="T42" fmla="*/ 0 w 24"/>
              <a:gd name="T43" fmla="*/ 2147483647 h 23"/>
              <a:gd name="T44" fmla="*/ 0 w 24"/>
              <a:gd name="T45" fmla="*/ 2147483647 h 23"/>
              <a:gd name="T46" fmla="*/ 2147483647 w 24"/>
              <a:gd name="T47" fmla="*/ 2147483647 h 23"/>
              <a:gd name="T48" fmla="*/ 0 w 24"/>
              <a:gd name="T49" fmla="*/ 2147483647 h 23"/>
              <a:gd name="T50" fmla="*/ 2147483647 w 24"/>
              <a:gd name="T51" fmla="*/ 2147483647 h 23"/>
              <a:gd name="T52" fmla="*/ 2147483647 w 24"/>
              <a:gd name="T53" fmla="*/ 2147483647 h 23"/>
              <a:gd name="T54" fmla="*/ 2147483647 w 24"/>
              <a:gd name="T55" fmla="*/ 2147483647 h 23"/>
              <a:gd name="T56" fmla="*/ 2147483647 w 24"/>
              <a:gd name="T57" fmla="*/ 2147483647 h 23"/>
              <a:gd name="T58" fmla="*/ 2147483647 w 24"/>
              <a:gd name="T59" fmla="*/ 2147483647 h 23"/>
              <a:gd name="T60" fmla="*/ 2147483647 w 24"/>
              <a:gd name="T61" fmla="*/ 2147483647 h 23"/>
              <a:gd name="T62" fmla="*/ 2147483647 w 24"/>
              <a:gd name="T63" fmla="*/ 2147483647 h 2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4"/>
              <a:gd name="T97" fmla="*/ 0 h 23"/>
              <a:gd name="T98" fmla="*/ 24 w 24"/>
              <a:gd name="T99" fmla="*/ 23 h 2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4" h="23">
                <a:moveTo>
                  <a:pt x="23" y="7"/>
                </a:moveTo>
                <a:cubicBezTo>
                  <a:pt x="23" y="8"/>
                  <a:pt x="19" y="9"/>
                  <a:pt x="12" y="9"/>
                </a:cubicBezTo>
                <a:cubicBezTo>
                  <a:pt x="5" y="9"/>
                  <a:pt x="0" y="8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3" y="7"/>
                  <a:pt x="8" y="7"/>
                  <a:pt x="12" y="7"/>
                </a:cubicBezTo>
                <a:cubicBezTo>
                  <a:pt x="16" y="7"/>
                  <a:pt x="20" y="7"/>
                  <a:pt x="23" y="6"/>
                </a:cubicBezTo>
                <a:cubicBezTo>
                  <a:pt x="23" y="6"/>
                  <a:pt x="23" y="6"/>
                  <a:pt x="23" y="7"/>
                </a:cubicBezTo>
                <a:close/>
                <a:moveTo>
                  <a:pt x="23" y="11"/>
                </a:moveTo>
                <a:cubicBezTo>
                  <a:pt x="23" y="12"/>
                  <a:pt x="19" y="13"/>
                  <a:pt x="12" y="13"/>
                </a:cubicBezTo>
                <a:cubicBezTo>
                  <a:pt x="5" y="13"/>
                  <a:pt x="0" y="12"/>
                  <a:pt x="0" y="11"/>
                </a:cubicBezTo>
                <a:cubicBezTo>
                  <a:pt x="0" y="10"/>
                  <a:pt x="1" y="10"/>
                  <a:pt x="1" y="10"/>
                </a:cubicBezTo>
                <a:cubicBezTo>
                  <a:pt x="3" y="11"/>
                  <a:pt x="8" y="11"/>
                  <a:pt x="12" y="11"/>
                </a:cubicBezTo>
                <a:cubicBezTo>
                  <a:pt x="16" y="11"/>
                  <a:pt x="20" y="11"/>
                  <a:pt x="23" y="10"/>
                </a:cubicBezTo>
                <a:cubicBezTo>
                  <a:pt x="23" y="10"/>
                  <a:pt x="23" y="10"/>
                  <a:pt x="23" y="11"/>
                </a:cubicBezTo>
                <a:close/>
                <a:moveTo>
                  <a:pt x="23" y="14"/>
                </a:moveTo>
                <a:cubicBezTo>
                  <a:pt x="23" y="16"/>
                  <a:pt x="19" y="17"/>
                  <a:pt x="12" y="17"/>
                </a:cubicBezTo>
                <a:cubicBezTo>
                  <a:pt x="5" y="17"/>
                  <a:pt x="0" y="16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3" y="15"/>
                  <a:pt x="8" y="15"/>
                  <a:pt x="12" y="15"/>
                </a:cubicBezTo>
                <a:cubicBezTo>
                  <a:pt x="16" y="15"/>
                  <a:pt x="20" y="15"/>
                  <a:pt x="23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3" y="18"/>
                </a:moveTo>
                <a:cubicBezTo>
                  <a:pt x="23" y="20"/>
                  <a:pt x="19" y="21"/>
                  <a:pt x="12" y="21"/>
                </a:cubicBezTo>
                <a:cubicBezTo>
                  <a:pt x="5" y="21"/>
                  <a:pt x="0" y="20"/>
                  <a:pt x="0" y="18"/>
                </a:cubicBezTo>
                <a:cubicBezTo>
                  <a:pt x="0" y="18"/>
                  <a:pt x="1" y="18"/>
                  <a:pt x="1" y="17"/>
                </a:cubicBezTo>
                <a:cubicBezTo>
                  <a:pt x="3" y="19"/>
                  <a:pt x="8" y="19"/>
                  <a:pt x="12" y="19"/>
                </a:cubicBezTo>
                <a:cubicBezTo>
                  <a:pt x="16" y="19"/>
                  <a:pt x="20" y="19"/>
                  <a:pt x="23" y="17"/>
                </a:cubicBezTo>
                <a:cubicBezTo>
                  <a:pt x="23" y="18"/>
                  <a:pt x="23" y="18"/>
                  <a:pt x="23" y="18"/>
                </a:cubicBezTo>
                <a:close/>
                <a:moveTo>
                  <a:pt x="12" y="0"/>
                </a:moveTo>
                <a:cubicBezTo>
                  <a:pt x="19" y="0"/>
                  <a:pt x="23" y="1"/>
                  <a:pt x="23" y="3"/>
                </a:cubicBezTo>
                <a:cubicBezTo>
                  <a:pt x="23" y="4"/>
                  <a:pt x="19" y="5"/>
                  <a:pt x="12" y="5"/>
                </a:cubicBezTo>
                <a:cubicBezTo>
                  <a:pt x="5" y="5"/>
                  <a:pt x="0" y="4"/>
                  <a:pt x="0" y="3"/>
                </a:cubicBezTo>
                <a:cubicBezTo>
                  <a:pt x="0" y="1"/>
                  <a:pt x="5" y="0"/>
                  <a:pt x="12" y="0"/>
                </a:cubicBezTo>
                <a:close/>
                <a:moveTo>
                  <a:pt x="24" y="4"/>
                </a:moveTo>
                <a:cubicBezTo>
                  <a:pt x="24" y="3"/>
                  <a:pt x="24" y="3"/>
                  <a:pt x="24" y="3"/>
                </a:cubicBezTo>
                <a:cubicBezTo>
                  <a:pt x="24" y="1"/>
                  <a:pt x="18" y="0"/>
                  <a:pt x="12" y="0"/>
                </a:cubicBezTo>
                <a:cubicBezTo>
                  <a:pt x="6" y="0"/>
                  <a:pt x="0" y="1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1" y="5"/>
                </a:cubicBezTo>
                <a:cubicBezTo>
                  <a:pt x="0" y="6"/>
                  <a:pt x="0" y="6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1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3"/>
                  <a:pt x="1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7"/>
                  <a:pt x="1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6" y="23"/>
                  <a:pt x="12" y="23"/>
                </a:cubicBezTo>
                <a:cubicBezTo>
                  <a:pt x="18" y="23"/>
                  <a:pt x="24" y="22"/>
                  <a:pt x="24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3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0"/>
                  <a:pt x="24" y="10"/>
                  <a:pt x="23" y="9"/>
                </a:cubicBezTo>
                <a:cubicBezTo>
                  <a:pt x="24" y="9"/>
                  <a:pt x="24" y="9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4" y="6"/>
                  <a:pt x="23" y="5"/>
                </a:cubicBezTo>
                <a:cubicBezTo>
                  <a:pt x="24" y="5"/>
                  <a:pt x="24" y="5"/>
                  <a:pt x="24" y="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9" name="Group 36"/>
          <p:cNvGrpSpPr/>
          <p:nvPr/>
        </p:nvGrpSpPr>
        <p:grpSpPr>
          <a:xfrm>
            <a:off x="1518307" y="4899835"/>
            <a:ext cx="468312" cy="488950"/>
            <a:chOff x="4267201" y="4421188"/>
            <a:chExt cx="468312" cy="488950"/>
          </a:xfrm>
          <a:solidFill>
            <a:schemeClr val="bg1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483101" y="4421188"/>
              <a:ext cx="19050" cy="53975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1 h 3"/>
                <a:gd name="T10" fmla="*/ 1 w 1"/>
                <a:gd name="T11" fmla="*/ 0 h 3"/>
                <a:gd name="T12" fmla="*/ 1 w 1"/>
                <a:gd name="T13" fmla="*/ 0 h 3"/>
                <a:gd name="T14" fmla="*/ 1 w 1"/>
                <a:gd name="T15" fmla="*/ 1 h 3"/>
                <a:gd name="T16" fmla="*/ 1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321176" y="4511675"/>
              <a:ext cx="36513" cy="3651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267201" y="4692650"/>
              <a:ext cx="53975" cy="19050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  <a:gd name="T12" fmla="*/ 0 w 3"/>
                <a:gd name="T13" fmla="*/ 0 h 1"/>
                <a:gd name="T14" fmla="*/ 0 w 3"/>
                <a:gd name="T15" fmla="*/ 0 h 1"/>
                <a:gd name="T16" fmla="*/ 2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681538" y="4675188"/>
              <a:ext cx="53975" cy="17463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1 w 3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627563" y="4494213"/>
              <a:ext cx="53975" cy="53975"/>
            </a:xfrm>
            <a:custGeom>
              <a:avLst/>
              <a:gdLst>
                <a:gd name="T0" fmla="*/ 1 w 3"/>
                <a:gd name="T1" fmla="*/ 2 h 3"/>
                <a:gd name="T2" fmla="*/ 1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2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1 h 3"/>
                <a:gd name="T16" fmla="*/ 1 w 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4340226" y="4494213"/>
              <a:ext cx="306388" cy="415925"/>
            </a:xfrm>
            <a:custGeom>
              <a:avLst/>
              <a:gdLst>
                <a:gd name="T0" fmla="*/ 11 w 17"/>
                <a:gd name="T1" fmla="*/ 20 h 23"/>
                <a:gd name="T2" fmla="*/ 11 w 17"/>
                <a:gd name="T3" fmla="*/ 21 h 23"/>
                <a:gd name="T4" fmla="*/ 11 w 17"/>
                <a:gd name="T5" fmla="*/ 21 h 23"/>
                <a:gd name="T6" fmla="*/ 7 w 17"/>
                <a:gd name="T7" fmla="*/ 21 h 23"/>
                <a:gd name="T8" fmla="*/ 6 w 17"/>
                <a:gd name="T9" fmla="*/ 21 h 23"/>
                <a:gd name="T10" fmla="*/ 6 w 17"/>
                <a:gd name="T11" fmla="*/ 20 h 23"/>
                <a:gd name="T12" fmla="*/ 6 w 17"/>
                <a:gd name="T13" fmla="*/ 18 h 23"/>
                <a:gd name="T14" fmla="*/ 11 w 17"/>
                <a:gd name="T15" fmla="*/ 18 h 23"/>
                <a:gd name="T16" fmla="*/ 11 w 17"/>
                <a:gd name="T17" fmla="*/ 20 h 23"/>
                <a:gd name="T18" fmla="*/ 6 w 17"/>
                <a:gd name="T19" fmla="*/ 5 h 23"/>
                <a:gd name="T20" fmla="*/ 3 w 17"/>
                <a:gd name="T21" fmla="*/ 9 h 23"/>
                <a:gd name="T22" fmla="*/ 5 w 17"/>
                <a:gd name="T23" fmla="*/ 13 h 23"/>
                <a:gd name="T24" fmla="*/ 5 w 17"/>
                <a:gd name="T25" fmla="*/ 13 h 23"/>
                <a:gd name="T26" fmla="*/ 5 w 17"/>
                <a:gd name="T27" fmla="*/ 13 h 23"/>
                <a:gd name="T28" fmla="*/ 5 w 17"/>
                <a:gd name="T29" fmla="*/ 13 h 23"/>
                <a:gd name="T30" fmla="*/ 3 w 17"/>
                <a:gd name="T31" fmla="*/ 9 h 23"/>
                <a:gd name="T32" fmla="*/ 5 w 17"/>
                <a:gd name="T33" fmla="*/ 4 h 23"/>
                <a:gd name="T34" fmla="*/ 6 w 17"/>
                <a:gd name="T35" fmla="*/ 4 h 23"/>
                <a:gd name="T36" fmla="*/ 6 w 17"/>
                <a:gd name="T37" fmla="*/ 4 h 23"/>
                <a:gd name="T38" fmla="*/ 6 w 17"/>
                <a:gd name="T39" fmla="*/ 5 h 23"/>
                <a:gd name="T40" fmla="*/ 17 w 17"/>
                <a:gd name="T41" fmla="*/ 9 h 23"/>
                <a:gd name="T42" fmla="*/ 9 w 17"/>
                <a:gd name="T43" fmla="*/ 0 h 23"/>
                <a:gd name="T44" fmla="*/ 0 w 17"/>
                <a:gd name="T45" fmla="*/ 9 h 23"/>
                <a:gd name="T46" fmla="*/ 5 w 17"/>
                <a:gd name="T47" fmla="*/ 16 h 23"/>
                <a:gd name="T48" fmla="*/ 5 w 17"/>
                <a:gd name="T49" fmla="*/ 18 h 23"/>
                <a:gd name="T50" fmla="*/ 5 w 17"/>
                <a:gd name="T51" fmla="*/ 20 h 23"/>
                <a:gd name="T52" fmla="*/ 6 w 17"/>
                <a:gd name="T53" fmla="*/ 22 h 23"/>
                <a:gd name="T54" fmla="*/ 7 w 17"/>
                <a:gd name="T55" fmla="*/ 22 h 23"/>
                <a:gd name="T56" fmla="*/ 8 w 17"/>
                <a:gd name="T57" fmla="*/ 23 h 23"/>
                <a:gd name="T58" fmla="*/ 9 w 17"/>
                <a:gd name="T59" fmla="*/ 23 h 23"/>
                <a:gd name="T60" fmla="*/ 11 w 17"/>
                <a:gd name="T61" fmla="*/ 22 h 23"/>
                <a:gd name="T62" fmla="*/ 11 w 17"/>
                <a:gd name="T63" fmla="*/ 22 h 23"/>
                <a:gd name="T64" fmla="*/ 12 w 17"/>
                <a:gd name="T65" fmla="*/ 20 h 23"/>
                <a:gd name="T66" fmla="*/ 12 w 17"/>
                <a:gd name="T67" fmla="*/ 17 h 23"/>
                <a:gd name="T68" fmla="*/ 12 w 17"/>
                <a:gd name="T69" fmla="*/ 16 h 23"/>
                <a:gd name="T70" fmla="*/ 17 w 17"/>
                <a:gd name="T7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23">
                  <a:moveTo>
                    <a:pt x="11" y="20"/>
                  </a:move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0"/>
                    <a:pt x="11" y="20"/>
                    <a:pt x="11" y="20"/>
                  </a:cubicBezTo>
                  <a:close/>
                  <a:moveTo>
                    <a:pt x="6" y="5"/>
                  </a:moveTo>
                  <a:cubicBezTo>
                    <a:pt x="4" y="5"/>
                    <a:pt x="3" y="7"/>
                    <a:pt x="3" y="9"/>
                  </a:cubicBezTo>
                  <a:cubicBezTo>
                    <a:pt x="3" y="10"/>
                    <a:pt x="4" y="12"/>
                    <a:pt x="5" y="13"/>
                  </a:cubicBezTo>
                  <a:cubicBezTo>
                    <a:pt x="5" y="13"/>
                    <a:pt x="6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7"/>
                    <a:pt x="4" y="5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lose/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2" y="15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5"/>
                    <a:pt x="17" y="12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</p:grpSp>
      <p:grpSp>
        <p:nvGrpSpPr>
          <p:cNvPr id="26" name="Group 37"/>
          <p:cNvGrpSpPr/>
          <p:nvPr/>
        </p:nvGrpSpPr>
        <p:grpSpPr>
          <a:xfrm>
            <a:off x="3637622" y="4909360"/>
            <a:ext cx="377825" cy="488950"/>
            <a:chOff x="5888038" y="4421188"/>
            <a:chExt cx="377825" cy="488950"/>
          </a:xfrm>
          <a:solidFill>
            <a:schemeClr val="bg1"/>
          </a:solidFill>
        </p:grpSpPr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6049963" y="4675188"/>
              <a:ext cx="19050" cy="53975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3 h 3"/>
                <a:gd name="T4" fmla="*/ 1 w 1"/>
                <a:gd name="T5" fmla="*/ 0 h 3"/>
                <a:gd name="T6" fmla="*/ 0 w 1"/>
                <a:gd name="T7" fmla="*/ 1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2"/>
                    <a:pt x="0" y="2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6086476" y="4746625"/>
              <a:ext cx="17463" cy="5556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2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978526" y="4421188"/>
              <a:ext cx="198438" cy="90488"/>
            </a:xfrm>
            <a:custGeom>
              <a:avLst/>
              <a:gdLst>
                <a:gd name="T0" fmla="*/ 8 w 11"/>
                <a:gd name="T1" fmla="*/ 5 h 5"/>
                <a:gd name="T2" fmla="*/ 8 w 11"/>
                <a:gd name="T3" fmla="*/ 5 h 5"/>
                <a:gd name="T4" fmla="*/ 10 w 11"/>
                <a:gd name="T5" fmla="*/ 3 h 5"/>
                <a:gd name="T6" fmla="*/ 6 w 11"/>
                <a:gd name="T7" fmla="*/ 0 h 5"/>
                <a:gd name="T8" fmla="*/ 1 w 11"/>
                <a:gd name="T9" fmla="*/ 3 h 5"/>
                <a:gd name="T10" fmla="*/ 3 w 11"/>
                <a:gd name="T11" fmla="*/ 5 h 5"/>
                <a:gd name="T12" fmla="*/ 3 w 11"/>
                <a:gd name="T13" fmla="*/ 5 h 5"/>
                <a:gd name="T14" fmla="*/ 8 w 11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11" y="0"/>
                    <a:pt x="8" y="0"/>
                    <a:pt x="6" y="0"/>
                  </a:cubicBezTo>
                  <a:cubicBezTo>
                    <a:pt x="3" y="0"/>
                    <a:pt x="0" y="0"/>
                    <a:pt x="1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5888038" y="4548188"/>
              <a:ext cx="377825" cy="361950"/>
            </a:xfrm>
            <a:custGeom>
              <a:avLst/>
              <a:gdLst>
                <a:gd name="T0" fmla="*/ 13 w 21"/>
                <a:gd name="T1" fmla="*/ 14 h 20"/>
                <a:gd name="T2" fmla="*/ 11 w 21"/>
                <a:gd name="T3" fmla="*/ 15 h 20"/>
                <a:gd name="T4" fmla="*/ 11 w 21"/>
                <a:gd name="T5" fmla="*/ 16 h 20"/>
                <a:gd name="T6" fmla="*/ 10 w 21"/>
                <a:gd name="T7" fmla="*/ 16 h 20"/>
                <a:gd name="T8" fmla="*/ 10 w 21"/>
                <a:gd name="T9" fmla="*/ 15 h 20"/>
                <a:gd name="T10" fmla="*/ 7 w 21"/>
                <a:gd name="T11" fmla="*/ 13 h 20"/>
                <a:gd name="T12" fmla="*/ 8 w 21"/>
                <a:gd name="T13" fmla="*/ 12 h 20"/>
                <a:gd name="T14" fmla="*/ 10 w 21"/>
                <a:gd name="T15" fmla="*/ 14 h 20"/>
                <a:gd name="T16" fmla="*/ 10 w 21"/>
                <a:gd name="T17" fmla="*/ 11 h 20"/>
                <a:gd name="T18" fmla="*/ 8 w 21"/>
                <a:gd name="T19" fmla="*/ 10 h 20"/>
                <a:gd name="T20" fmla="*/ 7 w 21"/>
                <a:gd name="T21" fmla="*/ 9 h 20"/>
                <a:gd name="T22" fmla="*/ 10 w 21"/>
                <a:gd name="T23" fmla="*/ 6 h 20"/>
                <a:gd name="T24" fmla="*/ 10 w 21"/>
                <a:gd name="T25" fmla="*/ 5 h 20"/>
                <a:gd name="T26" fmla="*/ 11 w 21"/>
                <a:gd name="T27" fmla="*/ 5 h 20"/>
                <a:gd name="T28" fmla="*/ 11 w 21"/>
                <a:gd name="T29" fmla="*/ 6 h 20"/>
                <a:gd name="T30" fmla="*/ 13 w 21"/>
                <a:gd name="T31" fmla="*/ 8 h 20"/>
                <a:gd name="T32" fmla="*/ 12 w 21"/>
                <a:gd name="T33" fmla="*/ 8 h 20"/>
                <a:gd name="T34" fmla="*/ 11 w 21"/>
                <a:gd name="T35" fmla="*/ 7 h 20"/>
                <a:gd name="T36" fmla="*/ 11 w 21"/>
                <a:gd name="T37" fmla="*/ 10 h 20"/>
                <a:gd name="T38" fmla="*/ 13 w 21"/>
                <a:gd name="T39" fmla="*/ 10 h 20"/>
                <a:gd name="T40" fmla="*/ 13 w 21"/>
                <a:gd name="T41" fmla="*/ 11 h 20"/>
                <a:gd name="T42" fmla="*/ 14 w 21"/>
                <a:gd name="T43" fmla="*/ 12 h 20"/>
                <a:gd name="T44" fmla="*/ 13 w 21"/>
                <a:gd name="T45" fmla="*/ 14 h 20"/>
                <a:gd name="T46" fmla="*/ 14 w 21"/>
                <a:gd name="T47" fmla="*/ 0 h 20"/>
                <a:gd name="T48" fmla="*/ 13 w 21"/>
                <a:gd name="T49" fmla="*/ 1 h 20"/>
                <a:gd name="T50" fmla="*/ 8 w 21"/>
                <a:gd name="T51" fmla="*/ 1 h 20"/>
                <a:gd name="T52" fmla="*/ 7 w 21"/>
                <a:gd name="T53" fmla="*/ 0 h 20"/>
                <a:gd name="T54" fmla="*/ 0 w 21"/>
                <a:gd name="T55" fmla="*/ 13 h 20"/>
                <a:gd name="T56" fmla="*/ 11 w 21"/>
                <a:gd name="T57" fmla="*/ 20 h 20"/>
                <a:gd name="T58" fmla="*/ 21 w 21"/>
                <a:gd name="T59" fmla="*/ 13 h 20"/>
                <a:gd name="T60" fmla="*/ 14 w 21"/>
                <a:gd name="T6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20">
                  <a:moveTo>
                    <a:pt x="13" y="14"/>
                  </a:moveTo>
                  <a:cubicBezTo>
                    <a:pt x="12" y="14"/>
                    <a:pt x="12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7" y="14"/>
                    <a:pt x="7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3" y="7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7"/>
                    <a:pt x="11" y="7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13"/>
                    <a:pt x="13" y="14"/>
                    <a:pt x="13" y="14"/>
                  </a:cubicBezTo>
                  <a:close/>
                  <a:moveTo>
                    <a:pt x="14" y="0"/>
                  </a:moveTo>
                  <a:cubicBezTo>
                    <a:pt x="14" y="0"/>
                    <a:pt x="13" y="1"/>
                    <a:pt x="13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3" y="2"/>
                    <a:pt x="0" y="8"/>
                    <a:pt x="0" y="13"/>
                  </a:cubicBezTo>
                  <a:cubicBezTo>
                    <a:pt x="0" y="19"/>
                    <a:pt x="5" y="20"/>
                    <a:pt x="11" y="20"/>
                  </a:cubicBezTo>
                  <a:cubicBezTo>
                    <a:pt x="16" y="20"/>
                    <a:pt x="21" y="19"/>
                    <a:pt x="21" y="13"/>
                  </a:cubicBezTo>
                  <a:cubicBezTo>
                    <a:pt x="21" y="8"/>
                    <a:pt x="17" y="2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anose="02000000000000000000"/>
                <a:cs typeface="+mn-cs"/>
              </a:endParaRPr>
            </a:p>
          </p:txBody>
        </p:sp>
      </p:grpSp>
      <p:sp>
        <p:nvSpPr>
          <p:cNvPr id="20499" name="TextBox 35"/>
          <p:cNvSpPr txBox="1">
            <a:spLocks noChangeArrowheads="1"/>
          </p:cNvSpPr>
          <p:nvPr/>
        </p:nvSpPr>
        <p:spPr bwMode="auto">
          <a:xfrm>
            <a:off x="7407275" y="2720975"/>
            <a:ext cx="1336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Контроль качества</a:t>
            </a:r>
            <a:endParaRPr lang="en-US" sz="1600" b="1">
              <a:solidFill>
                <a:schemeClr val="bg1"/>
              </a:solidFill>
              <a:latin typeface="Roboto"/>
            </a:endParaRPr>
          </a:p>
        </p:txBody>
      </p:sp>
      <p:sp>
        <p:nvSpPr>
          <p:cNvPr id="20500" name="TextBox 38"/>
          <p:cNvSpPr txBox="1">
            <a:spLocks noChangeArrowheads="1"/>
          </p:cNvSpPr>
          <p:nvPr/>
        </p:nvSpPr>
        <p:spPr bwMode="auto">
          <a:xfrm>
            <a:off x="1189038" y="3735388"/>
            <a:ext cx="11858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  <a:latin typeface="Roboto"/>
                <a:ea typeface="Roboto Condensed Light"/>
                <a:cs typeface="Roboto Condensed Light"/>
              </a:rPr>
              <a:t>Ускорение производственного цикла</a:t>
            </a:r>
            <a:endParaRPr lang="en-US" sz="1200">
              <a:solidFill>
                <a:schemeClr val="bg1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20501" name="TextBox 40"/>
          <p:cNvSpPr txBox="1">
            <a:spLocks noChangeArrowheads="1"/>
          </p:cNvSpPr>
          <p:nvPr/>
        </p:nvSpPr>
        <p:spPr bwMode="auto">
          <a:xfrm>
            <a:off x="852488" y="2717800"/>
            <a:ext cx="1857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Экономия 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времени</a:t>
            </a:r>
            <a:endParaRPr lang="en-US" sz="1600" b="1">
              <a:solidFill>
                <a:schemeClr val="bg1"/>
              </a:solidFill>
              <a:latin typeface="Roboto"/>
            </a:endParaRPr>
          </a:p>
        </p:txBody>
      </p:sp>
      <p:sp>
        <p:nvSpPr>
          <p:cNvPr id="20502" name="TextBox 41"/>
          <p:cNvSpPr txBox="1">
            <a:spLocks noChangeArrowheads="1"/>
          </p:cNvSpPr>
          <p:nvPr/>
        </p:nvSpPr>
        <p:spPr bwMode="auto">
          <a:xfrm>
            <a:off x="1466850" y="1371600"/>
            <a:ext cx="665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Roboto"/>
              </a:rPr>
              <a:t>01</a:t>
            </a:r>
          </a:p>
        </p:txBody>
      </p:sp>
      <p:sp>
        <p:nvSpPr>
          <p:cNvPr id="20503" name="TextBox 42"/>
          <p:cNvSpPr txBox="1">
            <a:spLocks noChangeArrowheads="1"/>
          </p:cNvSpPr>
          <p:nvPr/>
        </p:nvSpPr>
        <p:spPr bwMode="auto">
          <a:xfrm>
            <a:off x="3511550" y="1371600"/>
            <a:ext cx="666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Roboto"/>
              </a:rPr>
              <a:t>02</a:t>
            </a:r>
          </a:p>
        </p:txBody>
      </p:sp>
      <p:sp>
        <p:nvSpPr>
          <p:cNvPr id="20504" name="TextBox 43"/>
          <p:cNvSpPr txBox="1">
            <a:spLocks noChangeArrowheads="1"/>
          </p:cNvSpPr>
          <p:nvPr/>
        </p:nvSpPr>
        <p:spPr bwMode="auto">
          <a:xfrm>
            <a:off x="5607050" y="1370013"/>
            <a:ext cx="665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Roboto"/>
              </a:rPr>
              <a:t>03</a:t>
            </a:r>
          </a:p>
        </p:txBody>
      </p:sp>
      <p:sp>
        <p:nvSpPr>
          <p:cNvPr id="20505" name="TextBox 44"/>
          <p:cNvSpPr txBox="1">
            <a:spLocks noChangeArrowheads="1"/>
          </p:cNvSpPr>
          <p:nvPr/>
        </p:nvSpPr>
        <p:spPr bwMode="auto">
          <a:xfrm>
            <a:off x="7743825" y="1370013"/>
            <a:ext cx="665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Roboto"/>
              </a:rPr>
              <a:t>04</a:t>
            </a:r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9436100" y="2100263"/>
            <a:ext cx="1500188" cy="3743325"/>
          </a:xfrm>
          <a:custGeom>
            <a:avLst/>
            <a:gdLst>
              <a:gd name="T0" fmla="*/ 78 w 78"/>
              <a:gd name="T1" fmla="*/ 0 h 172"/>
              <a:gd name="T2" fmla="*/ 78 w 78"/>
              <a:gd name="T3" fmla="*/ 172 h 172"/>
              <a:gd name="T4" fmla="*/ 0 w 78"/>
              <a:gd name="T5" fmla="*/ 172 h 172"/>
              <a:gd name="T6" fmla="*/ 0 w 78"/>
              <a:gd name="T7" fmla="*/ 0 h 172"/>
              <a:gd name="T8" fmla="*/ 78 w 78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2">
                <a:moveTo>
                  <a:pt x="78" y="0"/>
                </a:moveTo>
                <a:cubicBezTo>
                  <a:pt x="78" y="172"/>
                  <a:pt x="78" y="172"/>
                  <a:pt x="78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0"/>
                  <a:pt x="0" y="0"/>
                  <a:pt x="0" y="0"/>
                </a:cubicBezTo>
                <a:cubicBezTo>
                  <a:pt x="17" y="31"/>
                  <a:pt x="62" y="31"/>
                  <a:pt x="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47" name="Oval 13"/>
          <p:cNvSpPr>
            <a:spLocks noChangeArrowheads="1"/>
          </p:cNvSpPr>
          <p:nvPr/>
        </p:nvSpPr>
        <p:spPr bwMode="auto">
          <a:xfrm>
            <a:off x="9436100" y="919163"/>
            <a:ext cx="1500188" cy="1549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48" name="Oval 18"/>
          <p:cNvSpPr>
            <a:spLocks noChangeArrowheads="1"/>
          </p:cNvSpPr>
          <p:nvPr/>
        </p:nvSpPr>
        <p:spPr bwMode="auto">
          <a:xfrm>
            <a:off x="9742488" y="4756150"/>
            <a:ext cx="811212" cy="8143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Roboto" panose="02000000000000000000"/>
              <a:cs typeface="+mn-cs"/>
            </a:endParaRPr>
          </a:p>
        </p:txBody>
      </p:sp>
      <p:sp>
        <p:nvSpPr>
          <p:cNvPr id="20509" name="TextBox 53"/>
          <p:cNvSpPr txBox="1">
            <a:spLocks noChangeArrowheads="1"/>
          </p:cNvSpPr>
          <p:nvPr/>
        </p:nvSpPr>
        <p:spPr bwMode="auto">
          <a:xfrm>
            <a:off x="9439275" y="2759075"/>
            <a:ext cx="14319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Увеличение производи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тельности</a:t>
            </a:r>
            <a:endParaRPr lang="en-US" sz="1600" b="1">
              <a:solidFill>
                <a:schemeClr val="bg1"/>
              </a:solidFill>
              <a:latin typeface="Roboto"/>
            </a:endParaRPr>
          </a:p>
        </p:txBody>
      </p:sp>
      <p:sp>
        <p:nvSpPr>
          <p:cNvPr id="20510" name="TextBox 55"/>
          <p:cNvSpPr txBox="1">
            <a:spLocks noChangeArrowheads="1"/>
          </p:cNvSpPr>
          <p:nvPr/>
        </p:nvSpPr>
        <p:spPr bwMode="auto">
          <a:xfrm>
            <a:off x="9820275" y="1370013"/>
            <a:ext cx="665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Roboto"/>
              </a:rPr>
              <a:t>0</a:t>
            </a:r>
            <a:r>
              <a:rPr lang="ru-RU" sz="3600" b="1">
                <a:solidFill>
                  <a:schemeClr val="bg1"/>
                </a:solidFill>
                <a:latin typeface="Roboto"/>
              </a:rPr>
              <a:t>5</a:t>
            </a:r>
            <a:endParaRPr lang="en-US" sz="3600" b="1">
              <a:solidFill>
                <a:schemeClr val="bg1"/>
              </a:solidFill>
              <a:latin typeface="Roboto"/>
            </a:endParaRPr>
          </a:p>
        </p:txBody>
      </p:sp>
      <p:sp>
        <p:nvSpPr>
          <p:cNvPr id="20511" name="TextBox 56"/>
          <p:cNvSpPr txBox="1">
            <a:spLocks noChangeArrowheads="1"/>
          </p:cNvSpPr>
          <p:nvPr/>
        </p:nvSpPr>
        <p:spPr bwMode="auto">
          <a:xfrm>
            <a:off x="2927350" y="2720975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Экономия финансов</a:t>
            </a:r>
            <a:endParaRPr lang="en-US" sz="1600" b="1">
              <a:solidFill>
                <a:schemeClr val="bg1"/>
              </a:solidFill>
              <a:latin typeface="Roboto"/>
            </a:endParaRPr>
          </a:p>
        </p:txBody>
      </p:sp>
      <p:sp>
        <p:nvSpPr>
          <p:cNvPr id="20512" name="TextBox 57"/>
          <p:cNvSpPr txBox="1">
            <a:spLocks noChangeArrowheads="1"/>
          </p:cNvSpPr>
          <p:nvPr/>
        </p:nvSpPr>
        <p:spPr bwMode="auto">
          <a:xfrm>
            <a:off x="5227638" y="2716213"/>
            <a:ext cx="1560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Roboto"/>
              </a:rPr>
              <a:t>Экономия места</a:t>
            </a:r>
            <a:endParaRPr lang="en-US" sz="1600" b="1">
              <a:solidFill>
                <a:schemeClr val="bg1"/>
              </a:solidFill>
              <a:latin typeface="Roboto"/>
            </a:endParaRPr>
          </a:p>
        </p:txBody>
      </p:sp>
      <p:grpSp>
        <p:nvGrpSpPr>
          <p:cNvPr id="55" name="Group 45"/>
          <p:cNvGrpSpPr/>
          <p:nvPr/>
        </p:nvGrpSpPr>
        <p:grpSpPr>
          <a:xfrm>
            <a:off x="7809741" y="4881544"/>
            <a:ext cx="493374" cy="490648"/>
            <a:chOff x="5583238" y="17463"/>
            <a:chExt cx="862013" cy="857250"/>
          </a:xfrm>
          <a:solidFill>
            <a:schemeClr val="bg1"/>
          </a:solidFill>
        </p:grpSpPr>
        <p:sp>
          <p:nvSpPr>
            <p:cNvPr id="59" name="Freeform 32"/>
            <p:cNvSpPr>
              <a:spLocks noEditPoints="1"/>
            </p:cNvSpPr>
            <p:nvPr/>
          </p:nvSpPr>
          <p:spPr bwMode="auto">
            <a:xfrm>
              <a:off x="5583238" y="17463"/>
              <a:ext cx="862013" cy="857250"/>
            </a:xfrm>
            <a:custGeom>
              <a:avLst/>
              <a:gdLst>
                <a:gd name="T0" fmla="*/ 127 w 254"/>
                <a:gd name="T1" fmla="*/ 16 h 252"/>
                <a:gd name="T2" fmla="*/ 156 w 254"/>
                <a:gd name="T3" fmla="*/ 79 h 252"/>
                <a:gd name="T4" fmla="*/ 170 w 254"/>
                <a:gd name="T5" fmla="*/ 90 h 252"/>
                <a:gd name="T6" fmla="*/ 237 w 254"/>
                <a:gd name="T7" fmla="*/ 100 h 252"/>
                <a:gd name="T8" fmla="*/ 188 w 254"/>
                <a:gd name="T9" fmla="*/ 149 h 252"/>
                <a:gd name="T10" fmla="*/ 183 w 254"/>
                <a:gd name="T11" fmla="*/ 164 h 252"/>
                <a:gd name="T12" fmla="*/ 203 w 254"/>
                <a:gd name="T13" fmla="*/ 236 h 252"/>
                <a:gd name="T14" fmla="*/ 136 w 254"/>
                <a:gd name="T15" fmla="*/ 198 h 252"/>
                <a:gd name="T16" fmla="*/ 127 w 254"/>
                <a:gd name="T17" fmla="*/ 196 h 252"/>
                <a:gd name="T18" fmla="*/ 118 w 254"/>
                <a:gd name="T19" fmla="*/ 198 h 252"/>
                <a:gd name="T20" fmla="*/ 55 w 254"/>
                <a:gd name="T21" fmla="*/ 236 h 252"/>
                <a:gd name="T22" fmla="*/ 71 w 254"/>
                <a:gd name="T23" fmla="*/ 164 h 252"/>
                <a:gd name="T24" fmla="*/ 66 w 254"/>
                <a:gd name="T25" fmla="*/ 149 h 252"/>
                <a:gd name="T26" fmla="*/ 17 w 254"/>
                <a:gd name="T27" fmla="*/ 100 h 252"/>
                <a:gd name="T28" fmla="*/ 84 w 254"/>
                <a:gd name="T29" fmla="*/ 90 h 252"/>
                <a:gd name="T30" fmla="*/ 98 w 254"/>
                <a:gd name="T31" fmla="*/ 79 h 252"/>
                <a:gd name="T32" fmla="*/ 127 w 254"/>
                <a:gd name="T33" fmla="*/ 16 h 252"/>
                <a:gd name="T34" fmla="*/ 127 w 254"/>
                <a:gd name="T35" fmla="*/ 0 h 252"/>
                <a:gd name="T36" fmla="*/ 127 w 254"/>
                <a:gd name="T37" fmla="*/ 0 h 252"/>
                <a:gd name="T38" fmla="*/ 113 w 254"/>
                <a:gd name="T39" fmla="*/ 10 h 252"/>
                <a:gd name="T40" fmla="*/ 84 w 254"/>
                <a:gd name="T41" fmla="*/ 73 h 252"/>
                <a:gd name="T42" fmla="*/ 82 w 254"/>
                <a:gd name="T43" fmla="*/ 74 h 252"/>
                <a:gd name="T44" fmla="*/ 15 w 254"/>
                <a:gd name="T45" fmla="*/ 84 h 252"/>
                <a:gd name="T46" fmla="*/ 2 w 254"/>
                <a:gd name="T47" fmla="*/ 95 h 252"/>
                <a:gd name="T48" fmla="*/ 6 w 254"/>
                <a:gd name="T49" fmla="*/ 111 h 252"/>
                <a:gd name="T50" fmla="*/ 55 w 254"/>
                <a:gd name="T51" fmla="*/ 160 h 252"/>
                <a:gd name="T52" fmla="*/ 56 w 254"/>
                <a:gd name="T53" fmla="*/ 162 h 252"/>
                <a:gd name="T54" fmla="*/ 40 w 254"/>
                <a:gd name="T55" fmla="*/ 233 h 252"/>
                <a:gd name="T56" fmla="*/ 46 w 254"/>
                <a:gd name="T57" fmla="*/ 249 h 252"/>
                <a:gd name="T58" fmla="*/ 55 w 254"/>
                <a:gd name="T59" fmla="*/ 252 h 252"/>
                <a:gd name="T60" fmla="*/ 63 w 254"/>
                <a:gd name="T61" fmla="*/ 250 h 252"/>
                <a:gd name="T62" fmla="*/ 126 w 254"/>
                <a:gd name="T63" fmla="*/ 212 h 252"/>
                <a:gd name="T64" fmla="*/ 127 w 254"/>
                <a:gd name="T65" fmla="*/ 212 h 252"/>
                <a:gd name="T66" fmla="*/ 129 w 254"/>
                <a:gd name="T67" fmla="*/ 213 h 252"/>
                <a:gd name="T68" fmla="*/ 195 w 254"/>
                <a:gd name="T69" fmla="*/ 250 h 252"/>
                <a:gd name="T70" fmla="*/ 203 w 254"/>
                <a:gd name="T71" fmla="*/ 252 h 252"/>
                <a:gd name="T72" fmla="*/ 213 w 254"/>
                <a:gd name="T73" fmla="*/ 249 h 252"/>
                <a:gd name="T74" fmla="*/ 218 w 254"/>
                <a:gd name="T75" fmla="*/ 232 h 252"/>
                <a:gd name="T76" fmla="*/ 199 w 254"/>
                <a:gd name="T77" fmla="*/ 161 h 252"/>
                <a:gd name="T78" fmla="*/ 200 w 254"/>
                <a:gd name="T79" fmla="*/ 160 h 252"/>
                <a:gd name="T80" fmla="*/ 249 w 254"/>
                <a:gd name="T81" fmla="*/ 111 h 252"/>
                <a:gd name="T82" fmla="*/ 252 w 254"/>
                <a:gd name="T83" fmla="*/ 95 h 252"/>
                <a:gd name="T84" fmla="*/ 240 w 254"/>
                <a:gd name="T85" fmla="*/ 84 h 252"/>
                <a:gd name="T86" fmla="*/ 173 w 254"/>
                <a:gd name="T87" fmla="*/ 74 h 252"/>
                <a:gd name="T88" fmla="*/ 171 w 254"/>
                <a:gd name="T89" fmla="*/ 73 h 252"/>
                <a:gd name="T90" fmla="*/ 142 w 254"/>
                <a:gd name="T91" fmla="*/ 10 h 252"/>
                <a:gd name="T92" fmla="*/ 127 w 254"/>
                <a:gd name="T9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4" h="252">
                  <a:moveTo>
                    <a:pt x="127" y="16"/>
                  </a:moveTo>
                  <a:cubicBezTo>
                    <a:pt x="156" y="79"/>
                    <a:pt x="156" y="79"/>
                    <a:pt x="156" y="79"/>
                  </a:cubicBezTo>
                  <a:cubicBezTo>
                    <a:pt x="159" y="85"/>
                    <a:pt x="164" y="89"/>
                    <a:pt x="170" y="90"/>
                  </a:cubicBezTo>
                  <a:cubicBezTo>
                    <a:pt x="237" y="100"/>
                    <a:pt x="237" y="100"/>
                    <a:pt x="237" y="100"/>
                  </a:cubicBezTo>
                  <a:cubicBezTo>
                    <a:pt x="188" y="149"/>
                    <a:pt x="188" y="149"/>
                    <a:pt x="188" y="149"/>
                  </a:cubicBezTo>
                  <a:cubicBezTo>
                    <a:pt x="184" y="153"/>
                    <a:pt x="182" y="159"/>
                    <a:pt x="183" y="164"/>
                  </a:cubicBezTo>
                  <a:cubicBezTo>
                    <a:pt x="203" y="236"/>
                    <a:pt x="203" y="236"/>
                    <a:pt x="203" y="236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3" y="197"/>
                    <a:pt x="130" y="196"/>
                    <a:pt x="127" y="196"/>
                  </a:cubicBezTo>
                  <a:cubicBezTo>
                    <a:pt x="124" y="196"/>
                    <a:pt x="121" y="197"/>
                    <a:pt x="118" y="198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2" y="159"/>
                    <a:pt x="70" y="153"/>
                    <a:pt x="66" y="14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90" y="89"/>
                    <a:pt x="96" y="85"/>
                    <a:pt x="98" y="79"/>
                  </a:cubicBezTo>
                  <a:cubicBezTo>
                    <a:pt x="127" y="16"/>
                    <a:pt x="127" y="16"/>
                    <a:pt x="127" y="16"/>
                  </a:cubicBezTo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1" y="0"/>
                    <a:pt x="115" y="4"/>
                    <a:pt x="113" y="10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3" y="73"/>
                    <a:pt x="83" y="74"/>
                    <a:pt x="82" y="7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9" y="85"/>
                    <a:pt x="4" y="89"/>
                    <a:pt x="2" y="95"/>
                  </a:cubicBezTo>
                  <a:cubicBezTo>
                    <a:pt x="0" y="100"/>
                    <a:pt x="2" y="107"/>
                    <a:pt x="6" y="111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1"/>
                    <a:pt x="56" y="161"/>
                    <a:pt x="56" y="162"/>
                  </a:cubicBezTo>
                  <a:cubicBezTo>
                    <a:pt x="40" y="233"/>
                    <a:pt x="40" y="233"/>
                    <a:pt x="40" y="233"/>
                  </a:cubicBezTo>
                  <a:cubicBezTo>
                    <a:pt x="38" y="239"/>
                    <a:pt x="41" y="246"/>
                    <a:pt x="46" y="249"/>
                  </a:cubicBezTo>
                  <a:cubicBezTo>
                    <a:pt x="49" y="251"/>
                    <a:pt x="52" y="252"/>
                    <a:pt x="55" y="252"/>
                  </a:cubicBezTo>
                  <a:cubicBezTo>
                    <a:pt x="58" y="252"/>
                    <a:pt x="61" y="252"/>
                    <a:pt x="63" y="250"/>
                  </a:cubicBezTo>
                  <a:cubicBezTo>
                    <a:pt x="126" y="212"/>
                    <a:pt x="126" y="212"/>
                    <a:pt x="126" y="212"/>
                  </a:cubicBezTo>
                  <a:cubicBezTo>
                    <a:pt x="126" y="212"/>
                    <a:pt x="127" y="212"/>
                    <a:pt x="127" y="212"/>
                  </a:cubicBezTo>
                  <a:cubicBezTo>
                    <a:pt x="128" y="212"/>
                    <a:pt x="128" y="212"/>
                    <a:pt x="129" y="213"/>
                  </a:cubicBezTo>
                  <a:cubicBezTo>
                    <a:pt x="195" y="250"/>
                    <a:pt x="195" y="250"/>
                    <a:pt x="195" y="250"/>
                  </a:cubicBezTo>
                  <a:cubicBezTo>
                    <a:pt x="197" y="252"/>
                    <a:pt x="200" y="252"/>
                    <a:pt x="203" y="252"/>
                  </a:cubicBezTo>
                  <a:cubicBezTo>
                    <a:pt x="206" y="252"/>
                    <a:pt x="210" y="251"/>
                    <a:pt x="213" y="249"/>
                  </a:cubicBezTo>
                  <a:cubicBezTo>
                    <a:pt x="218" y="245"/>
                    <a:pt x="220" y="238"/>
                    <a:pt x="218" y="232"/>
                  </a:cubicBezTo>
                  <a:cubicBezTo>
                    <a:pt x="199" y="161"/>
                    <a:pt x="199" y="161"/>
                    <a:pt x="199" y="161"/>
                  </a:cubicBezTo>
                  <a:cubicBezTo>
                    <a:pt x="199" y="161"/>
                    <a:pt x="199" y="161"/>
                    <a:pt x="200" y="160"/>
                  </a:cubicBezTo>
                  <a:cubicBezTo>
                    <a:pt x="249" y="111"/>
                    <a:pt x="249" y="111"/>
                    <a:pt x="249" y="111"/>
                  </a:cubicBezTo>
                  <a:cubicBezTo>
                    <a:pt x="253" y="107"/>
                    <a:pt x="254" y="100"/>
                    <a:pt x="252" y="95"/>
                  </a:cubicBezTo>
                  <a:cubicBezTo>
                    <a:pt x="251" y="89"/>
                    <a:pt x="246" y="85"/>
                    <a:pt x="240" y="84"/>
                  </a:cubicBezTo>
                  <a:cubicBezTo>
                    <a:pt x="173" y="74"/>
                    <a:pt x="173" y="74"/>
                    <a:pt x="173" y="74"/>
                  </a:cubicBezTo>
                  <a:cubicBezTo>
                    <a:pt x="172" y="74"/>
                    <a:pt x="171" y="73"/>
                    <a:pt x="171" y="73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39" y="4"/>
                    <a:pt x="133" y="0"/>
                    <a:pt x="1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5800726" y="173038"/>
              <a:ext cx="227013" cy="228600"/>
            </a:xfrm>
            <a:custGeom>
              <a:avLst/>
              <a:gdLst>
                <a:gd name="T0" fmla="*/ 4 w 67"/>
                <a:gd name="T1" fmla="*/ 67 h 67"/>
                <a:gd name="T2" fmla="*/ 0 w 67"/>
                <a:gd name="T3" fmla="*/ 64 h 67"/>
                <a:gd name="T4" fmla="*/ 3 w 67"/>
                <a:gd name="T5" fmla="*/ 60 h 67"/>
                <a:gd name="T6" fmla="*/ 30 w 67"/>
                <a:gd name="T7" fmla="*/ 55 h 67"/>
                <a:gd name="T8" fmla="*/ 38 w 67"/>
                <a:gd name="T9" fmla="*/ 50 h 67"/>
                <a:gd name="T10" fmla="*/ 53 w 67"/>
                <a:gd name="T11" fmla="*/ 22 h 67"/>
                <a:gd name="T12" fmla="*/ 58 w 67"/>
                <a:gd name="T13" fmla="*/ 20 h 67"/>
                <a:gd name="T14" fmla="*/ 60 w 67"/>
                <a:gd name="T15" fmla="*/ 26 h 67"/>
                <a:gd name="T16" fmla="*/ 45 w 67"/>
                <a:gd name="T17" fmla="*/ 54 h 67"/>
                <a:gd name="T18" fmla="*/ 31 w 67"/>
                <a:gd name="T19" fmla="*/ 63 h 67"/>
                <a:gd name="T20" fmla="*/ 4 w 67"/>
                <a:gd name="T21" fmla="*/ 67 h 67"/>
                <a:gd name="T22" fmla="*/ 4 w 67"/>
                <a:gd name="T23" fmla="*/ 67 h 67"/>
                <a:gd name="T24" fmla="*/ 60 w 67"/>
                <a:gd name="T25" fmla="*/ 15 h 67"/>
                <a:gd name="T26" fmla="*/ 58 w 67"/>
                <a:gd name="T27" fmla="*/ 15 h 67"/>
                <a:gd name="T28" fmla="*/ 56 w 67"/>
                <a:gd name="T29" fmla="*/ 9 h 67"/>
                <a:gd name="T30" fmla="*/ 59 w 67"/>
                <a:gd name="T31" fmla="*/ 3 h 67"/>
                <a:gd name="T32" fmla="*/ 65 w 67"/>
                <a:gd name="T33" fmla="*/ 1 h 67"/>
                <a:gd name="T34" fmla="*/ 66 w 67"/>
                <a:gd name="T35" fmla="*/ 7 h 67"/>
                <a:gd name="T36" fmla="*/ 64 w 67"/>
                <a:gd name="T37" fmla="*/ 13 h 67"/>
                <a:gd name="T38" fmla="*/ 60 w 67"/>
                <a:gd name="T39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7">
                  <a:moveTo>
                    <a:pt x="4" y="67"/>
                  </a:moveTo>
                  <a:cubicBezTo>
                    <a:pt x="2" y="67"/>
                    <a:pt x="0" y="66"/>
                    <a:pt x="0" y="64"/>
                  </a:cubicBezTo>
                  <a:cubicBezTo>
                    <a:pt x="0" y="62"/>
                    <a:pt x="1" y="60"/>
                    <a:pt x="3" y="60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3" y="55"/>
                    <a:pt x="36" y="53"/>
                    <a:pt x="38" y="50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0"/>
                    <a:pt x="57" y="19"/>
                    <a:pt x="58" y="20"/>
                  </a:cubicBezTo>
                  <a:cubicBezTo>
                    <a:pt x="60" y="21"/>
                    <a:pt x="61" y="24"/>
                    <a:pt x="60" y="26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9"/>
                    <a:pt x="37" y="63"/>
                    <a:pt x="31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lose/>
                  <a:moveTo>
                    <a:pt x="60" y="15"/>
                  </a:moveTo>
                  <a:cubicBezTo>
                    <a:pt x="59" y="15"/>
                    <a:pt x="59" y="15"/>
                    <a:pt x="58" y="15"/>
                  </a:cubicBezTo>
                  <a:cubicBezTo>
                    <a:pt x="56" y="14"/>
                    <a:pt x="55" y="11"/>
                    <a:pt x="56" y="9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1"/>
                    <a:pt x="62" y="0"/>
                    <a:pt x="65" y="1"/>
                  </a:cubicBezTo>
                  <a:cubicBezTo>
                    <a:pt x="67" y="2"/>
                    <a:pt x="67" y="5"/>
                    <a:pt x="66" y="7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4"/>
                    <a:pt x="61" y="15"/>
                    <a:pt x="60" y="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61" name="Group 43"/>
          <p:cNvGrpSpPr/>
          <p:nvPr/>
        </p:nvGrpSpPr>
        <p:grpSpPr>
          <a:xfrm>
            <a:off x="9931961" y="4965609"/>
            <a:ext cx="387237" cy="335297"/>
            <a:chOff x="7977188" y="2647951"/>
            <a:chExt cx="307975" cy="307975"/>
          </a:xfrm>
          <a:solidFill>
            <a:schemeClr val="bg1"/>
          </a:solidFill>
        </p:grpSpPr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7977188" y="2790826"/>
              <a:ext cx="82550" cy="1651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8089900" y="2705101"/>
              <a:ext cx="82550" cy="2508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8197850" y="2647951"/>
              <a:ext cx="87313" cy="30797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0515" name="TextBox 64"/>
          <p:cNvSpPr txBox="1">
            <a:spLocks noChangeArrowheads="1"/>
          </p:cNvSpPr>
          <p:nvPr/>
        </p:nvSpPr>
        <p:spPr bwMode="auto">
          <a:xfrm>
            <a:off x="3236913" y="3741738"/>
            <a:ext cx="1185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  <a:latin typeface="Roboto"/>
                <a:ea typeface="Roboto Condensed Light"/>
                <a:cs typeface="Roboto Condensed Light"/>
              </a:rPr>
              <a:t>Увеличение прибыли</a:t>
            </a:r>
            <a:endParaRPr lang="en-US" sz="1200">
              <a:solidFill>
                <a:schemeClr val="bg1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20516" name="TextBox 65"/>
          <p:cNvSpPr txBox="1">
            <a:spLocks noChangeArrowheads="1"/>
          </p:cNvSpPr>
          <p:nvPr/>
        </p:nvSpPr>
        <p:spPr bwMode="auto">
          <a:xfrm>
            <a:off x="5389563" y="3741738"/>
            <a:ext cx="11858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  <a:latin typeface="Roboto"/>
                <a:ea typeface="Roboto Condensed Light"/>
                <a:cs typeface="Roboto Condensed Light"/>
              </a:rPr>
              <a:t>Рациональное использование площадей</a:t>
            </a:r>
            <a:endParaRPr lang="en-US" sz="1200">
              <a:solidFill>
                <a:schemeClr val="bg1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20517" name="TextBox 66"/>
          <p:cNvSpPr txBox="1">
            <a:spLocks noChangeArrowheads="1"/>
          </p:cNvSpPr>
          <p:nvPr/>
        </p:nvSpPr>
        <p:spPr bwMode="auto">
          <a:xfrm>
            <a:off x="7483475" y="3735388"/>
            <a:ext cx="1187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  <a:latin typeface="Roboto"/>
                <a:ea typeface="Roboto Condensed Light"/>
                <a:cs typeface="Roboto Condensed Light"/>
              </a:rPr>
              <a:t>Создание ценности готового продукта</a:t>
            </a:r>
            <a:endParaRPr lang="en-US" sz="1200">
              <a:solidFill>
                <a:schemeClr val="bg1"/>
              </a:solidFill>
              <a:latin typeface="Roboto"/>
              <a:ea typeface="Roboto Condensed Light"/>
              <a:cs typeface="Roboto Condensed Light"/>
            </a:endParaRPr>
          </a:p>
        </p:txBody>
      </p:sp>
      <p:sp>
        <p:nvSpPr>
          <p:cNvPr id="20518" name="TextBox 67"/>
          <p:cNvSpPr txBox="1">
            <a:spLocks noChangeArrowheads="1"/>
          </p:cNvSpPr>
          <p:nvPr/>
        </p:nvSpPr>
        <p:spPr bwMode="auto">
          <a:xfrm>
            <a:off x="9588500" y="3744913"/>
            <a:ext cx="11858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  <a:latin typeface="Roboto"/>
                <a:ea typeface="Roboto Condensed Light"/>
                <a:cs typeface="Roboto Condensed Light"/>
              </a:rPr>
              <a:t>Грамотная организация рабочего процесса</a:t>
            </a:r>
            <a:endParaRPr lang="en-US" sz="1200">
              <a:solidFill>
                <a:schemeClr val="bg1"/>
              </a:solidFill>
              <a:latin typeface="Roboto"/>
              <a:ea typeface="Roboto Condensed Light"/>
              <a:cs typeface="Roboto Condensed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 l="7428" t="26334" r="7855" b="6837"/>
          <a:stretch/>
        </p:blipFill>
        <p:spPr>
          <a:xfrm>
            <a:off x="84221" y="723046"/>
            <a:ext cx="10355881" cy="5547297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</p:pic>
      <p:sp>
        <p:nvSpPr>
          <p:cNvPr id="17" name="Прямоугольник 16"/>
          <p:cNvSpPr/>
          <p:nvPr/>
        </p:nvSpPr>
        <p:spPr>
          <a:xfrm>
            <a:off x="0" y="-23813"/>
            <a:ext cx="10615613" cy="6162676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082800" y="401638"/>
            <a:ext cx="891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ИНСТРУМЕНТЫ БЕРЕЖЛИВОГО ПРОИЗВОДСТВА</a:t>
            </a:r>
          </a:p>
        </p:txBody>
      </p:sp>
      <p:sp>
        <p:nvSpPr>
          <p:cNvPr id="22533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752E81-C742-473E-8B22-0172CABFB170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cxnSp>
        <p:nvCxnSpPr>
          <p:cNvPr id="5" name="Straight Connector 11"/>
          <p:cNvCxnSpPr>
            <a:stCxn id="44" idx="7"/>
            <a:endCxn id="39" idx="3"/>
          </p:cNvCxnSpPr>
          <p:nvPr/>
        </p:nvCxnSpPr>
        <p:spPr>
          <a:xfrm flipV="1">
            <a:off x="1784350" y="2254250"/>
            <a:ext cx="595313" cy="2317750"/>
          </a:xfrm>
          <a:prstGeom prst="line">
            <a:avLst/>
          </a:prstGeom>
          <a:ln w="28575">
            <a:solidFill>
              <a:srgbClr val="005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2"/>
          <p:cNvCxnSpPr>
            <a:cxnSpLocks/>
            <a:stCxn id="26" idx="1"/>
            <a:endCxn id="39" idx="5"/>
          </p:cNvCxnSpPr>
          <p:nvPr/>
        </p:nvCxnSpPr>
        <p:spPr>
          <a:xfrm flipH="1" flipV="1">
            <a:off x="3343275" y="2254250"/>
            <a:ext cx="534988" cy="2314575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5"/>
          <p:cNvCxnSpPr>
            <a:cxnSpLocks/>
            <a:stCxn id="26" idx="7"/>
            <a:endCxn id="19" idx="3"/>
          </p:cNvCxnSpPr>
          <p:nvPr/>
        </p:nvCxnSpPr>
        <p:spPr>
          <a:xfrm flipV="1">
            <a:off x="4810125" y="2540000"/>
            <a:ext cx="803275" cy="2028825"/>
          </a:xfrm>
          <a:prstGeom prst="line">
            <a:avLst/>
          </a:prstGeom>
          <a:ln w="28575">
            <a:solidFill>
              <a:srgbClr val="00AA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8"/>
          <p:cNvCxnSpPr>
            <a:cxnSpLocks/>
            <a:stCxn id="11" idx="1"/>
            <a:endCxn id="19" idx="5"/>
          </p:cNvCxnSpPr>
          <p:nvPr/>
        </p:nvCxnSpPr>
        <p:spPr>
          <a:xfrm flipH="1" flipV="1">
            <a:off x="6445250" y="2540000"/>
            <a:ext cx="688975" cy="1768475"/>
          </a:xfrm>
          <a:prstGeom prst="line">
            <a:avLst/>
          </a:prstGeom>
          <a:ln w="28575">
            <a:solidFill>
              <a:srgbClr val="252E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38" name="Group 54"/>
          <p:cNvGrpSpPr>
            <a:grpSpLocks/>
          </p:cNvGrpSpPr>
          <p:nvPr/>
        </p:nvGrpSpPr>
        <p:grpSpPr bwMode="auto">
          <a:xfrm>
            <a:off x="6815138" y="2311400"/>
            <a:ext cx="1470025" cy="2922588"/>
            <a:chOff x="9842861" y="1759119"/>
            <a:chExt cx="1794973" cy="3866981"/>
          </a:xfrm>
        </p:grpSpPr>
        <p:sp>
          <p:nvSpPr>
            <p:cNvPr id="11" name="Oval 8"/>
            <p:cNvSpPr/>
            <p:nvPr/>
          </p:nvSpPr>
          <p:spPr>
            <a:xfrm>
              <a:off x="10023133" y="4191473"/>
              <a:ext cx="1434428" cy="1434627"/>
            </a:xfrm>
            <a:prstGeom prst="ellips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cxnSp>
          <p:nvCxnSpPr>
            <p:cNvPr id="12" name="Straight Connector 25"/>
            <p:cNvCxnSpPr>
              <a:cxnSpLocks/>
            </p:cNvCxnSpPr>
            <p:nvPr/>
          </p:nvCxnSpPr>
          <p:spPr>
            <a:xfrm>
              <a:off x="10740347" y="2983698"/>
              <a:ext cx="0" cy="120777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9842861" y="1759119"/>
              <a:ext cx="1794973" cy="976723"/>
            </a:xfrm>
            <a:prstGeom prst="rect">
              <a:avLst/>
            </a:prstGeom>
            <a:noFill/>
            <a:ln>
              <a:noFill/>
            </a:ln>
          </p:spPr>
          <p:txBody>
            <a:bodyPr lIns="182880" tIns="91440" rIns="182880" bIns="9144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2">
                      <a:lumMod val="25000"/>
                    </a:schemeClr>
                  </a:solidFill>
                  <a:latin typeface="Roboto" panose="02000000000000000000"/>
                  <a:cs typeface="+mn-cs"/>
                </a:rPr>
                <a:t>Точно вовремя</a:t>
              </a:r>
              <a:endParaRPr lang="en-US" b="1" dirty="0">
                <a:solidFill>
                  <a:schemeClr val="bg2">
                    <a:lumMod val="25000"/>
                  </a:schemeClr>
                </a:solidFill>
                <a:latin typeface="Roboto" panose="02000000000000000000"/>
                <a:cs typeface="+mn-cs"/>
              </a:endParaRPr>
            </a:p>
          </p:txBody>
        </p:sp>
      </p:grpSp>
      <p:grpSp>
        <p:nvGrpSpPr>
          <p:cNvPr id="22539" name="Group 53"/>
          <p:cNvGrpSpPr>
            <a:grpSpLocks/>
          </p:cNvGrpSpPr>
          <p:nvPr/>
        </p:nvGrpSpPr>
        <p:grpSpPr bwMode="auto">
          <a:xfrm>
            <a:off x="5046663" y="1614488"/>
            <a:ext cx="1916112" cy="2643187"/>
            <a:chOff x="7224257" y="1549400"/>
            <a:chExt cx="2337492" cy="3498815"/>
          </a:xfrm>
        </p:grpSpPr>
        <p:sp>
          <p:nvSpPr>
            <p:cNvPr id="19" name="Oval 7"/>
            <p:cNvSpPr/>
            <p:nvPr/>
          </p:nvSpPr>
          <p:spPr>
            <a:xfrm>
              <a:off x="7704537" y="1549400"/>
              <a:ext cx="1435030" cy="1435249"/>
            </a:xfrm>
            <a:prstGeom prst="ellipse">
              <a:avLst/>
            </a:prstGeom>
            <a:noFill/>
            <a:ln w="38100">
              <a:solidFill>
                <a:srgbClr val="252E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cxnSp>
          <p:nvCxnSpPr>
            <p:cNvPr id="20" name="Straight Connector 27"/>
            <p:cNvCxnSpPr>
              <a:cxnSpLocks/>
            </p:cNvCxnSpPr>
            <p:nvPr/>
          </p:nvCxnSpPr>
          <p:spPr>
            <a:xfrm>
              <a:off x="8423020" y="2984649"/>
              <a:ext cx="0" cy="1206198"/>
            </a:xfrm>
            <a:prstGeom prst="line">
              <a:avLst/>
            </a:prstGeom>
            <a:ln w="28575">
              <a:solidFill>
                <a:srgbClr val="252E97"/>
              </a:solidFill>
              <a:headEnd type="none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1" name="TextBox 20"/>
            <p:cNvSpPr txBox="1">
              <a:spLocks noChangeArrowheads="1"/>
            </p:cNvSpPr>
            <p:nvPr/>
          </p:nvSpPr>
          <p:spPr bwMode="auto">
            <a:xfrm>
              <a:off x="7224257" y="4437160"/>
              <a:ext cx="2337492" cy="611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2880" tIns="91440" rIns="182880" bIns="91440">
              <a:spAutoFit/>
            </a:bodyPr>
            <a:lstStyle/>
            <a:p>
              <a:pPr algn="ctr"/>
              <a:r>
                <a:rPr lang="ru-RU" b="1">
                  <a:solidFill>
                    <a:srgbClr val="252E97"/>
                  </a:solidFill>
                  <a:latin typeface="Roboto"/>
                  <a:ea typeface="Open Sans Extrabold"/>
                  <a:cs typeface="Open Sans Extrabold"/>
                </a:rPr>
                <a:t>Визуализация</a:t>
              </a:r>
              <a:endParaRPr lang="en-US" b="1">
                <a:solidFill>
                  <a:srgbClr val="252E97"/>
                </a:solidFill>
                <a:latin typeface="Roboto"/>
              </a:endParaRPr>
            </a:p>
          </p:txBody>
        </p:sp>
      </p:grpSp>
      <p:grpSp>
        <p:nvGrpSpPr>
          <p:cNvPr id="22540" name="Group 52"/>
          <p:cNvGrpSpPr>
            <a:grpSpLocks/>
          </p:cNvGrpSpPr>
          <p:nvPr/>
        </p:nvGrpSpPr>
        <p:grpSpPr bwMode="auto">
          <a:xfrm>
            <a:off x="3294063" y="2697163"/>
            <a:ext cx="2398712" cy="2909887"/>
            <a:chOff x="4951537" y="2192499"/>
            <a:chExt cx="2611509" cy="3433601"/>
          </a:xfrm>
        </p:grpSpPr>
        <p:sp>
          <p:nvSpPr>
            <p:cNvPr id="26" name="Oval 6"/>
            <p:cNvSpPr/>
            <p:nvPr/>
          </p:nvSpPr>
          <p:spPr>
            <a:xfrm>
              <a:off x="5376707" y="4191218"/>
              <a:ext cx="1434516" cy="1434882"/>
            </a:xfrm>
            <a:prstGeom prst="ellipse">
              <a:avLst/>
            </a:prstGeom>
            <a:solidFill>
              <a:srgbClr val="00AACC"/>
            </a:solidFill>
            <a:ln w="38100">
              <a:solidFill>
                <a:srgbClr val="00AA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rgbClr val="05D8FF"/>
                </a:solidFill>
              </a:endParaRPr>
            </a:p>
          </p:txBody>
        </p:sp>
        <p:cxnSp>
          <p:nvCxnSpPr>
            <p:cNvPr id="27" name="Straight Connector 24"/>
            <p:cNvCxnSpPr>
              <a:cxnSpLocks/>
            </p:cNvCxnSpPr>
            <p:nvPr/>
          </p:nvCxnSpPr>
          <p:spPr>
            <a:xfrm>
              <a:off x="6093964" y="2984868"/>
              <a:ext cx="0" cy="1206350"/>
            </a:xfrm>
            <a:prstGeom prst="line">
              <a:avLst/>
            </a:prstGeom>
            <a:ln w="28575">
              <a:solidFill>
                <a:srgbClr val="00AACC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8" name="TextBox 27"/>
            <p:cNvSpPr txBox="1">
              <a:spLocks noChangeArrowheads="1"/>
            </p:cNvSpPr>
            <p:nvPr/>
          </p:nvSpPr>
          <p:spPr bwMode="auto">
            <a:xfrm>
              <a:off x="4951537" y="2192499"/>
              <a:ext cx="2611509" cy="544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2880" tIns="91440" rIns="182880" bIns="91440">
              <a:spAutoFit/>
            </a:bodyPr>
            <a:lstStyle/>
            <a:p>
              <a:pPr algn="ctr"/>
              <a:r>
                <a:rPr lang="ru-RU" b="1">
                  <a:solidFill>
                    <a:srgbClr val="00AACC"/>
                  </a:solidFill>
                  <a:latin typeface="Roboto"/>
                </a:rPr>
                <a:t>Стандартизация</a:t>
              </a:r>
              <a:r>
                <a:rPr lang="ru-RU">
                  <a:solidFill>
                    <a:srgbClr val="00AACC"/>
                  </a:solidFill>
                  <a:latin typeface="Roboto"/>
                </a:rPr>
                <a:t>           </a:t>
              </a:r>
              <a:endParaRPr lang="en-US">
                <a:solidFill>
                  <a:srgbClr val="00AACC"/>
                </a:solidFill>
                <a:latin typeface="Roboto"/>
              </a:endParaRPr>
            </a:p>
          </p:txBody>
        </p:sp>
      </p:grpSp>
      <p:grpSp>
        <p:nvGrpSpPr>
          <p:cNvPr id="22541" name="Group 51"/>
          <p:cNvGrpSpPr>
            <a:grpSpLocks/>
          </p:cNvGrpSpPr>
          <p:nvPr/>
        </p:nvGrpSpPr>
        <p:grpSpPr bwMode="auto">
          <a:xfrm>
            <a:off x="1770063" y="1181100"/>
            <a:ext cx="2127250" cy="3052763"/>
            <a:chOff x="2619311" y="1549400"/>
            <a:chExt cx="2240192" cy="3482959"/>
          </a:xfrm>
        </p:grpSpPr>
        <p:sp>
          <p:nvSpPr>
            <p:cNvPr id="39" name="Oval 5"/>
            <p:cNvSpPr/>
            <p:nvPr/>
          </p:nvSpPr>
          <p:spPr>
            <a:xfrm>
              <a:off x="3052303" y="1549400"/>
              <a:ext cx="1434392" cy="14344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cxnSp>
          <p:nvCxnSpPr>
            <p:cNvPr id="40" name="Straight Connector 26"/>
            <p:cNvCxnSpPr>
              <a:cxnSpLocks/>
            </p:cNvCxnSpPr>
            <p:nvPr/>
          </p:nvCxnSpPr>
          <p:spPr>
            <a:xfrm>
              <a:off x="3769499" y="2983879"/>
              <a:ext cx="0" cy="1206266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headEnd type="none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619311" y="4505296"/>
              <a:ext cx="2240192" cy="527063"/>
            </a:xfrm>
            <a:prstGeom prst="rect">
              <a:avLst/>
            </a:prstGeom>
            <a:noFill/>
            <a:ln>
              <a:noFill/>
            </a:ln>
          </p:spPr>
          <p:txBody>
            <a:bodyPr lIns="182880" tIns="91440" rIns="182880" bIns="9144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/>
                  <a:cs typeface="+mn-cs"/>
                </a:rPr>
                <a:t>Система </a:t>
              </a:r>
              <a:r>
                <a: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/>
                  <a:cs typeface="+mn-cs"/>
                </a:rPr>
                <a:t>5S</a:t>
              </a:r>
            </a:p>
          </p:txBody>
        </p:sp>
        <p:sp>
          <p:nvSpPr>
            <p:cNvPr id="22565" name="Freeform 26"/>
            <p:cNvSpPr>
              <a:spLocks noEditPoints="1"/>
            </p:cNvSpPr>
            <p:nvPr/>
          </p:nvSpPr>
          <p:spPr bwMode="auto">
            <a:xfrm>
              <a:off x="3407548" y="1906851"/>
              <a:ext cx="732537" cy="601133"/>
            </a:xfrm>
            <a:custGeom>
              <a:avLst/>
              <a:gdLst>
                <a:gd name="T0" fmla="*/ 2147483647 w 505"/>
                <a:gd name="T1" fmla="*/ 2147483647 h 449"/>
                <a:gd name="T2" fmla="*/ 2147483647 w 505"/>
                <a:gd name="T3" fmla="*/ 2147483647 h 449"/>
                <a:gd name="T4" fmla="*/ 2147483647 w 505"/>
                <a:gd name="T5" fmla="*/ 2147483647 h 449"/>
                <a:gd name="T6" fmla="*/ 2147483647 w 505"/>
                <a:gd name="T7" fmla="*/ 2147483647 h 449"/>
                <a:gd name="T8" fmla="*/ 0 w 505"/>
                <a:gd name="T9" fmla="*/ 2147483647 h 449"/>
                <a:gd name="T10" fmla="*/ 2147483647 w 505"/>
                <a:gd name="T11" fmla="*/ 2147483647 h 449"/>
                <a:gd name="T12" fmla="*/ 2147483647 w 505"/>
                <a:gd name="T13" fmla="*/ 2147483647 h 449"/>
                <a:gd name="T14" fmla="*/ 2147483647 w 505"/>
                <a:gd name="T15" fmla="*/ 2147483647 h 449"/>
                <a:gd name="T16" fmla="*/ 2147483647 w 505"/>
                <a:gd name="T17" fmla="*/ 2147483647 h 449"/>
                <a:gd name="T18" fmla="*/ 2147483647 w 505"/>
                <a:gd name="T19" fmla="*/ 2147483647 h 449"/>
                <a:gd name="T20" fmla="*/ 2147483647 w 505"/>
                <a:gd name="T21" fmla="*/ 2147483647 h 449"/>
                <a:gd name="T22" fmla="*/ 2147483647 w 505"/>
                <a:gd name="T23" fmla="*/ 2147483647 h 449"/>
                <a:gd name="T24" fmla="*/ 2147483647 w 505"/>
                <a:gd name="T25" fmla="*/ 2147483647 h 449"/>
                <a:gd name="T26" fmla="*/ 2147483647 w 505"/>
                <a:gd name="T27" fmla="*/ 2147483647 h 449"/>
                <a:gd name="T28" fmla="*/ 2147483647 w 505"/>
                <a:gd name="T29" fmla="*/ 2147483647 h 449"/>
                <a:gd name="T30" fmla="*/ 0 w 505"/>
                <a:gd name="T31" fmla="*/ 2147483647 h 449"/>
                <a:gd name="T32" fmla="*/ 2147483647 w 505"/>
                <a:gd name="T33" fmla="*/ 2147483647 h 449"/>
                <a:gd name="T34" fmla="*/ 2147483647 w 505"/>
                <a:gd name="T35" fmla="*/ 2147483647 h 449"/>
                <a:gd name="T36" fmla="*/ 2147483647 w 505"/>
                <a:gd name="T37" fmla="*/ 2147483647 h 449"/>
                <a:gd name="T38" fmla="*/ 2147483647 w 505"/>
                <a:gd name="T39" fmla="*/ 2147483647 h 449"/>
                <a:gd name="T40" fmla="*/ 2147483647 w 505"/>
                <a:gd name="T41" fmla="*/ 2147483647 h 449"/>
                <a:gd name="T42" fmla="*/ 2147483647 w 505"/>
                <a:gd name="T43" fmla="*/ 2147483647 h 449"/>
                <a:gd name="T44" fmla="*/ 2147483647 w 505"/>
                <a:gd name="T45" fmla="*/ 2147483647 h 449"/>
                <a:gd name="T46" fmla="*/ 2147483647 w 505"/>
                <a:gd name="T47" fmla="*/ 2147483647 h 449"/>
                <a:gd name="T48" fmla="*/ 2147483647 w 505"/>
                <a:gd name="T49" fmla="*/ 2147483647 h 449"/>
                <a:gd name="T50" fmla="*/ 2147483647 w 505"/>
                <a:gd name="T51" fmla="*/ 2147483647 h 449"/>
                <a:gd name="T52" fmla="*/ 2147483647 w 505"/>
                <a:gd name="T53" fmla="*/ 2147483647 h 449"/>
                <a:gd name="T54" fmla="*/ 2147483647 w 505"/>
                <a:gd name="T55" fmla="*/ 2147483647 h 449"/>
                <a:gd name="T56" fmla="*/ 0 w 505"/>
                <a:gd name="T57" fmla="*/ 2147483647 h 449"/>
                <a:gd name="T58" fmla="*/ 2147483647 w 505"/>
                <a:gd name="T59" fmla="*/ 2147483647 h 449"/>
                <a:gd name="T60" fmla="*/ 2147483647 w 505"/>
                <a:gd name="T61" fmla="*/ 2147483647 h 449"/>
                <a:gd name="T62" fmla="*/ 2147483647 w 505"/>
                <a:gd name="T63" fmla="*/ 0 h 449"/>
                <a:gd name="T64" fmla="*/ 2147483647 w 505"/>
                <a:gd name="T65" fmla="*/ 2147483647 h 449"/>
                <a:gd name="T66" fmla="*/ 2147483647 w 505"/>
                <a:gd name="T67" fmla="*/ 2147483647 h 449"/>
                <a:gd name="T68" fmla="*/ 2147483647 w 505"/>
                <a:gd name="T69" fmla="*/ 2147483647 h 449"/>
                <a:gd name="T70" fmla="*/ 2147483647 w 505"/>
                <a:gd name="T71" fmla="*/ 2147483647 h 449"/>
                <a:gd name="T72" fmla="*/ 2147483647 w 505"/>
                <a:gd name="T73" fmla="*/ 2147483647 h 449"/>
                <a:gd name="T74" fmla="*/ 2147483647 w 505"/>
                <a:gd name="T75" fmla="*/ 2147483647 h 449"/>
                <a:gd name="T76" fmla="*/ 2147483647 w 505"/>
                <a:gd name="T77" fmla="*/ 2147483647 h 449"/>
                <a:gd name="T78" fmla="*/ 2147483647 w 505"/>
                <a:gd name="T79" fmla="*/ 2147483647 h 449"/>
                <a:gd name="T80" fmla="*/ 2147483647 w 505"/>
                <a:gd name="T81" fmla="*/ 2147483647 h 449"/>
                <a:gd name="T82" fmla="*/ 2147483647 w 505"/>
                <a:gd name="T83" fmla="*/ 2147483647 h 449"/>
                <a:gd name="T84" fmla="*/ 2147483647 w 505"/>
                <a:gd name="T85" fmla="*/ 2147483647 h 449"/>
                <a:gd name="T86" fmla="*/ 2147483647 w 505"/>
                <a:gd name="T87" fmla="*/ 2147483647 h 449"/>
                <a:gd name="T88" fmla="*/ 2147483647 w 505"/>
                <a:gd name="T89" fmla="*/ 2147483647 h 449"/>
                <a:gd name="T90" fmla="*/ 2147483647 w 505"/>
                <a:gd name="T91" fmla="*/ 2147483647 h 449"/>
                <a:gd name="T92" fmla="*/ 2147483647 w 505"/>
                <a:gd name="T93" fmla="*/ 2147483647 h 449"/>
                <a:gd name="T94" fmla="*/ 2147483647 w 505"/>
                <a:gd name="T95" fmla="*/ 2147483647 h 449"/>
                <a:gd name="T96" fmla="*/ 2147483647 w 505"/>
                <a:gd name="T97" fmla="*/ 2147483647 h 449"/>
                <a:gd name="T98" fmla="*/ 2147483647 w 505"/>
                <a:gd name="T99" fmla="*/ 2147483647 h 449"/>
                <a:gd name="T100" fmla="*/ 2147483647 w 505"/>
                <a:gd name="T101" fmla="*/ 2147483647 h 449"/>
                <a:gd name="T102" fmla="*/ 2147483647 w 505"/>
                <a:gd name="T103" fmla="*/ 2147483647 h 449"/>
                <a:gd name="T104" fmla="*/ 2147483647 w 505"/>
                <a:gd name="T105" fmla="*/ 2147483647 h 449"/>
                <a:gd name="T106" fmla="*/ 2147483647 w 505"/>
                <a:gd name="T107" fmla="*/ 2147483647 h 4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5"/>
                <a:gd name="T163" fmla="*/ 0 h 449"/>
                <a:gd name="T164" fmla="*/ 505 w 505"/>
                <a:gd name="T165" fmla="*/ 449 h 4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5" h="449">
                  <a:moveTo>
                    <a:pt x="167" y="235"/>
                  </a:moveTo>
                  <a:cubicBezTo>
                    <a:pt x="162" y="266"/>
                    <a:pt x="136" y="289"/>
                    <a:pt x="105" y="289"/>
                  </a:cubicBezTo>
                  <a:cubicBezTo>
                    <a:pt x="74" y="289"/>
                    <a:pt x="48" y="266"/>
                    <a:pt x="4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5" y="235"/>
                    <a:pt x="0" y="231"/>
                    <a:pt x="0" y="225"/>
                  </a:cubicBezTo>
                  <a:cubicBezTo>
                    <a:pt x="0" y="219"/>
                    <a:pt x="5" y="214"/>
                    <a:pt x="11" y="214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48" y="184"/>
                    <a:pt x="74" y="161"/>
                    <a:pt x="105" y="161"/>
                  </a:cubicBezTo>
                  <a:cubicBezTo>
                    <a:pt x="136" y="161"/>
                    <a:pt x="162" y="184"/>
                    <a:pt x="167" y="214"/>
                  </a:cubicBezTo>
                  <a:cubicBezTo>
                    <a:pt x="494" y="214"/>
                    <a:pt x="494" y="214"/>
                    <a:pt x="494" y="214"/>
                  </a:cubicBezTo>
                  <a:cubicBezTo>
                    <a:pt x="500" y="214"/>
                    <a:pt x="505" y="219"/>
                    <a:pt x="505" y="225"/>
                  </a:cubicBezTo>
                  <a:cubicBezTo>
                    <a:pt x="505" y="231"/>
                    <a:pt x="500" y="235"/>
                    <a:pt x="494" y="235"/>
                  </a:cubicBezTo>
                  <a:cubicBezTo>
                    <a:pt x="167" y="235"/>
                    <a:pt x="167" y="235"/>
                    <a:pt x="167" y="235"/>
                  </a:cubicBezTo>
                  <a:close/>
                  <a:moveTo>
                    <a:pt x="327" y="396"/>
                  </a:moveTo>
                  <a:cubicBezTo>
                    <a:pt x="11" y="396"/>
                    <a:pt x="11" y="396"/>
                    <a:pt x="11" y="396"/>
                  </a:cubicBezTo>
                  <a:cubicBezTo>
                    <a:pt x="5" y="396"/>
                    <a:pt x="0" y="391"/>
                    <a:pt x="0" y="385"/>
                  </a:cubicBezTo>
                  <a:cubicBezTo>
                    <a:pt x="0" y="379"/>
                    <a:pt x="5" y="374"/>
                    <a:pt x="11" y="374"/>
                  </a:cubicBezTo>
                  <a:cubicBezTo>
                    <a:pt x="327" y="374"/>
                    <a:pt x="327" y="374"/>
                    <a:pt x="327" y="374"/>
                  </a:cubicBezTo>
                  <a:cubicBezTo>
                    <a:pt x="332" y="344"/>
                    <a:pt x="358" y="321"/>
                    <a:pt x="389" y="321"/>
                  </a:cubicBezTo>
                  <a:cubicBezTo>
                    <a:pt x="420" y="321"/>
                    <a:pt x="446" y="344"/>
                    <a:pt x="451" y="374"/>
                  </a:cubicBezTo>
                  <a:cubicBezTo>
                    <a:pt x="494" y="374"/>
                    <a:pt x="494" y="374"/>
                    <a:pt x="494" y="374"/>
                  </a:cubicBezTo>
                  <a:cubicBezTo>
                    <a:pt x="500" y="374"/>
                    <a:pt x="505" y="379"/>
                    <a:pt x="505" y="385"/>
                  </a:cubicBezTo>
                  <a:cubicBezTo>
                    <a:pt x="505" y="391"/>
                    <a:pt x="500" y="396"/>
                    <a:pt x="494" y="396"/>
                  </a:cubicBezTo>
                  <a:cubicBezTo>
                    <a:pt x="451" y="396"/>
                    <a:pt x="451" y="396"/>
                    <a:pt x="451" y="396"/>
                  </a:cubicBezTo>
                  <a:cubicBezTo>
                    <a:pt x="446" y="426"/>
                    <a:pt x="420" y="449"/>
                    <a:pt x="389" y="449"/>
                  </a:cubicBezTo>
                  <a:cubicBezTo>
                    <a:pt x="358" y="449"/>
                    <a:pt x="332" y="426"/>
                    <a:pt x="327" y="396"/>
                  </a:cubicBezTo>
                  <a:close/>
                  <a:moveTo>
                    <a:pt x="222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59"/>
                    <a:pt x="5" y="54"/>
                    <a:pt x="11" y="54"/>
                  </a:cubicBezTo>
                  <a:cubicBezTo>
                    <a:pt x="222" y="54"/>
                    <a:pt x="222" y="54"/>
                    <a:pt x="222" y="54"/>
                  </a:cubicBezTo>
                  <a:cubicBezTo>
                    <a:pt x="227" y="24"/>
                    <a:pt x="253" y="0"/>
                    <a:pt x="284" y="0"/>
                  </a:cubicBezTo>
                  <a:cubicBezTo>
                    <a:pt x="315" y="0"/>
                    <a:pt x="341" y="24"/>
                    <a:pt x="346" y="54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500" y="54"/>
                    <a:pt x="505" y="59"/>
                    <a:pt x="505" y="65"/>
                  </a:cubicBezTo>
                  <a:cubicBezTo>
                    <a:pt x="505" y="70"/>
                    <a:pt x="500" y="75"/>
                    <a:pt x="494" y="75"/>
                  </a:cubicBezTo>
                  <a:cubicBezTo>
                    <a:pt x="346" y="75"/>
                    <a:pt x="346" y="75"/>
                    <a:pt x="346" y="75"/>
                  </a:cubicBezTo>
                  <a:cubicBezTo>
                    <a:pt x="341" y="106"/>
                    <a:pt x="315" y="129"/>
                    <a:pt x="284" y="129"/>
                  </a:cubicBezTo>
                  <a:cubicBezTo>
                    <a:pt x="253" y="129"/>
                    <a:pt x="227" y="106"/>
                    <a:pt x="222" y="75"/>
                  </a:cubicBezTo>
                  <a:close/>
                  <a:moveTo>
                    <a:pt x="284" y="107"/>
                  </a:moveTo>
                  <a:cubicBezTo>
                    <a:pt x="307" y="107"/>
                    <a:pt x="326" y="88"/>
                    <a:pt x="326" y="65"/>
                  </a:cubicBezTo>
                  <a:cubicBezTo>
                    <a:pt x="326" y="41"/>
                    <a:pt x="307" y="22"/>
                    <a:pt x="284" y="22"/>
                  </a:cubicBezTo>
                  <a:cubicBezTo>
                    <a:pt x="261" y="22"/>
                    <a:pt x="242" y="41"/>
                    <a:pt x="242" y="65"/>
                  </a:cubicBezTo>
                  <a:cubicBezTo>
                    <a:pt x="242" y="88"/>
                    <a:pt x="261" y="107"/>
                    <a:pt x="284" y="107"/>
                  </a:cubicBezTo>
                  <a:close/>
                  <a:moveTo>
                    <a:pt x="389" y="428"/>
                  </a:moveTo>
                  <a:cubicBezTo>
                    <a:pt x="412" y="428"/>
                    <a:pt x="431" y="408"/>
                    <a:pt x="431" y="385"/>
                  </a:cubicBezTo>
                  <a:cubicBezTo>
                    <a:pt x="431" y="361"/>
                    <a:pt x="412" y="342"/>
                    <a:pt x="389" y="342"/>
                  </a:cubicBezTo>
                  <a:cubicBezTo>
                    <a:pt x="366" y="342"/>
                    <a:pt x="347" y="361"/>
                    <a:pt x="347" y="385"/>
                  </a:cubicBezTo>
                  <a:cubicBezTo>
                    <a:pt x="347" y="408"/>
                    <a:pt x="366" y="428"/>
                    <a:pt x="389" y="428"/>
                  </a:cubicBezTo>
                  <a:close/>
                  <a:moveTo>
                    <a:pt x="105" y="267"/>
                  </a:moveTo>
                  <a:cubicBezTo>
                    <a:pt x="128" y="267"/>
                    <a:pt x="147" y="248"/>
                    <a:pt x="147" y="225"/>
                  </a:cubicBezTo>
                  <a:cubicBezTo>
                    <a:pt x="147" y="201"/>
                    <a:pt x="128" y="182"/>
                    <a:pt x="105" y="182"/>
                  </a:cubicBezTo>
                  <a:cubicBezTo>
                    <a:pt x="82" y="182"/>
                    <a:pt x="63" y="201"/>
                    <a:pt x="63" y="225"/>
                  </a:cubicBezTo>
                  <a:cubicBezTo>
                    <a:pt x="63" y="248"/>
                    <a:pt x="82" y="267"/>
                    <a:pt x="105" y="2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542" name="Group 50"/>
          <p:cNvGrpSpPr>
            <a:grpSpLocks/>
          </p:cNvGrpSpPr>
          <p:nvPr/>
        </p:nvGrpSpPr>
        <p:grpSpPr bwMode="auto">
          <a:xfrm>
            <a:off x="458788" y="2695575"/>
            <a:ext cx="1730375" cy="2911475"/>
            <a:chOff x="537495" y="2179588"/>
            <a:chExt cx="1842576" cy="3446512"/>
          </a:xfrm>
        </p:grpSpPr>
        <p:sp>
          <p:nvSpPr>
            <p:cNvPr id="44" name="Oval 4"/>
            <p:cNvSpPr/>
            <p:nvPr/>
          </p:nvSpPr>
          <p:spPr>
            <a:xfrm>
              <a:off x="725133" y="4190367"/>
              <a:ext cx="1435181" cy="1435733"/>
            </a:xfrm>
            <a:prstGeom prst="ellipse">
              <a:avLst/>
            </a:prstGeom>
            <a:solidFill>
              <a:srgbClr val="1667FD"/>
            </a:solidFill>
            <a:ln w="38100">
              <a:solidFill>
                <a:srgbClr val="1667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cxnSp>
          <p:nvCxnSpPr>
            <p:cNvPr id="45" name="Straight Connector 21"/>
            <p:cNvCxnSpPr>
              <a:cxnSpLocks/>
            </p:cNvCxnSpPr>
            <p:nvPr/>
          </p:nvCxnSpPr>
          <p:spPr>
            <a:xfrm>
              <a:off x="1441878" y="2983899"/>
              <a:ext cx="0" cy="1206467"/>
            </a:xfrm>
            <a:prstGeom prst="line">
              <a:avLst/>
            </a:prstGeom>
            <a:ln w="28575">
              <a:solidFill>
                <a:srgbClr val="0058F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0" name="TextBox 45"/>
            <p:cNvSpPr txBox="1">
              <a:spLocks noChangeArrowheads="1"/>
            </p:cNvSpPr>
            <p:nvPr/>
          </p:nvSpPr>
          <p:spPr bwMode="auto">
            <a:xfrm>
              <a:off x="537495" y="2179588"/>
              <a:ext cx="1842576" cy="546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2880" tIns="91440" rIns="182880" bIns="91440">
              <a:spAutoFit/>
            </a:bodyPr>
            <a:lstStyle/>
            <a:p>
              <a:pPr algn="ctr"/>
              <a:r>
                <a:rPr lang="ru-RU" b="1">
                  <a:solidFill>
                    <a:srgbClr val="0058FF"/>
                  </a:solidFill>
                  <a:latin typeface="Roboto"/>
                </a:rPr>
                <a:t>Кайдзен</a:t>
              </a:r>
              <a:endParaRPr lang="en-US" b="1">
                <a:solidFill>
                  <a:srgbClr val="0058FF"/>
                </a:solidFill>
                <a:latin typeface="Roboto"/>
              </a:endParaRPr>
            </a:p>
          </p:txBody>
        </p:sp>
        <p:sp>
          <p:nvSpPr>
            <p:cNvPr id="22561" name="Freeform 30"/>
            <p:cNvSpPr>
              <a:spLocks noEditPoints="1"/>
            </p:cNvSpPr>
            <p:nvPr/>
          </p:nvSpPr>
          <p:spPr bwMode="auto">
            <a:xfrm>
              <a:off x="1111123" y="4624239"/>
              <a:ext cx="595920" cy="626813"/>
            </a:xfrm>
            <a:custGeom>
              <a:avLst/>
              <a:gdLst>
                <a:gd name="T0" fmla="*/ 2147483647 w 544"/>
                <a:gd name="T1" fmla="*/ 0 h 545"/>
                <a:gd name="T2" fmla="*/ 0 w 544"/>
                <a:gd name="T3" fmla="*/ 2147483647 h 545"/>
                <a:gd name="T4" fmla="*/ 0 w 544"/>
                <a:gd name="T5" fmla="*/ 2147483647 h 545"/>
                <a:gd name="T6" fmla="*/ 2147483647 w 544"/>
                <a:gd name="T7" fmla="*/ 2147483647 h 545"/>
                <a:gd name="T8" fmla="*/ 2147483647 w 544"/>
                <a:gd name="T9" fmla="*/ 2147483647 h 545"/>
                <a:gd name="T10" fmla="*/ 2147483647 w 544"/>
                <a:gd name="T11" fmla="*/ 2147483647 h 545"/>
                <a:gd name="T12" fmla="*/ 2147483647 w 544"/>
                <a:gd name="T13" fmla="*/ 2147483647 h 545"/>
                <a:gd name="T14" fmla="*/ 2147483647 w 544"/>
                <a:gd name="T15" fmla="*/ 2147483647 h 545"/>
                <a:gd name="T16" fmla="*/ 2147483647 w 544"/>
                <a:gd name="T17" fmla="*/ 2147483647 h 545"/>
                <a:gd name="T18" fmla="*/ 2147483647 w 544"/>
                <a:gd name="T19" fmla="*/ 2147483647 h 545"/>
                <a:gd name="T20" fmla="*/ 2147483647 w 544"/>
                <a:gd name="T21" fmla="*/ 2147483647 h 545"/>
                <a:gd name="T22" fmla="*/ 2147483647 w 544"/>
                <a:gd name="T23" fmla="*/ 2147483647 h 545"/>
                <a:gd name="T24" fmla="*/ 2147483647 w 544"/>
                <a:gd name="T25" fmla="*/ 2147483647 h 545"/>
                <a:gd name="T26" fmla="*/ 2147483647 w 544"/>
                <a:gd name="T27" fmla="*/ 2147483647 h 545"/>
                <a:gd name="T28" fmla="*/ 2147483647 w 544"/>
                <a:gd name="T29" fmla="*/ 2147483647 h 545"/>
                <a:gd name="T30" fmla="*/ 2147483647 w 544"/>
                <a:gd name="T31" fmla="*/ 2147483647 h 545"/>
                <a:gd name="T32" fmla="*/ 2147483647 w 544"/>
                <a:gd name="T33" fmla="*/ 2147483647 h 545"/>
                <a:gd name="T34" fmla="*/ 2147483647 w 544"/>
                <a:gd name="T35" fmla="*/ 2147483647 h 545"/>
                <a:gd name="T36" fmla="*/ 2147483647 w 544"/>
                <a:gd name="T37" fmla="*/ 2147483647 h 545"/>
                <a:gd name="T38" fmla="*/ 2147483647 w 544"/>
                <a:gd name="T39" fmla="*/ 2147483647 h 545"/>
                <a:gd name="T40" fmla="*/ 2147483647 w 544"/>
                <a:gd name="T41" fmla="*/ 2147483647 h 545"/>
                <a:gd name="T42" fmla="*/ 2147483647 w 544"/>
                <a:gd name="T43" fmla="*/ 2147483647 h 545"/>
                <a:gd name="T44" fmla="*/ 2147483647 w 544"/>
                <a:gd name="T45" fmla="*/ 2147483647 h 545"/>
                <a:gd name="T46" fmla="*/ 2147483647 w 544"/>
                <a:gd name="T47" fmla="*/ 0 h 545"/>
                <a:gd name="T48" fmla="*/ 2147483647 w 544"/>
                <a:gd name="T49" fmla="*/ 0 h 545"/>
                <a:gd name="T50" fmla="*/ 2147483647 w 544"/>
                <a:gd name="T51" fmla="*/ 2147483647 h 545"/>
                <a:gd name="T52" fmla="*/ 2147483647 w 544"/>
                <a:gd name="T53" fmla="*/ 2147483647 h 545"/>
                <a:gd name="T54" fmla="*/ 2147483647 w 544"/>
                <a:gd name="T55" fmla="*/ 2147483647 h 545"/>
                <a:gd name="T56" fmla="*/ 2147483647 w 544"/>
                <a:gd name="T57" fmla="*/ 2147483647 h 545"/>
                <a:gd name="T58" fmla="*/ 2147483647 w 544"/>
                <a:gd name="T59" fmla="*/ 2147483647 h 545"/>
                <a:gd name="T60" fmla="*/ 2147483647 w 544"/>
                <a:gd name="T61" fmla="*/ 2147483647 h 545"/>
                <a:gd name="T62" fmla="*/ 2147483647 w 544"/>
                <a:gd name="T63" fmla="*/ 2147483647 h 545"/>
                <a:gd name="T64" fmla="*/ 2147483647 w 544"/>
                <a:gd name="T65" fmla="*/ 2147483647 h 545"/>
                <a:gd name="T66" fmla="*/ 2147483647 w 544"/>
                <a:gd name="T67" fmla="*/ 2147483647 h 545"/>
                <a:gd name="T68" fmla="*/ 2147483647 w 544"/>
                <a:gd name="T69" fmla="*/ 2147483647 h 545"/>
                <a:gd name="T70" fmla="*/ 2147483647 w 544"/>
                <a:gd name="T71" fmla="*/ 2147483647 h 545"/>
                <a:gd name="T72" fmla="*/ 2147483647 w 544"/>
                <a:gd name="T73" fmla="*/ 2147483647 h 545"/>
                <a:gd name="T74" fmla="*/ 2147483647 w 544"/>
                <a:gd name="T75" fmla="*/ 2147483647 h 545"/>
                <a:gd name="T76" fmla="*/ 2147483647 w 544"/>
                <a:gd name="T77" fmla="*/ 2147483647 h 545"/>
                <a:gd name="T78" fmla="*/ 2147483647 w 544"/>
                <a:gd name="T79" fmla="*/ 2147483647 h 545"/>
                <a:gd name="T80" fmla="*/ 2147483647 w 544"/>
                <a:gd name="T81" fmla="*/ 2147483647 h 545"/>
                <a:gd name="T82" fmla="*/ 2147483647 w 544"/>
                <a:gd name="T83" fmla="*/ 2147483647 h 545"/>
                <a:gd name="T84" fmla="*/ 2147483647 w 544"/>
                <a:gd name="T85" fmla="*/ 2147483647 h 545"/>
                <a:gd name="T86" fmla="*/ 2147483647 w 544"/>
                <a:gd name="T87" fmla="*/ 2147483647 h 545"/>
                <a:gd name="T88" fmla="*/ 2147483647 w 544"/>
                <a:gd name="T89" fmla="*/ 2147483647 h 545"/>
                <a:gd name="T90" fmla="*/ 2147483647 w 544"/>
                <a:gd name="T91" fmla="*/ 2147483647 h 545"/>
                <a:gd name="T92" fmla="*/ 2147483647 w 544"/>
                <a:gd name="T93" fmla="*/ 2147483647 h 545"/>
                <a:gd name="T94" fmla="*/ 2147483647 w 544"/>
                <a:gd name="T95" fmla="*/ 2147483647 h 545"/>
                <a:gd name="T96" fmla="*/ 2147483647 w 544"/>
                <a:gd name="T97" fmla="*/ 2147483647 h 545"/>
                <a:gd name="T98" fmla="*/ 2147483647 w 544"/>
                <a:gd name="T99" fmla="*/ 2147483647 h 545"/>
                <a:gd name="T100" fmla="*/ 2147483647 w 544"/>
                <a:gd name="T101" fmla="*/ 2147483647 h 545"/>
                <a:gd name="T102" fmla="*/ 2147483647 w 544"/>
                <a:gd name="T103" fmla="*/ 2147483647 h 545"/>
                <a:gd name="T104" fmla="*/ 2147483647 w 544"/>
                <a:gd name="T105" fmla="*/ 2147483647 h 545"/>
                <a:gd name="T106" fmla="*/ 2147483647 w 544"/>
                <a:gd name="T107" fmla="*/ 2147483647 h 545"/>
                <a:gd name="T108" fmla="*/ 2147483647 w 544"/>
                <a:gd name="T109" fmla="*/ 2147483647 h 545"/>
                <a:gd name="T110" fmla="*/ 2147483647 w 544"/>
                <a:gd name="T111" fmla="*/ 2147483647 h 545"/>
                <a:gd name="T112" fmla="*/ 2147483647 w 544"/>
                <a:gd name="T113" fmla="*/ 2147483647 h 545"/>
                <a:gd name="T114" fmla="*/ 2147483647 w 544"/>
                <a:gd name="T115" fmla="*/ 2147483647 h 545"/>
                <a:gd name="T116" fmla="*/ 2147483647 w 544"/>
                <a:gd name="T117" fmla="*/ 2147483647 h 545"/>
                <a:gd name="T118" fmla="*/ 2147483647 w 544"/>
                <a:gd name="T119" fmla="*/ 2147483647 h 545"/>
                <a:gd name="T120" fmla="*/ 2147483647 w 544"/>
                <a:gd name="T121" fmla="*/ 2147483647 h 5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44"/>
                <a:gd name="T184" fmla="*/ 0 h 545"/>
                <a:gd name="T185" fmla="*/ 544 w 544"/>
                <a:gd name="T186" fmla="*/ 545 h 5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44" h="545">
                  <a:moveTo>
                    <a:pt x="19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6"/>
                    <a:pt x="9" y="74"/>
                    <a:pt x="19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365"/>
                    <a:pt x="25" y="365"/>
                    <a:pt x="25" y="365"/>
                  </a:cubicBezTo>
                  <a:cubicBezTo>
                    <a:pt x="25" y="375"/>
                    <a:pt x="34" y="383"/>
                    <a:pt x="44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43" y="528"/>
                    <a:pt x="143" y="528"/>
                    <a:pt x="143" y="528"/>
                  </a:cubicBezTo>
                  <a:cubicBezTo>
                    <a:pt x="141" y="534"/>
                    <a:pt x="145" y="541"/>
                    <a:pt x="151" y="543"/>
                  </a:cubicBezTo>
                  <a:cubicBezTo>
                    <a:pt x="157" y="545"/>
                    <a:pt x="165" y="542"/>
                    <a:pt x="167" y="535"/>
                  </a:cubicBezTo>
                  <a:cubicBezTo>
                    <a:pt x="188" y="470"/>
                    <a:pt x="188" y="470"/>
                    <a:pt x="188" y="470"/>
                  </a:cubicBezTo>
                  <a:cubicBezTo>
                    <a:pt x="357" y="470"/>
                    <a:pt x="357" y="470"/>
                    <a:pt x="357" y="470"/>
                  </a:cubicBezTo>
                  <a:cubicBezTo>
                    <a:pt x="378" y="535"/>
                    <a:pt x="378" y="535"/>
                    <a:pt x="378" y="535"/>
                  </a:cubicBezTo>
                  <a:cubicBezTo>
                    <a:pt x="380" y="542"/>
                    <a:pt x="387" y="545"/>
                    <a:pt x="394" y="543"/>
                  </a:cubicBezTo>
                  <a:cubicBezTo>
                    <a:pt x="400" y="541"/>
                    <a:pt x="404" y="534"/>
                    <a:pt x="402" y="528"/>
                  </a:cubicBezTo>
                  <a:cubicBezTo>
                    <a:pt x="355" y="383"/>
                    <a:pt x="355" y="383"/>
                    <a:pt x="355" y="383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10" y="383"/>
                    <a:pt x="520" y="375"/>
                    <a:pt x="520" y="365"/>
                  </a:cubicBezTo>
                  <a:cubicBezTo>
                    <a:pt x="520" y="74"/>
                    <a:pt x="520" y="74"/>
                    <a:pt x="520" y="74"/>
                  </a:cubicBezTo>
                  <a:cubicBezTo>
                    <a:pt x="526" y="74"/>
                    <a:pt x="526" y="74"/>
                    <a:pt x="526" y="74"/>
                  </a:cubicBezTo>
                  <a:cubicBezTo>
                    <a:pt x="536" y="74"/>
                    <a:pt x="544" y="66"/>
                    <a:pt x="544" y="56"/>
                  </a:cubicBezTo>
                  <a:cubicBezTo>
                    <a:pt x="544" y="19"/>
                    <a:pt x="544" y="19"/>
                    <a:pt x="544" y="19"/>
                  </a:cubicBezTo>
                  <a:cubicBezTo>
                    <a:pt x="544" y="9"/>
                    <a:pt x="536" y="0"/>
                    <a:pt x="526" y="0"/>
                  </a:cubicBezTo>
                  <a:lnTo>
                    <a:pt x="19" y="0"/>
                  </a:lnTo>
                  <a:close/>
                  <a:moveTo>
                    <a:pt x="25" y="25"/>
                  </a:moveTo>
                  <a:cubicBezTo>
                    <a:pt x="520" y="25"/>
                    <a:pt x="520" y="25"/>
                    <a:pt x="520" y="25"/>
                  </a:cubicBezTo>
                  <a:cubicBezTo>
                    <a:pt x="520" y="50"/>
                    <a:pt x="520" y="50"/>
                    <a:pt x="520" y="50"/>
                  </a:cubicBezTo>
                  <a:cubicBezTo>
                    <a:pt x="25" y="50"/>
                    <a:pt x="25" y="50"/>
                    <a:pt x="25" y="50"/>
                  </a:cubicBezTo>
                  <a:lnTo>
                    <a:pt x="25" y="25"/>
                  </a:lnTo>
                  <a:close/>
                  <a:moveTo>
                    <a:pt x="50" y="74"/>
                  </a:moveTo>
                  <a:cubicBezTo>
                    <a:pt x="495" y="74"/>
                    <a:pt x="495" y="74"/>
                    <a:pt x="495" y="74"/>
                  </a:cubicBezTo>
                  <a:cubicBezTo>
                    <a:pt x="495" y="359"/>
                    <a:pt x="495" y="359"/>
                    <a:pt x="495" y="359"/>
                  </a:cubicBezTo>
                  <a:cubicBezTo>
                    <a:pt x="50" y="359"/>
                    <a:pt x="50" y="359"/>
                    <a:pt x="50" y="359"/>
                  </a:cubicBezTo>
                  <a:lnTo>
                    <a:pt x="50" y="74"/>
                  </a:lnTo>
                  <a:close/>
                  <a:moveTo>
                    <a:pt x="352" y="111"/>
                  </a:moveTo>
                  <a:cubicBezTo>
                    <a:pt x="345" y="112"/>
                    <a:pt x="339" y="118"/>
                    <a:pt x="340" y="124"/>
                  </a:cubicBezTo>
                  <a:cubicBezTo>
                    <a:pt x="340" y="131"/>
                    <a:pt x="346" y="136"/>
                    <a:pt x="353" y="136"/>
                  </a:cubicBezTo>
                  <a:cubicBezTo>
                    <a:pt x="397" y="136"/>
                    <a:pt x="397" y="136"/>
                    <a:pt x="397" y="136"/>
                  </a:cubicBezTo>
                  <a:cubicBezTo>
                    <a:pt x="291" y="242"/>
                    <a:pt x="291" y="242"/>
                    <a:pt x="291" y="242"/>
                  </a:cubicBezTo>
                  <a:cubicBezTo>
                    <a:pt x="240" y="191"/>
                    <a:pt x="240" y="191"/>
                    <a:pt x="240" y="191"/>
                  </a:cubicBezTo>
                  <a:cubicBezTo>
                    <a:pt x="237" y="187"/>
                    <a:pt x="232" y="185"/>
                    <a:pt x="228" y="185"/>
                  </a:cubicBezTo>
                  <a:cubicBezTo>
                    <a:pt x="225" y="186"/>
                    <a:pt x="222" y="187"/>
                    <a:pt x="220" y="189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104" y="305"/>
                    <a:pt x="104" y="313"/>
                    <a:pt x="109" y="318"/>
                  </a:cubicBezTo>
                  <a:cubicBezTo>
                    <a:pt x="113" y="323"/>
                    <a:pt x="122" y="323"/>
                    <a:pt x="127" y="318"/>
                  </a:cubicBezTo>
                  <a:cubicBezTo>
                    <a:pt x="229" y="215"/>
                    <a:pt x="229" y="215"/>
                    <a:pt x="229" y="215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5" y="273"/>
                    <a:pt x="294" y="274"/>
                    <a:pt x="300" y="268"/>
                  </a:cubicBezTo>
                  <a:cubicBezTo>
                    <a:pt x="415" y="153"/>
                    <a:pt x="415" y="153"/>
                    <a:pt x="415" y="153"/>
                  </a:cubicBezTo>
                  <a:cubicBezTo>
                    <a:pt x="415" y="198"/>
                    <a:pt x="415" y="198"/>
                    <a:pt x="415" y="198"/>
                  </a:cubicBezTo>
                  <a:cubicBezTo>
                    <a:pt x="414" y="204"/>
                    <a:pt x="420" y="210"/>
                    <a:pt x="427" y="210"/>
                  </a:cubicBezTo>
                  <a:cubicBezTo>
                    <a:pt x="433" y="210"/>
                    <a:pt x="439" y="204"/>
                    <a:pt x="439" y="198"/>
                  </a:cubicBezTo>
                  <a:cubicBezTo>
                    <a:pt x="439" y="124"/>
                    <a:pt x="439" y="124"/>
                    <a:pt x="439" y="124"/>
                  </a:cubicBezTo>
                  <a:cubicBezTo>
                    <a:pt x="439" y="117"/>
                    <a:pt x="433" y="111"/>
                    <a:pt x="427" y="111"/>
                  </a:cubicBezTo>
                  <a:cubicBezTo>
                    <a:pt x="402" y="111"/>
                    <a:pt x="377" y="111"/>
                    <a:pt x="352" y="111"/>
                  </a:cubicBezTo>
                  <a:close/>
                  <a:moveTo>
                    <a:pt x="215" y="383"/>
                  </a:moveTo>
                  <a:cubicBezTo>
                    <a:pt x="329" y="383"/>
                    <a:pt x="329" y="383"/>
                    <a:pt x="329" y="383"/>
                  </a:cubicBezTo>
                  <a:cubicBezTo>
                    <a:pt x="349" y="445"/>
                    <a:pt x="349" y="445"/>
                    <a:pt x="349" y="445"/>
                  </a:cubicBezTo>
                  <a:cubicBezTo>
                    <a:pt x="195" y="445"/>
                    <a:pt x="195" y="445"/>
                    <a:pt x="195" y="445"/>
                  </a:cubicBezTo>
                  <a:lnTo>
                    <a:pt x="215" y="38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48" name="Straight Connector 15"/>
          <p:cNvCxnSpPr>
            <a:cxnSpLocks/>
            <a:stCxn id="11" idx="7"/>
            <a:endCxn id="58" idx="3"/>
          </p:cNvCxnSpPr>
          <p:nvPr/>
        </p:nvCxnSpPr>
        <p:spPr>
          <a:xfrm flipV="1">
            <a:off x="7966075" y="2538413"/>
            <a:ext cx="827088" cy="1770062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18"/>
          <p:cNvCxnSpPr>
            <a:cxnSpLocks/>
            <a:stCxn id="51" idx="1"/>
            <a:endCxn id="58" idx="5"/>
          </p:cNvCxnSpPr>
          <p:nvPr/>
        </p:nvCxnSpPr>
        <p:spPr>
          <a:xfrm flipH="1" flipV="1">
            <a:off x="9625013" y="2538413"/>
            <a:ext cx="696912" cy="1774825"/>
          </a:xfrm>
          <a:prstGeom prst="line">
            <a:avLst/>
          </a:prstGeom>
          <a:ln w="28575">
            <a:solidFill>
              <a:srgbClr val="00AA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45" name="Group 54"/>
          <p:cNvGrpSpPr>
            <a:grpSpLocks/>
          </p:cNvGrpSpPr>
          <p:nvPr/>
        </p:nvGrpSpPr>
        <p:grpSpPr bwMode="auto">
          <a:xfrm>
            <a:off x="10001250" y="2317750"/>
            <a:ext cx="1695450" cy="2921000"/>
            <a:chOff x="9842861" y="1759119"/>
            <a:chExt cx="2068861" cy="3866981"/>
          </a:xfrm>
        </p:grpSpPr>
        <p:sp>
          <p:nvSpPr>
            <p:cNvPr id="51" name="Oval 8"/>
            <p:cNvSpPr/>
            <p:nvPr/>
          </p:nvSpPr>
          <p:spPr>
            <a:xfrm>
              <a:off x="10023015" y="4190694"/>
              <a:ext cx="1435417" cy="1435406"/>
            </a:xfrm>
            <a:prstGeom prst="ellipse">
              <a:avLst/>
            </a:prstGeom>
            <a:noFill/>
            <a:ln w="38100">
              <a:solidFill>
                <a:srgbClr val="0058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cxnSp>
          <p:nvCxnSpPr>
            <p:cNvPr id="52" name="Straight Connector 25"/>
            <p:cNvCxnSpPr>
              <a:cxnSpLocks/>
            </p:cNvCxnSpPr>
            <p:nvPr/>
          </p:nvCxnSpPr>
          <p:spPr>
            <a:xfrm>
              <a:off x="10739755" y="2984364"/>
              <a:ext cx="0" cy="1206330"/>
            </a:xfrm>
            <a:prstGeom prst="line">
              <a:avLst/>
            </a:prstGeom>
            <a:ln w="28575">
              <a:solidFill>
                <a:srgbClr val="0058F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7" name="TextBox 52"/>
            <p:cNvSpPr txBox="1">
              <a:spLocks noChangeArrowheads="1"/>
            </p:cNvSpPr>
            <p:nvPr/>
          </p:nvSpPr>
          <p:spPr bwMode="auto">
            <a:xfrm>
              <a:off x="9842861" y="1759119"/>
              <a:ext cx="2068861" cy="977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2880" tIns="91440" rIns="182880" bIns="91440">
              <a:spAutoFit/>
            </a:bodyPr>
            <a:lstStyle/>
            <a:p>
              <a:pPr algn="ctr"/>
              <a:r>
                <a:rPr lang="ru-RU" b="1">
                  <a:solidFill>
                    <a:srgbClr val="0058FF"/>
                  </a:solidFill>
                  <a:latin typeface="Roboto"/>
                  <a:ea typeface="Open Sans Extrabold"/>
                  <a:cs typeface="Open Sans Extrabold"/>
                </a:rPr>
                <a:t>Встроенное качество</a:t>
              </a:r>
              <a:endParaRPr lang="en-US" b="1">
                <a:solidFill>
                  <a:srgbClr val="0058FF"/>
                </a:solidFill>
                <a:latin typeface="Roboto"/>
                <a:ea typeface="Open Sans Extrabold"/>
                <a:cs typeface="Open Sans Extrabold"/>
              </a:endParaRPr>
            </a:p>
          </p:txBody>
        </p:sp>
      </p:grpSp>
      <p:grpSp>
        <p:nvGrpSpPr>
          <p:cNvPr id="22546" name="Group 53"/>
          <p:cNvGrpSpPr>
            <a:grpSpLocks/>
          </p:cNvGrpSpPr>
          <p:nvPr/>
        </p:nvGrpSpPr>
        <p:grpSpPr bwMode="auto">
          <a:xfrm>
            <a:off x="8139113" y="1612900"/>
            <a:ext cx="1924050" cy="2608263"/>
            <a:chOff x="7116307" y="1549400"/>
            <a:chExt cx="2348710" cy="3452430"/>
          </a:xfrm>
        </p:grpSpPr>
        <p:sp>
          <p:nvSpPr>
            <p:cNvPr id="58" name="Oval 7"/>
            <p:cNvSpPr/>
            <p:nvPr/>
          </p:nvSpPr>
          <p:spPr>
            <a:xfrm>
              <a:off x="7705422" y="1549400"/>
              <a:ext cx="1434031" cy="1435186"/>
            </a:xfrm>
            <a:prstGeom prst="ellipse">
              <a:avLst/>
            </a:prstGeom>
            <a:noFill/>
            <a:ln w="38100">
              <a:solidFill>
                <a:srgbClr val="00AA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rgbClr val="05D8FF"/>
                </a:solidFill>
              </a:endParaRPr>
            </a:p>
          </p:txBody>
        </p:sp>
        <p:cxnSp>
          <p:nvCxnSpPr>
            <p:cNvPr id="59" name="Straight Connector 27"/>
            <p:cNvCxnSpPr>
              <a:cxnSpLocks/>
            </p:cNvCxnSpPr>
            <p:nvPr/>
          </p:nvCxnSpPr>
          <p:spPr>
            <a:xfrm>
              <a:off x="8422438" y="2984586"/>
              <a:ext cx="0" cy="1206144"/>
            </a:xfrm>
            <a:prstGeom prst="line">
              <a:avLst/>
            </a:prstGeom>
            <a:ln w="28575">
              <a:solidFill>
                <a:srgbClr val="00AACC"/>
              </a:solidFill>
              <a:headEnd type="none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4" name="TextBox 59"/>
            <p:cNvSpPr txBox="1">
              <a:spLocks noChangeArrowheads="1"/>
            </p:cNvSpPr>
            <p:nvPr/>
          </p:nvSpPr>
          <p:spPr bwMode="auto">
            <a:xfrm>
              <a:off x="7116307" y="4390775"/>
              <a:ext cx="2348710" cy="611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2880" tIns="91440" rIns="182880" bIns="91440">
              <a:spAutoFit/>
            </a:bodyPr>
            <a:lstStyle/>
            <a:p>
              <a:pPr algn="ctr"/>
              <a:r>
                <a:rPr lang="ru-RU" b="1">
                  <a:solidFill>
                    <a:srgbClr val="00AACC"/>
                  </a:solidFill>
                  <a:latin typeface="Roboto"/>
                </a:rPr>
                <a:t>Картирование</a:t>
              </a:r>
              <a:endParaRPr lang="en-US" b="1">
                <a:solidFill>
                  <a:srgbClr val="00AACC"/>
                </a:solidFill>
                <a:latin typeface="Roboto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7306728" y="4432776"/>
            <a:ext cx="487592" cy="466334"/>
            <a:chOff x="6891181" y="3699799"/>
            <a:chExt cx="487592" cy="46633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7241928" y="3699799"/>
              <a:ext cx="136845" cy="139502"/>
            </a:xfrm>
            <a:custGeom>
              <a:avLst/>
              <a:gdLst>
                <a:gd name="T0" fmla="*/ 56 w 72"/>
                <a:gd name="T1" fmla="*/ 16 h 73"/>
                <a:gd name="T2" fmla="*/ 5 w 72"/>
                <a:gd name="T3" fmla="*/ 11 h 73"/>
                <a:gd name="T4" fmla="*/ 3 w 72"/>
                <a:gd name="T5" fmla="*/ 22 h 73"/>
                <a:gd name="T6" fmla="*/ 51 w 72"/>
                <a:gd name="T7" fmla="*/ 69 h 73"/>
                <a:gd name="T8" fmla="*/ 62 w 72"/>
                <a:gd name="T9" fmla="*/ 68 h 73"/>
                <a:gd name="T10" fmla="*/ 56 w 72"/>
                <a:gd name="T11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3">
                  <a:moveTo>
                    <a:pt x="56" y="16"/>
                  </a:moveTo>
                  <a:cubicBezTo>
                    <a:pt x="42" y="2"/>
                    <a:pt x="21" y="0"/>
                    <a:pt x="5" y="11"/>
                  </a:cubicBezTo>
                  <a:cubicBezTo>
                    <a:pt x="1" y="13"/>
                    <a:pt x="0" y="19"/>
                    <a:pt x="3" y="22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4" y="73"/>
                    <a:pt x="59" y="72"/>
                    <a:pt x="62" y="68"/>
                  </a:cubicBezTo>
                  <a:cubicBezTo>
                    <a:pt x="72" y="52"/>
                    <a:pt x="70" y="30"/>
                    <a:pt x="56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9" name="Freeform 19"/>
            <p:cNvSpPr>
              <a:spLocks noEditPoints="1"/>
            </p:cNvSpPr>
            <p:nvPr/>
          </p:nvSpPr>
          <p:spPr bwMode="auto">
            <a:xfrm>
              <a:off x="6921738" y="3739657"/>
              <a:ext cx="417176" cy="426476"/>
            </a:xfrm>
            <a:custGeom>
              <a:avLst/>
              <a:gdLst>
                <a:gd name="T0" fmla="*/ 199 w 219"/>
                <a:gd name="T1" fmla="*/ 170 h 224"/>
                <a:gd name="T2" fmla="*/ 219 w 219"/>
                <a:gd name="T3" fmla="*/ 107 h 224"/>
                <a:gd name="T4" fmla="*/ 112 w 219"/>
                <a:gd name="T5" fmla="*/ 0 h 224"/>
                <a:gd name="T6" fmla="*/ 111 w 219"/>
                <a:gd name="T7" fmla="*/ 0 h 224"/>
                <a:gd name="T8" fmla="*/ 4 w 219"/>
                <a:gd name="T9" fmla="*/ 107 h 224"/>
                <a:gd name="T10" fmla="*/ 22 w 219"/>
                <a:gd name="T11" fmla="*/ 166 h 224"/>
                <a:gd name="T12" fmla="*/ 4 w 219"/>
                <a:gd name="T13" fmla="*/ 203 h 224"/>
                <a:gd name="T14" fmla="*/ 10 w 219"/>
                <a:gd name="T15" fmla="*/ 222 h 224"/>
                <a:gd name="T16" fmla="*/ 17 w 219"/>
                <a:gd name="T17" fmla="*/ 224 h 224"/>
                <a:gd name="T18" fmla="*/ 30 w 219"/>
                <a:gd name="T19" fmla="*/ 216 h 224"/>
                <a:gd name="T20" fmla="*/ 43 w 219"/>
                <a:gd name="T21" fmla="*/ 189 h 224"/>
                <a:gd name="T22" fmla="*/ 111 w 219"/>
                <a:gd name="T23" fmla="*/ 214 h 224"/>
                <a:gd name="T24" fmla="*/ 112 w 219"/>
                <a:gd name="T25" fmla="*/ 214 h 224"/>
                <a:gd name="T26" fmla="*/ 178 w 219"/>
                <a:gd name="T27" fmla="*/ 192 h 224"/>
                <a:gd name="T28" fmla="*/ 190 w 219"/>
                <a:gd name="T29" fmla="*/ 216 h 224"/>
                <a:gd name="T30" fmla="*/ 203 w 219"/>
                <a:gd name="T31" fmla="*/ 224 h 224"/>
                <a:gd name="T32" fmla="*/ 209 w 219"/>
                <a:gd name="T33" fmla="*/ 222 h 224"/>
                <a:gd name="T34" fmla="*/ 216 w 219"/>
                <a:gd name="T35" fmla="*/ 203 h 224"/>
                <a:gd name="T36" fmla="*/ 199 w 219"/>
                <a:gd name="T37" fmla="*/ 170 h 224"/>
                <a:gd name="T38" fmla="*/ 112 w 219"/>
                <a:gd name="T39" fmla="*/ 185 h 224"/>
                <a:gd name="T40" fmla="*/ 111 w 219"/>
                <a:gd name="T41" fmla="*/ 185 h 224"/>
                <a:gd name="T42" fmla="*/ 33 w 219"/>
                <a:gd name="T43" fmla="*/ 107 h 224"/>
                <a:gd name="T44" fmla="*/ 111 w 219"/>
                <a:gd name="T45" fmla="*/ 29 h 224"/>
                <a:gd name="T46" fmla="*/ 112 w 219"/>
                <a:gd name="T47" fmla="*/ 29 h 224"/>
                <a:gd name="T48" fmla="*/ 190 w 219"/>
                <a:gd name="T49" fmla="*/ 107 h 224"/>
                <a:gd name="T50" fmla="*/ 112 w 219"/>
                <a:gd name="T51" fmla="*/ 18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9" h="224">
                  <a:moveTo>
                    <a:pt x="199" y="170"/>
                  </a:moveTo>
                  <a:cubicBezTo>
                    <a:pt x="212" y="152"/>
                    <a:pt x="219" y="130"/>
                    <a:pt x="219" y="107"/>
                  </a:cubicBezTo>
                  <a:cubicBezTo>
                    <a:pt x="219" y="48"/>
                    <a:pt x="171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2" y="0"/>
                    <a:pt x="4" y="48"/>
                    <a:pt x="4" y="107"/>
                  </a:cubicBezTo>
                  <a:cubicBezTo>
                    <a:pt x="4" y="129"/>
                    <a:pt x="11" y="149"/>
                    <a:pt x="22" y="166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0" y="210"/>
                    <a:pt x="3" y="219"/>
                    <a:pt x="10" y="222"/>
                  </a:cubicBezTo>
                  <a:cubicBezTo>
                    <a:pt x="12" y="223"/>
                    <a:pt x="15" y="224"/>
                    <a:pt x="17" y="224"/>
                  </a:cubicBezTo>
                  <a:cubicBezTo>
                    <a:pt x="22" y="224"/>
                    <a:pt x="27" y="221"/>
                    <a:pt x="30" y="216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61" y="205"/>
                    <a:pt x="85" y="214"/>
                    <a:pt x="111" y="214"/>
                  </a:cubicBezTo>
                  <a:cubicBezTo>
                    <a:pt x="111" y="214"/>
                    <a:pt x="111" y="214"/>
                    <a:pt x="112" y="214"/>
                  </a:cubicBezTo>
                  <a:cubicBezTo>
                    <a:pt x="137" y="214"/>
                    <a:pt x="159" y="206"/>
                    <a:pt x="178" y="192"/>
                  </a:cubicBezTo>
                  <a:cubicBezTo>
                    <a:pt x="190" y="216"/>
                    <a:pt x="190" y="216"/>
                    <a:pt x="190" y="216"/>
                  </a:cubicBezTo>
                  <a:cubicBezTo>
                    <a:pt x="192" y="221"/>
                    <a:pt x="197" y="224"/>
                    <a:pt x="203" y="224"/>
                  </a:cubicBezTo>
                  <a:cubicBezTo>
                    <a:pt x="205" y="224"/>
                    <a:pt x="207" y="223"/>
                    <a:pt x="209" y="222"/>
                  </a:cubicBezTo>
                  <a:cubicBezTo>
                    <a:pt x="216" y="219"/>
                    <a:pt x="219" y="210"/>
                    <a:pt x="216" y="203"/>
                  </a:cubicBezTo>
                  <a:lnTo>
                    <a:pt x="199" y="170"/>
                  </a:lnTo>
                  <a:close/>
                  <a:moveTo>
                    <a:pt x="112" y="185"/>
                  </a:moveTo>
                  <a:cubicBezTo>
                    <a:pt x="111" y="185"/>
                    <a:pt x="111" y="185"/>
                    <a:pt x="111" y="185"/>
                  </a:cubicBezTo>
                  <a:cubicBezTo>
                    <a:pt x="68" y="185"/>
                    <a:pt x="33" y="150"/>
                    <a:pt x="33" y="107"/>
                  </a:cubicBezTo>
                  <a:cubicBezTo>
                    <a:pt x="33" y="64"/>
                    <a:pt x="68" y="29"/>
                    <a:pt x="111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55" y="29"/>
                    <a:pt x="190" y="64"/>
                    <a:pt x="190" y="107"/>
                  </a:cubicBezTo>
                  <a:cubicBezTo>
                    <a:pt x="190" y="150"/>
                    <a:pt x="155" y="185"/>
                    <a:pt x="112" y="18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7049282" y="3867201"/>
              <a:ext cx="100973" cy="175373"/>
            </a:xfrm>
            <a:custGeom>
              <a:avLst/>
              <a:gdLst>
                <a:gd name="T0" fmla="*/ 45 w 53"/>
                <a:gd name="T1" fmla="*/ 0 h 92"/>
                <a:gd name="T2" fmla="*/ 44 w 53"/>
                <a:gd name="T3" fmla="*/ 0 h 92"/>
                <a:gd name="T4" fmla="*/ 36 w 53"/>
                <a:gd name="T5" fmla="*/ 8 h 92"/>
                <a:gd name="T6" fmla="*/ 36 w 53"/>
                <a:gd name="T7" fmla="*/ 40 h 92"/>
                <a:gd name="T8" fmla="*/ 3 w 53"/>
                <a:gd name="T9" fmla="*/ 79 h 92"/>
                <a:gd name="T10" fmla="*/ 4 w 53"/>
                <a:gd name="T11" fmla="*/ 90 h 92"/>
                <a:gd name="T12" fmla="*/ 9 w 53"/>
                <a:gd name="T13" fmla="*/ 92 h 92"/>
                <a:gd name="T14" fmla="*/ 16 w 53"/>
                <a:gd name="T15" fmla="*/ 90 h 92"/>
                <a:gd name="T16" fmla="*/ 44 w 53"/>
                <a:gd name="T17" fmla="*/ 57 h 92"/>
                <a:gd name="T18" fmla="*/ 50 w 53"/>
                <a:gd name="T19" fmla="*/ 49 h 92"/>
                <a:gd name="T20" fmla="*/ 53 w 53"/>
                <a:gd name="T21" fmla="*/ 43 h 92"/>
                <a:gd name="T22" fmla="*/ 53 w 53"/>
                <a:gd name="T23" fmla="*/ 8 h 92"/>
                <a:gd name="T24" fmla="*/ 45 w 53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92">
                  <a:moveTo>
                    <a:pt x="4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1"/>
                    <a:pt x="36" y="4"/>
                    <a:pt x="36" y="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0" y="82"/>
                    <a:pt x="1" y="87"/>
                    <a:pt x="4" y="90"/>
                  </a:cubicBezTo>
                  <a:cubicBezTo>
                    <a:pt x="6" y="92"/>
                    <a:pt x="8" y="92"/>
                    <a:pt x="9" y="92"/>
                  </a:cubicBezTo>
                  <a:cubicBezTo>
                    <a:pt x="12" y="92"/>
                    <a:pt x="14" y="91"/>
                    <a:pt x="16" y="90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2" y="48"/>
                    <a:pt x="53" y="45"/>
                    <a:pt x="53" y="4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49" y="0"/>
                    <a:pt x="45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6891181" y="3699799"/>
              <a:ext cx="139502" cy="139502"/>
            </a:xfrm>
            <a:custGeom>
              <a:avLst/>
              <a:gdLst>
                <a:gd name="T0" fmla="*/ 16 w 73"/>
                <a:gd name="T1" fmla="*/ 16 h 73"/>
                <a:gd name="T2" fmla="*/ 11 w 73"/>
                <a:gd name="T3" fmla="*/ 69 h 73"/>
                <a:gd name="T4" fmla="*/ 22 w 73"/>
                <a:gd name="T5" fmla="*/ 70 h 73"/>
                <a:gd name="T6" fmla="*/ 69 w 73"/>
                <a:gd name="T7" fmla="*/ 22 h 73"/>
                <a:gd name="T8" fmla="*/ 68 w 73"/>
                <a:gd name="T9" fmla="*/ 11 h 73"/>
                <a:gd name="T10" fmla="*/ 16 w 73"/>
                <a:gd name="T11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16" y="16"/>
                  </a:moveTo>
                  <a:cubicBezTo>
                    <a:pt x="2" y="31"/>
                    <a:pt x="0" y="53"/>
                    <a:pt x="11" y="69"/>
                  </a:cubicBezTo>
                  <a:cubicBezTo>
                    <a:pt x="13" y="72"/>
                    <a:pt x="19" y="73"/>
                    <a:pt x="22" y="70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3" y="19"/>
                    <a:pt x="72" y="13"/>
                    <a:pt x="68" y="11"/>
                  </a:cubicBezTo>
                  <a:cubicBezTo>
                    <a:pt x="52" y="0"/>
                    <a:pt x="30" y="2"/>
                    <a:pt x="16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79" name="Group 61"/>
          <p:cNvGrpSpPr/>
          <p:nvPr/>
        </p:nvGrpSpPr>
        <p:grpSpPr>
          <a:xfrm>
            <a:off x="4100372" y="4627494"/>
            <a:ext cx="489972" cy="578897"/>
            <a:chOff x="11201401" y="1560513"/>
            <a:chExt cx="754063" cy="865188"/>
          </a:xfrm>
          <a:solidFill>
            <a:schemeClr val="bg1"/>
          </a:solidFill>
        </p:grpSpPr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11830051" y="1789113"/>
              <a:ext cx="125413" cy="357188"/>
            </a:xfrm>
            <a:custGeom>
              <a:avLst/>
              <a:gdLst>
                <a:gd name="T0" fmla="*/ 9 w 37"/>
                <a:gd name="T1" fmla="*/ 105 h 105"/>
                <a:gd name="T2" fmla="*/ 6 w 37"/>
                <a:gd name="T3" fmla="*/ 104 h 105"/>
                <a:gd name="T4" fmla="*/ 2 w 37"/>
                <a:gd name="T5" fmla="*/ 94 h 105"/>
                <a:gd name="T6" fmla="*/ 20 w 37"/>
                <a:gd name="T7" fmla="*/ 53 h 105"/>
                <a:gd name="T8" fmla="*/ 2 w 37"/>
                <a:gd name="T9" fmla="*/ 12 h 105"/>
                <a:gd name="T10" fmla="*/ 6 w 37"/>
                <a:gd name="T11" fmla="*/ 2 h 105"/>
                <a:gd name="T12" fmla="*/ 16 w 37"/>
                <a:gd name="T13" fmla="*/ 6 h 105"/>
                <a:gd name="T14" fmla="*/ 36 w 37"/>
                <a:gd name="T15" fmla="*/ 49 h 105"/>
                <a:gd name="T16" fmla="*/ 37 w 37"/>
                <a:gd name="T17" fmla="*/ 54 h 105"/>
                <a:gd name="T18" fmla="*/ 36 w 37"/>
                <a:gd name="T19" fmla="*/ 57 h 105"/>
                <a:gd name="T20" fmla="*/ 16 w 37"/>
                <a:gd name="T21" fmla="*/ 100 h 105"/>
                <a:gd name="T22" fmla="*/ 9 w 37"/>
                <a:gd name="T2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05">
                  <a:moveTo>
                    <a:pt x="9" y="105"/>
                  </a:moveTo>
                  <a:cubicBezTo>
                    <a:pt x="8" y="105"/>
                    <a:pt x="7" y="105"/>
                    <a:pt x="6" y="104"/>
                  </a:cubicBezTo>
                  <a:cubicBezTo>
                    <a:pt x="1" y="102"/>
                    <a:pt x="0" y="98"/>
                    <a:pt x="2" y="9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0" y="0"/>
                    <a:pt x="14" y="2"/>
                    <a:pt x="16" y="6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7" y="51"/>
                    <a:pt x="37" y="53"/>
                    <a:pt x="37" y="54"/>
                  </a:cubicBezTo>
                  <a:cubicBezTo>
                    <a:pt x="37" y="55"/>
                    <a:pt x="36" y="56"/>
                    <a:pt x="36" y="57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5" y="103"/>
                    <a:pt x="12" y="105"/>
                    <a:pt x="9" y="10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1" name="Freeform 49"/>
            <p:cNvSpPr>
              <a:spLocks noEditPoints="1"/>
            </p:cNvSpPr>
            <p:nvPr/>
          </p:nvSpPr>
          <p:spPr bwMode="auto">
            <a:xfrm>
              <a:off x="11201401" y="1560513"/>
              <a:ext cx="434975" cy="865188"/>
            </a:xfrm>
            <a:custGeom>
              <a:avLst/>
              <a:gdLst>
                <a:gd name="T0" fmla="*/ 16 w 128"/>
                <a:gd name="T1" fmla="*/ 16 h 254"/>
                <a:gd name="T2" fmla="*/ 112 w 128"/>
                <a:gd name="T3" fmla="*/ 48 h 254"/>
                <a:gd name="T4" fmla="*/ 112 w 128"/>
                <a:gd name="T5" fmla="*/ 238 h 254"/>
                <a:gd name="T6" fmla="*/ 16 w 128"/>
                <a:gd name="T7" fmla="*/ 206 h 254"/>
                <a:gd name="T8" fmla="*/ 16 w 128"/>
                <a:gd name="T9" fmla="*/ 17 h 254"/>
                <a:gd name="T10" fmla="*/ 15 w 128"/>
                <a:gd name="T11" fmla="*/ 0 h 254"/>
                <a:gd name="T12" fmla="*/ 6 w 128"/>
                <a:gd name="T13" fmla="*/ 3 h 254"/>
                <a:gd name="T14" fmla="*/ 0 w 128"/>
                <a:gd name="T15" fmla="*/ 16 h 254"/>
                <a:gd name="T16" fmla="*/ 0 w 128"/>
                <a:gd name="T17" fmla="*/ 206 h 254"/>
                <a:gd name="T18" fmla="*/ 10 w 128"/>
                <a:gd name="T19" fmla="*/ 221 h 254"/>
                <a:gd name="T20" fmla="*/ 106 w 128"/>
                <a:gd name="T21" fmla="*/ 253 h 254"/>
                <a:gd name="T22" fmla="*/ 111 w 128"/>
                <a:gd name="T23" fmla="*/ 254 h 254"/>
                <a:gd name="T24" fmla="*/ 121 w 128"/>
                <a:gd name="T25" fmla="*/ 251 h 254"/>
                <a:gd name="T26" fmla="*/ 128 w 128"/>
                <a:gd name="T27" fmla="*/ 238 h 254"/>
                <a:gd name="T28" fmla="*/ 128 w 128"/>
                <a:gd name="T29" fmla="*/ 48 h 254"/>
                <a:gd name="T30" fmla="*/ 116 w 128"/>
                <a:gd name="T31" fmla="*/ 33 h 254"/>
                <a:gd name="T32" fmla="*/ 20 w 128"/>
                <a:gd name="T33" fmla="*/ 1 h 254"/>
                <a:gd name="T34" fmla="*/ 15 w 128"/>
                <a:gd name="T3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254">
                  <a:moveTo>
                    <a:pt x="16" y="16"/>
                  </a:moveTo>
                  <a:cubicBezTo>
                    <a:pt x="112" y="48"/>
                    <a:pt x="112" y="48"/>
                    <a:pt x="112" y="48"/>
                  </a:cubicBezTo>
                  <a:cubicBezTo>
                    <a:pt x="112" y="238"/>
                    <a:pt x="112" y="238"/>
                    <a:pt x="112" y="238"/>
                  </a:cubicBezTo>
                  <a:cubicBezTo>
                    <a:pt x="16" y="206"/>
                    <a:pt x="16" y="206"/>
                    <a:pt x="16" y="206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5" y="0"/>
                  </a:moveTo>
                  <a:cubicBezTo>
                    <a:pt x="11" y="0"/>
                    <a:pt x="9" y="1"/>
                    <a:pt x="6" y="3"/>
                  </a:cubicBezTo>
                  <a:cubicBezTo>
                    <a:pt x="2" y="6"/>
                    <a:pt x="0" y="11"/>
                    <a:pt x="0" y="1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3"/>
                    <a:pt x="4" y="219"/>
                    <a:pt x="10" y="221"/>
                  </a:cubicBezTo>
                  <a:cubicBezTo>
                    <a:pt x="106" y="253"/>
                    <a:pt x="106" y="253"/>
                    <a:pt x="106" y="253"/>
                  </a:cubicBezTo>
                  <a:cubicBezTo>
                    <a:pt x="108" y="254"/>
                    <a:pt x="109" y="254"/>
                    <a:pt x="111" y="254"/>
                  </a:cubicBezTo>
                  <a:cubicBezTo>
                    <a:pt x="114" y="254"/>
                    <a:pt x="118" y="253"/>
                    <a:pt x="121" y="251"/>
                  </a:cubicBezTo>
                  <a:cubicBezTo>
                    <a:pt x="125" y="248"/>
                    <a:pt x="128" y="243"/>
                    <a:pt x="128" y="23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1"/>
                    <a:pt x="123" y="35"/>
                    <a:pt x="116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2" name="Freeform 50"/>
            <p:cNvSpPr>
              <a:spLocks/>
            </p:cNvSpPr>
            <p:nvPr/>
          </p:nvSpPr>
          <p:spPr bwMode="auto">
            <a:xfrm>
              <a:off x="11595101" y="2163763"/>
              <a:ext cx="244475" cy="190500"/>
            </a:xfrm>
            <a:custGeom>
              <a:avLst/>
              <a:gdLst>
                <a:gd name="T0" fmla="*/ 64 w 72"/>
                <a:gd name="T1" fmla="*/ 56 h 56"/>
                <a:gd name="T2" fmla="*/ 8 w 72"/>
                <a:gd name="T3" fmla="*/ 56 h 56"/>
                <a:gd name="T4" fmla="*/ 0 w 72"/>
                <a:gd name="T5" fmla="*/ 48 h 56"/>
                <a:gd name="T6" fmla="*/ 8 w 72"/>
                <a:gd name="T7" fmla="*/ 40 h 56"/>
                <a:gd name="T8" fmla="*/ 56 w 72"/>
                <a:gd name="T9" fmla="*/ 40 h 56"/>
                <a:gd name="T10" fmla="*/ 56 w 72"/>
                <a:gd name="T11" fmla="*/ 8 h 56"/>
                <a:gd name="T12" fmla="*/ 64 w 72"/>
                <a:gd name="T13" fmla="*/ 0 h 56"/>
                <a:gd name="T14" fmla="*/ 72 w 72"/>
                <a:gd name="T15" fmla="*/ 8 h 56"/>
                <a:gd name="T16" fmla="*/ 72 w 72"/>
                <a:gd name="T17" fmla="*/ 48 h 56"/>
                <a:gd name="T18" fmla="*/ 64 w 72"/>
                <a:gd name="T1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6">
                  <a:moveTo>
                    <a:pt x="64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44"/>
                    <a:pt x="4" y="40"/>
                    <a:pt x="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60" y="0"/>
                    <a:pt x="64" y="0"/>
                  </a:cubicBezTo>
                  <a:cubicBezTo>
                    <a:pt x="68" y="0"/>
                    <a:pt x="72" y="4"/>
                    <a:pt x="72" y="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52"/>
                    <a:pt x="68" y="56"/>
                    <a:pt x="64" y="5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11215688" y="1563688"/>
              <a:ext cx="623888" cy="217488"/>
            </a:xfrm>
            <a:custGeom>
              <a:avLst/>
              <a:gdLst>
                <a:gd name="T0" fmla="*/ 176 w 184"/>
                <a:gd name="T1" fmla="*/ 64 h 64"/>
                <a:gd name="T2" fmla="*/ 168 w 184"/>
                <a:gd name="T3" fmla="*/ 56 h 64"/>
                <a:gd name="T4" fmla="*/ 168 w 184"/>
                <a:gd name="T5" fmla="*/ 16 h 64"/>
                <a:gd name="T6" fmla="*/ 19 w 184"/>
                <a:gd name="T7" fmla="*/ 16 h 64"/>
                <a:gd name="T8" fmla="*/ 12 w 184"/>
                <a:gd name="T9" fmla="*/ 13 h 64"/>
                <a:gd name="T10" fmla="*/ 8 w 184"/>
                <a:gd name="T11" fmla="*/ 16 h 64"/>
                <a:gd name="T12" fmla="*/ 0 w 184"/>
                <a:gd name="T13" fmla="*/ 8 h 64"/>
                <a:gd name="T14" fmla="*/ 8 w 184"/>
                <a:gd name="T15" fmla="*/ 0 h 64"/>
                <a:gd name="T16" fmla="*/ 176 w 184"/>
                <a:gd name="T17" fmla="*/ 0 h 64"/>
                <a:gd name="T18" fmla="*/ 184 w 184"/>
                <a:gd name="T19" fmla="*/ 8 h 64"/>
                <a:gd name="T20" fmla="*/ 184 w 184"/>
                <a:gd name="T21" fmla="*/ 56 h 64"/>
                <a:gd name="T22" fmla="*/ 176 w 184"/>
                <a:gd name="T2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64">
                  <a:moveTo>
                    <a:pt x="176" y="64"/>
                  </a:moveTo>
                  <a:cubicBezTo>
                    <a:pt x="172" y="64"/>
                    <a:pt x="168" y="60"/>
                    <a:pt x="168" y="5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4" y="4"/>
                    <a:pt x="184" y="8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84" y="60"/>
                    <a:pt x="180" y="64"/>
                    <a:pt x="176" y="6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11514138" y="2054225"/>
              <a:ext cx="26988" cy="109538"/>
            </a:xfrm>
            <a:custGeom>
              <a:avLst/>
              <a:gdLst>
                <a:gd name="T0" fmla="*/ 4 w 8"/>
                <a:gd name="T1" fmla="*/ 32 h 32"/>
                <a:gd name="T2" fmla="*/ 0 w 8"/>
                <a:gd name="T3" fmla="*/ 28 h 32"/>
                <a:gd name="T4" fmla="*/ 0 w 8"/>
                <a:gd name="T5" fmla="*/ 4 h 32"/>
                <a:gd name="T6" fmla="*/ 4 w 8"/>
                <a:gd name="T7" fmla="*/ 0 h 32"/>
                <a:gd name="T8" fmla="*/ 8 w 8"/>
                <a:gd name="T9" fmla="*/ 4 h 32"/>
                <a:gd name="T10" fmla="*/ 8 w 8"/>
                <a:gd name="T11" fmla="*/ 28 h 32"/>
                <a:gd name="T12" fmla="*/ 4 w 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32"/>
                  </a:moveTo>
                  <a:cubicBezTo>
                    <a:pt x="2" y="32"/>
                    <a:pt x="0" y="30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0"/>
                    <a:pt x="6" y="32"/>
                    <a:pt x="4" y="3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11677651" y="1931988"/>
              <a:ext cx="257175" cy="53975"/>
            </a:xfrm>
            <a:custGeom>
              <a:avLst/>
              <a:gdLst>
                <a:gd name="T0" fmla="*/ 68 w 76"/>
                <a:gd name="T1" fmla="*/ 16 h 16"/>
                <a:gd name="T2" fmla="*/ 8 w 76"/>
                <a:gd name="T3" fmla="*/ 16 h 16"/>
                <a:gd name="T4" fmla="*/ 0 w 76"/>
                <a:gd name="T5" fmla="*/ 8 h 16"/>
                <a:gd name="T6" fmla="*/ 8 w 76"/>
                <a:gd name="T7" fmla="*/ 0 h 16"/>
                <a:gd name="T8" fmla="*/ 68 w 76"/>
                <a:gd name="T9" fmla="*/ 0 h 16"/>
                <a:gd name="T10" fmla="*/ 76 w 76"/>
                <a:gd name="T11" fmla="*/ 8 h 16"/>
                <a:gd name="T12" fmla="*/ 68 w 7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6">
                  <a:moveTo>
                    <a:pt x="6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6" y="4"/>
                    <a:pt x="76" y="8"/>
                  </a:cubicBezTo>
                  <a:cubicBezTo>
                    <a:pt x="76" y="12"/>
                    <a:pt x="72" y="16"/>
                    <a:pt x="68" y="1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86" name="Group 45"/>
          <p:cNvGrpSpPr/>
          <p:nvPr/>
        </p:nvGrpSpPr>
        <p:grpSpPr>
          <a:xfrm>
            <a:off x="10490522" y="4426295"/>
            <a:ext cx="493374" cy="490648"/>
            <a:chOff x="5583238" y="17463"/>
            <a:chExt cx="862013" cy="857250"/>
          </a:xfrm>
          <a:solidFill>
            <a:srgbClr val="0058FF"/>
          </a:solidFill>
        </p:grpSpPr>
        <p:sp>
          <p:nvSpPr>
            <p:cNvPr id="87" name="Freeform 32"/>
            <p:cNvSpPr>
              <a:spLocks noEditPoints="1"/>
            </p:cNvSpPr>
            <p:nvPr/>
          </p:nvSpPr>
          <p:spPr bwMode="auto">
            <a:xfrm>
              <a:off x="5583238" y="17463"/>
              <a:ext cx="862013" cy="857250"/>
            </a:xfrm>
            <a:custGeom>
              <a:avLst/>
              <a:gdLst>
                <a:gd name="T0" fmla="*/ 127 w 254"/>
                <a:gd name="T1" fmla="*/ 16 h 252"/>
                <a:gd name="T2" fmla="*/ 156 w 254"/>
                <a:gd name="T3" fmla="*/ 79 h 252"/>
                <a:gd name="T4" fmla="*/ 170 w 254"/>
                <a:gd name="T5" fmla="*/ 90 h 252"/>
                <a:gd name="T6" fmla="*/ 237 w 254"/>
                <a:gd name="T7" fmla="*/ 100 h 252"/>
                <a:gd name="T8" fmla="*/ 188 w 254"/>
                <a:gd name="T9" fmla="*/ 149 h 252"/>
                <a:gd name="T10" fmla="*/ 183 w 254"/>
                <a:gd name="T11" fmla="*/ 164 h 252"/>
                <a:gd name="T12" fmla="*/ 203 w 254"/>
                <a:gd name="T13" fmla="*/ 236 h 252"/>
                <a:gd name="T14" fmla="*/ 136 w 254"/>
                <a:gd name="T15" fmla="*/ 198 h 252"/>
                <a:gd name="T16" fmla="*/ 127 w 254"/>
                <a:gd name="T17" fmla="*/ 196 h 252"/>
                <a:gd name="T18" fmla="*/ 118 w 254"/>
                <a:gd name="T19" fmla="*/ 198 h 252"/>
                <a:gd name="T20" fmla="*/ 55 w 254"/>
                <a:gd name="T21" fmla="*/ 236 h 252"/>
                <a:gd name="T22" fmla="*/ 71 w 254"/>
                <a:gd name="T23" fmla="*/ 164 h 252"/>
                <a:gd name="T24" fmla="*/ 66 w 254"/>
                <a:gd name="T25" fmla="*/ 149 h 252"/>
                <a:gd name="T26" fmla="*/ 17 w 254"/>
                <a:gd name="T27" fmla="*/ 100 h 252"/>
                <a:gd name="T28" fmla="*/ 84 w 254"/>
                <a:gd name="T29" fmla="*/ 90 h 252"/>
                <a:gd name="T30" fmla="*/ 98 w 254"/>
                <a:gd name="T31" fmla="*/ 79 h 252"/>
                <a:gd name="T32" fmla="*/ 127 w 254"/>
                <a:gd name="T33" fmla="*/ 16 h 252"/>
                <a:gd name="T34" fmla="*/ 127 w 254"/>
                <a:gd name="T35" fmla="*/ 0 h 252"/>
                <a:gd name="T36" fmla="*/ 127 w 254"/>
                <a:gd name="T37" fmla="*/ 0 h 252"/>
                <a:gd name="T38" fmla="*/ 113 w 254"/>
                <a:gd name="T39" fmla="*/ 10 h 252"/>
                <a:gd name="T40" fmla="*/ 84 w 254"/>
                <a:gd name="T41" fmla="*/ 73 h 252"/>
                <a:gd name="T42" fmla="*/ 82 w 254"/>
                <a:gd name="T43" fmla="*/ 74 h 252"/>
                <a:gd name="T44" fmla="*/ 15 w 254"/>
                <a:gd name="T45" fmla="*/ 84 h 252"/>
                <a:gd name="T46" fmla="*/ 2 w 254"/>
                <a:gd name="T47" fmla="*/ 95 h 252"/>
                <a:gd name="T48" fmla="*/ 6 w 254"/>
                <a:gd name="T49" fmla="*/ 111 h 252"/>
                <a:gd name="T50" fmla="*/ 55 w 254"/>
                <a:gd name="T51" fmla="*/ 160 h 252"/>
                <a:gd name="T52" fmla="*/ 56 w 254"/>
                <a:gd name="T53" fmla="*/ 162 h 252"/>
                <a:gd name="T54" fmla="*/ 40 w 254"/>
                <a:gd name="T55" fmla="*/ 233 h 252"/>
                <a:gd name="T56" fmla="*/ 46 w 254"/>
                <a:gd name="T57" fmla="*/ 249 h 252"/>
                <a:gd name="T58" fmla="*/ 55 w 254"/>
                <a:gd name="T59" fmla="*/ 252 h 252"/>
                <a:gd name="T60" fmla="*/ 63 w 254"/>
                <a:gd name="T61" fmla="*/ 250 h 252"/>
                <a:gd name="T62" fmla="*/ 126 w 254"/>
                <a:gd name="T63" fmla="*/ 212 h 252"/>
                <a:gd name="T64" fmla="*/ 127 w 254"/>
                <a:gd name="T65" fmla="*/ 212 h 252"/>
                <a:gd name="T66" fmla="*/ 129 w 254"/>
                <a:gd name="T67" fmla="*/ 213 h 252"/>
                <a:gd name="T68" fmla="*/ 195 w 254"/>
                <a:gd name="T69" fmla="*/ 250 h 252"/>
                <a:gd name="T70" fmla="*/ 203 w 254"/>
                <a:gd name="T71" fmla="*/ 252 h 252"/>
                <a:gd name="T72" fmla="*/ 213 w 254"/>
                <a:gd name="T73" fmla="*/ 249 h 252"/>
                <a:gd name="T74" fmla="*/ 218 w 254"/>
                <a:gd name="T75" fmla="*/ 232 h 252"/>
                <a:gd name="T76" fmla="*/ 199 w 254"/>
                <a:gd name="T77" fmla="*/ 161 h 252"/>
                <a:gd name="T78" fmla="*/ 200 w 254"/>
                <a:gd name="T79" fmla="*/ 160 h 252"/>
                <a:gd name="T80" fmla="*/ 249 w 254"/>
                <a:gd name="T81" fmla="*/ 111 h 252"/>
                <a:gd name="T82" fmla="*/ 252 w 254"/>
                <a:gd name="T83" fmla="*/ 95 h 252"/>
                <a:gd name="T84" fmla="*/ 240 w 254"/>
                <a:gd name="T85" fmla="*/ 84 h 252"/>
                <a:gd name="T86" fmla="*/ 173 w 254"/>
                <a:gd name="T87" fmla="*/ 74 h 252"/>
                <a:gd name="T88" fmla="*/ 171 w 254"/>
                <a:gd name="T89" fmla="*/ 73 h 252"/>
                <a:gd name="T90" fmla="*/ 142 w 254"/>
                <a:gd name="T91" fmla="*/ 10 h 252"/>
                <a:gd name="T92" fmla="*/ 127 w 254"/>
                <a:gd name="T9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4" h="252">
                  <a:moveTo>
                    <a:pt x="127" y="16"/>
                  </a:moveTo>
                  <a:cubicBezTo>
                    <a:pt x="156" y="79"/>
                    <a:pt x="156" y="79"/>
                    <a:pt x="156" y="79"/>
                  </a:cubicBezTo>
                  <a:cubicBezTo>
                    <a:pt x="159" y="85"/>
                    <a:pt x="164" y="89"/>
                    <a:pt x="170" y="90"/>
                  </a:cubicBezTo>
                  <a:cubicBezTo>
                    <a:pt x="237" y="100"/>
                    <a:pt x="237" y="100"/>
                    <a:pt x="237" y="100"/>
                  </a:cubicBezTo>
                  <a:cubicBezTo>
                    <a:pt x="188" y="149"/>
                    <a:pt x="188" y="149"/>
                    <a:pt x="188" y="149"/>
                  </a:cubicBezTo>
                  <a:cubicBezTo>
                    <a:pt x="184" y="153"/>
                    <a:pt x="182" y="159"/>
                    <a:pt x="183" y="164"/>
                  </a:cubicBezTo>
                  <a:cubicBezTo>
                    <a:pt x="203" y="236"/>
                    <a:pt x="203" y="236"/>
                    <a:pt x="203" y="236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3" y="197"/>
                    <a:pt x="130" y="196"/>
                    <a:pt x="127" y="196"/>
                  </a:cubicBezTo>
                  <a:cubicBezTo>
                    <a:pt x="124" y="196"/>
                    <a:pt x="121" y="197"/>
                    <a:pt x="118" y="198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2" y="159"/>
                    <a:pt x="70" y="153"/>
                    <a:pt x="66" y="14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90" y="89"/>
                    <a:pt x="96" y="85"/>
                    <a:pt x="98" y="79"/>
                  </a:cubicBezTo>
                  <a:cubicBezTo>
                    <a:pt x="127" y="16"/>
                    <a:pt x="127" y="16"/>
                    <a:pt x="127" y="16"/>
                  </a:cubicBezTo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1" y="0"/>
                    <a:pt x="115" y="4"/>
                    <a:pt x="113" y="10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3" y="73"/>
                    <a:pt x="83" y="74"/>
                    <a:pt x="82" y="7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9" y="85"/>
                    <a:pt x="4" y="89"/>
                    <a:pt x="2" y="95"/>
                  </a:cubicBezTo>
                  <a:cubicBezTo>
                    <a:pt x="0" y="100"/>
                    <a:pt x="2" y="107"/>
                    <a:pt x="6" y="111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1"/>
                    <a:pt x="56" y="161"/>
                    <a:pt x="56" y="162"/>
                  </a:cubicBezTo>
                  <a:cubicBezTo>
                    <a:pt x="40" y="233"/>
                    <a:pt x="40" y="233"/>
                    <a:pt x="40" y="233"/>
                  </a:cubicBezTo>
                  <a:cubicBezTo>
                    <a:pt x="38" y="239"/>
                    <a:pt x="41" y="246"/>
                    <a:pt x="46" y="249"/>
                  </a:cubicBezTo>
                  <a:cubicBezTo>
                    <a:pt x="49" y="251"/>
                    <a:pt x="52" y="252"/>
                    <a:pt x="55" y="252"/>
                  </a:cubicBezTo>
                  <a:cubicBezTo>
                    <a:pt x="58" y="252"/>
                    <a:pt x="61" y="252"/>
                    <a:pt x="63" y="250"/>
                  </a:cubicBezTo>
                  <a:cubicBezTo>
                    <a:pt x="126" y="212"/>
                    <a:pt x="126" y="212"/>
                    <a:pt x="126" y="212"/>
                  </a:cubicBezTo>
                  <a:cubicBezTo>
                    <a:pt x="126" y="212"/>
                    <a:pt x="127" y="212"/>
                    <a:pt x="127" y="212"/>
                  </a:cubicBezTo>
                  <a:cubicBezTo>
                    <a:pt x="128" y="212"/>
                    <a:pt x="128" y="212"/>
                    <a:pt x="129" y="213"/>
                  </a:cubicBezTo>
                  <a:cubicBezTo>
                    <a:pt x="195" y="250"/>
                    <a:pt x="195" y="250"/>
                    <a:pt x="195" y="250"/>
                  </a:cubicBezTo>
                  <a:cubicBezTo>
                    <a:pt x="197" y="252"/>
                    <a:pt x="200" y="252"/>
                    <a:pt x="203" y="252"/>
                  </a:cubicBezTo>
                  <a:cubicBezTo>
                    <a:pt x="206" y="252"/>
                    <a:pt x="210" y="251"/>
                    <a:pt x="213" y="249"/>
                  </a:cubicBezTo>
                  <a:cubicBezTo>
                    <a:pt x="218" y="245"/>
                    <a:pt x="220" y="238"/>
                    <a:pt x="218" y="232"/>
                  </a:cubicBezTo>
                  <a:cubicBezTo>
                    <a:pt x="199" y="161"/>
                    <a:pt x="199" y="161"/>
                    <a:pt x="199" y="161"/>
                  </a:cubicBezTo>
                  <a:cubicBezTo>
                    <a:pt x="199" y="161"/>
                    <a:pt x="199" y="161"/>
                    <a:pt x="200" y="160"/>
                  </a:cubicBezTo>
                  <a:cubicBezTo>
                    <a:pt x="249" y="111"/>
                    <a:pt x="249" y="111"/>
                    <a:pt x="249" y="111"/>
                  </a:cubicBezTo>
                  <a:cubicBezTo>
                    <a:pt x="253" y="107"/>
                    <a:pt x="254" y="100"/>
                    <a:pt x="252" y="95"/>
                  </a:cubicBezTo>
                  <a:cubicBezTo>
                    <a:pt x="251" y="89"/>
                    <a:pt x="246" y="85"/>
                    <a:pt x="240" y="84"/>
                  </a:cubicBezTo>
                  <a:cubicBezTo>
                    <a:pt x="173" y="74"/>
                    <a:pt x="173" y="74"/>
                    <a:pt x="173" y="74"/>
                  </a:cubicBezTo>
                  <a:cubicBezTo>
                    <a:pt x="172" y="74"/>
                    <a:pt x="171" y="73"/>
                    <a:pt x="171" y="73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39" y="4"/>
                    <a:pt x="133" y="0"/>
                    <a:pt x="127" y="0"/>
                  </a:cubicBezTo>
                  <a:close/>
                </a:path>
              </a:pathLst>
            </a:custGeom>
            <a:grpFill/>
            <a:ln>
              <a:solidFill>
                <a:srgbClr val="0058FF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58FF"/>
                </a:solidFill>
                <a:latin typeface="+mn-lt"/>
                <a:cs typeface="+mn-cs"/>
              </a:endParaRPr>
            </a:p>
          </p:txBody>
        </p:sp>
        <p:sp>
          <p:nvSpPr>
            <p:cNvPr id="88" name="Freeform 33"/>
            <p:cNvSpPr>
              <a:spLocks noEditPoints="1"/>
            </p:cNvSpPr>
            <p:nvPr/>
          </p:nvSpPr>
          <p:spPr bwMode="auto">
            <a:xfrm>
              <a:off x="5800726" y="173038"/>
              <a:ext cx="227013" cy="228600"/>
            </a:xfrm>
            <a:custGeom>
              <a:avLst/>
              <a:gdLst>
                <a:gd name="T0" fmla="*/ 4 w 67"/>
                <a:gd name="T1" fmla="*/ 67 h 67"/>
                <a:gd name="T2" fmla="*/ 0 w 67"/>
                <a:gd name="T3" fmla="*/ 64 h 67"/>
                <a:gd name="T4" fmla="*/ 3 w 67"/>
                <a:gd name="T5" fmla="*/ 60 h 67"/>
                <a:gd name="T6" fmla="*/ 30 w 67"/>
                <a:gd name="T7" fmla="*/ 55 h 67"/>
                <a:gd name="T8" fmla="*/ 38 w 67"/>
                <a:gd name="T9" fmla="*/ 50 h 67"/>
                <a:gd name="T10" fmla="*/ 53 w 67"/>
                <a:gd name="T11" fmla="*/ 22 h 67"/>
                <a:gd name="T12" fmla="*/ 58 w 67"/>
                <a:gd name="T13" fmla="*/ 20 h 67"/>
                <a:gd name="T14" fmla="*/ 60 w 67"/>
                <a:gd name="T15" fmla="*/ 26 h 67"/>
                <a:gd name="T16" fmla="*/ 45 w 67"/>
                <a:gd name="T17" fmla="*/ 54 h 67"/>
                <a:gd name="T18" fmla="*/ 31 w 67"/>
                <a:gd name="T19" fmla="*/ 63 h 67"/>
                <a:gd name="T20" fmla="*/ 4 w 67"/>
                <a:gd name="T21" fmla="*/ 67 h 67"/>
                <a:gd name="T22" fmla="*/ 4 w 67"/>
                <a:gd name="T23" fmla="*/ 67 h 67"/>
                <a:gd name="T24" fmla="*/ 60 w 67"/>
                <a:gd name="T25" fmla="*/ 15 h 67"/>
                <a:gd name="T26" fmla="*/ 58 w 67"/>
                <a:gd name="T27" fmla="*/ 15 h 67"/>
                <a:gd name="T28" fmla="*/ 56 w 67"/>
                <a:gd name="T29" fmla="*/ 9 h 67"/>
                <a:gd name="T30" fmla="*/ 59 w 67"/>
                <a:gd name="T31" fmla="*/ 3 h 67"/>
                <a:gd name="T32" fmla="*/ 65 w 67"/>
                <a:gd name="T33" fmla="*/ 1 h 67"/>
                <a:gd name="T34" fmla="*/ 66 w 67"/>
                <a:gd name="T35" fmla="*/ 7 h 67"/>
                <a:gd name="T36" fmla="*/ 64 w 67"/>
                <a:gd name="T37" fmla="*/ 13 h 67"/>
                <a:gd name="T38" fmla="*/ 60 w 67"/>
                <a:gd name="T39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7">
                  <a:moveTo>
                    <a:pt x="4" y="67"/>
                  </a:moveTo>
                  <a:cubicBezTo>
                    <a:pt x="2" y="67"/>
                    <a:pt x="0" y="66"/>
                    <a:pt x="0" y="64"/>
                  </a:cubicBezTo>
                  <a:cubicBezTo>
                    <a:pt x="0" y="62"/>
                    <a:pt x="1" y="60"/>
                    <a:pt x="3" y="60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3" y="55"/>
                    <a:pt x="36" y="53"/>
                    <a:pt x="38" y="50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0"/>
                    <a:pt x="57" y="19"/>
                    <a:pt x="58" y="20"/>
                  </a:cubicBezTo>
                  <a:cubicBezTo>
                    <a:pt x="60" y="21"/>
                    <a:pt x="61" y="24"/>
                    <a:pt x="60" y="26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9"/>
                    <a:pt x="37" y="63"/>
                    <a:pt x="31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lose/>
                  <a:moveTo>
                    <a:pt x="60" y="15"/>
                  </a:moveTo>
                  <a:cubicBezTo>
                    <a:pt x="59" y="15"/>
                    <a:pt x="59" y="15"/>
                    <a:pt x="58" y="15"/>
                  </a:cubicBezTo>
                  <a:cubicBezTo>
                    <a:pt x="56" y="14"/>
                    <a:pt x="55" y="11"/>
                    <a:pt x="56" y="9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1"/>
                    <a:pt x="62" y="0"/>
                    <a:pt x="65" y="1"/>
                  </a:cubicBezTo>
                  <a:cubicBezTo>
                    <a:pt x="67" y="2"/>
                    <a:pt x="67" y="5"/>
                    <a:pt x="66" y="7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4"/>
                    <a:pt x="61" y="15"/>
                    <a:pt x="60" y="15"/>
                  </a:cubicBezTo>
                  <a:close/>
                </a:path>
              </a:pathLst>
            </a:custGeom>
            <a:grpFill/>
            <a:ln>
              <a:solidFill>
                <a:srgbClr val="0058FF"/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58FF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2550" name="Forma libre 268"/>
          <p:cNvSpPr>
            <a:spLocks/>
          </p:cNvSpPr>
          <p:nvPr/>
        </p:nvSpPr>
        <p:spPr bwMode="auto">
          <a:xfrm>
            <a:off x="8978900" y="1908175"/>
            <a:ext cx="460375" cy="471488"/>
          </a:xfrm>
          <a:custGeom>
            <a:avLst/>
            <a:gdLst>
              <a:gd name="T0" fmla="*/ 3250768 w 5819775"/>
              <a:gd name="T1" fmla="*/ 5447098 h 5743575"/>
              <a:gd name="T2" fmla="*/ 2825611 w 5819775"/>
              <a:gd name="T3" fmla="*/ 5313205 h 5743575"/>
              <a:gd name="T4" fmla="*/ 2131971 w 5819775"/>
              <a:gd name="T5" fmla="*/ 5745259 h 5743575"/>
              <a:gd name="T6" fmla="*/ 1557738 w 5819775"/>
              <a:gd name="T7" fmla="*/ 5066812 h 5743575"/>
              <a:gd name="T8" fmla="*/ 1133285 w 5819775"/>
              <a:gd name="T9" fmla="*/ 4627157 h 5743575"/>
              <a:gd name="T10" fmla="*/ 499691 w 5819775"/>
              <a:gd name="T11" fmla="*/ 4575389 h 5743575"/>
              <a:gd name="T12" fmla="*/ 491414 w 5819775"/>
              <a:gd name="T13" fmla="*/ 3695393 h 5743575"/>
              <a:gd name="T14" fmla="*/ 551459 w 5819775"/>
              <a:gd name="T15" fmla="*/ 3248156 h 5743575"/>
              <a:gd name="T16" fmla="*/ 0 w 5819775"/>
              <a:gd name="T17" fmla="*/ 2637356 h 5743575"/>
              <a:gd name="T18" fmla="*/ 573548 w 5819775"/>
              <a:gd name="T19" fmla="*/ 1965805 h 5743575"/>
              <a:gd name="T20" fmla="*/ 909666 w 5819775"/>
              <a:gd name="T21" fmla="*/ 1660062 h 5743575"/>
              <a:gd name="T22" fmla="*/ 886892 w 5819775"/>
              <a:gd name="T23" fmla="*/ 817347 h 5743575"/>
              <a:gd name="T24" fmla="*/ 1751695 w 5819775"/>
              <a:gd name="T25" fmla="*/ 676549 h 5743575"/>
              <a:gd name="T26" fmla="*/ 2370096 w 5819775"/>
              <a:gd name="T27" fmla="*/ 452930 h 5743575"/>
              <a:gd name="T28" fmla="*/ 3115494 w 5819775"/>
              <a:gd name="T29" fmla="*/ 5694 h 5743575"/>
              <a:gd name="T30" fmla="*/ 3637274 w 5819775"/>
              <a:gd name="T31" fmla="*/ 661366 h 5743575"/>
              <a:gd name="T32" fmla="*/ 4099008 w 5819775"/>
              <a:gd name="T33" fmla="*/ 668272 h 5743575"/>
              <a:gd name="T34" fmla="*/ 4971403 w 5819775"/>
              <a:gd name="T35" fmla="*/ 876707 h 5743575"/>
              <a:gd name="T36" fmla="*/ 4926540 w 5819775"/>
              <a:gd name="T37" fmla="*/ 1674559 h 5743575"/>
              <a:gd name="T38" fmla="*/ 5284746 w 5819775"/>
              <a:gd name="T39" fmla="*/ 1972711 h 5743575"/>
              <a:gd name="T40" fmla="*/ 5821023 w 5819775"/>
              <a:gd name="T41" fmla="*/ 2703621 h 5743575"/>
              <a:gd name="T42" fmla="*/ 5277155 w 5819775"/>
              <a:gd name="T43" fmla="*/ 3270263 h 5743575"/>
              <a:gd name="T44" fmla="*/ 5359289 w 5819775"/>
              <a:gd name="T45" fmla="*/ 3702318 h 5743575"/>
              <a:gd name="T46" fmla="*/ 5284061 w 5819775"/>
              <a:gd name="T47" fmla="*/ 4611993 h 5743575"/>
              <a:gd name="T48" fmla="*/ 4694644 w 5819775"/>
              <a:gd name="T49" fmla="*/ 4618899 h 5743575"/>
              <a:gd name="T50" fmla="*/ 4366813 w 5819775"/>
              <a:gd name="T51" fmla="*/ 4805256 h 5743575"/>
              <a:gd name="T52" fmla="*/ 4105923 w 5819775"/>
              <a:gd name="T53" fmla="*/ 5572742 h 5743575"/>
              <a:gd name="T54" fmla="*/ 2163042 w 5819775"/>
              <a:gd name="T55" fmla="*/ 5461595 h 5743575"/>
              <a:gd name="T56" fmla="*/ 2812504 w 5819775"/>
              <a:gd name="T57" fmla="*/ 5029541 h 5743575"/>
              <a:gd name="T58" fmla="*/ 3006442 w 5819775"/>
              <a:gd name="T59" fmla="*/ 5029541 h 5743575"/>
              <a:gd name="T60" fmla="*/ 3961657 w 5819775"/>
              <a:gd name="T61" fmla="*/ 5349781 h 5743575"/>
              <a:gd name="T62" fmla="*/ 4177684 w 5819775"/>
              <a:gd name="T63" fmla="*/ 4596791 h 5743575"/>
              <a:gd name="T64" fmla="*/ 4334351 w 5819775"/>
              <a:gd name="T65" fmla="*/ 4462203 h 5743575"/>
              <a:gd name="T66" fmla="*/ 4997625 w 5819775"/>
              <a:gd name="T67" fmla="*/ 4394566 h 5743575"/>
              <a:gd name="T68" fmla="*/ 5132213 w 5819775"/>
              <a:gd name="T69" fmla="*/ 3873472 h 5743575"/>
              <a:gd name="T70" fmla="*/ 4983137 w 5819775"/>
              <a:gd name="T71" fmla="*/ 3187434 h 5743575"/>
              <a:gd name="T72" fmla="*/ 5348249 w 5819775"/>
              <a:gd name="T73" fmla="*/ 2739512 h 5743575"/>
              <a:gd name="T74" fmla="*/ 5221253 w 5819775"/>
              <a:gd name="T75" fmla="*/ 2202549 h 5743575"/>
              <a:gd name="T76" fmla="*/ 4661516 w 5819775"/>
              <a:gd name="T77" fmla="*/ 1762208 h 5743575"/>
              <a:gd name="T78" fmla="*/ 4698788 w 5819775"/>
              <a:gd name="T79" fmla="*/ 964356 h 5743575"/>
              <a:gd name="T80" fmla="*/ 3923709 w 5819775"/>
              <a:gd name="T81" fmla="*/ 994046 h 5743575"/>
              <a:gd name="T82" fmla="*/ 3557911 w 5819775"/>
              <a:gd name="T83" fmla="*/ 905006 h 5743575"/>
              <a:gd name="T84" fmla="*/ 3184522 w 5819775"/>
              <a:gd name="T85" fmla="*/ 472952 h 5743575"/>
              <a:gd name="T86" fmla="*/ 2639959 w 5819775"/>
              <a:gd name="T87" fmla="*/ 502632 h 5743575"/>
              <a:gd name="T88" fmla="*/ 2109892 w 5819775"/>
              <a:gd name="T89" fmla="*/ 964366 h 5743575"/>
              <a:gd name="T90" fmla="*/ 1572930 w 5819775"/>
              <a:gd name="T91" fmla="*/ 874640 h 5743575"/>
              <a:gd name="T92" fmla="*/ 1125693 w 5819775"/>
              <a:gd name="T93" fmla="*/ 1203158 h 5743575"/>
              <a:gd name="T94" fmla="*/ 1125693 w 5819775"/>
              <a:gd name="T95" fmla="*/ 1777391 h 5743575"/>
              <a:gd name="T96" fmla="*/ 543868 w 5819775"/>
              <a:gd name="T97" fmla="*/ 2210131 h 5743575"/>
              <a:gd name="T98" fmla="*/ 483822 w 5819775"/>
              <a:gd name="T99" fmla="*/ 2762276 h 5743575"/>
              <a:gd name="T100" fmla="*/ 848935 w 5819775"/>
              <a:gd name="T101" fmla="*/ 3366180 h 5743575"/>
              <a:gd name="T102" fmla="*/ 648091 w 5819775"/>
              <a:gd name="T103" fmla="*/ 3903143 h 5743575"/>
              <a:gd name="T104" fmla="*/ 953843 w 5819775"/>
              <a:gd name="T105" fmla="*/ 4364877 h 5743575"/>
              <a:gd name="T106" fmla="*/ 1498397 w 5819775"/>
              <a:gd name="T107" fmla="*/ 4469785 h 5743575"/>
              <a:gd name="T108" fmla="*/ 1833820 w 5819775"/>
              <a:gd name="T109" fmla="*/ 5096473 h 5743575"/>
              <a:gd name="T110" fmla="*/ 1461811 w 5819775"/>
              <a:gd name="T111" fmla="*/ 2912733 h 5743575"/>
              <a:gd name="T112" fmla="*/ 2915336 w 5819775"/>
              <a:gd name="T113" fmla="*/ 1727004 h 5743575"/>
              <a:gd name="T114" fmla="*/ 2915336 w 5819775"/>
              <a:gd name="T115" fmla="*/ 1727004 h 57435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819775"/>
              <a:gd name="T175" fmla="*/ 0 h 5743575"/>
              <a:gd name="T176" fmla="*/ 5819775 w 5819775"/>
              <a:gd name="T177" fmla="*/ 5743575 h 57435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819775" h="5743575">
                <a:moveTo>
                  <a:pt x="3668335" y="5745259"/>
                </a:moveTo>
                <a:cubicBezTo>
                  <a:pt x="3660743" y="5745259"/>
                  <a:pt x="3646246" y="5745259"/>
                  <a:pt x="3638655" y="5745259"/>
                </a:cubicBezTo>
                <a:cubicBezTo>
                  <a:pt x="3481988" y="5715579"/>
                  <a:pt x="3340494" y="5611366"/>
                  <a:pt x="3265951" y="5469186"/>
                </a:cubicBezTo>
                <a:cubicBezTo>
                  <a:pt x="3258360" y="5461595"/>
                  <a:pt x="3258360" y="5454004"/>
                  <a:pt x="3250768" y="5447098"/>
                </a:cubicBezTo>
                <a:cubicBezTo>
                  <a:pt x="3243177" y="5431915"/>
                  <a:pt x="3183817" y="5320101"/>
                  <a:pt x="3011967" y="5313205"/>
                </a:cubicBezTo>
                <a:lnTo>
                  <a:pt x="3005061" y="5313205"/>
                </a:lnTo>
                <a:cubicBezTo>
                  <a:pt x="2945702" y="5313205"/>
                  <a:pt x="2893247" y="5313205"/>
                  <a:pt x="2833897" y="5313205"/>
                </a:cubicBezTo>
                <a:lnTo>
                  <a:pt x="2825611" y="5313205"/>
                </a:lnTo>
                <a:cubicBezTo>
                  <a:pt x="2646855" y="5313205"/>
                  <a:pt x="2586809" y="5440202"/>
                  <a:pt x="2586809" y="5447098"/>
                </a:cubicBezTo>
                <a:cubicBezTo>
                  <a:pt x="2579218" y="5454689"/>
                  <a:pt x="2579218" y="5462280"/>
                  <a:pt x="2571626" y="5469186"/>
                </a:cubicBezTo>
                <a:cubicBezTo>
                  <a:pt x="2497084" y="5610671"/>
                  <a:pt x="2355599" y="5714893"/>
                  <a:pt x="2198923" y="5745259"/>
                </a:cubicBezTo>
                <a:cubicBezTo>
                  <a:pt x="2176834" y="5752850"/>
                  <a:pt x="2154060" y="5752850"/>
                  <a:pt x="2131971" y="5745259"/>
                </a:cubicBezTo>
                <a:cubicBezTo>
                  <a:pt x="1990487" y="5707988"/>
                  <a:pt x="1841402" y="5655533"/>
                  <a:pt x="1706813" y="5588592"/>
                </a:cubicBezTo>
                <a:cubicBezTo>
                  <a:pt x="1684725" y="5581000"/>
                  <a:pt x="1669542" y="5566503"/>
                  <a:pt x="1654359" y="5551320"/>
                </a:cubicBezTo>
                <a:cubicBezTo>
                  <a:pt x="1557738" y="5424323"/>
                  <a:pt x="1512875" y="5253159"/>
                  <a:pt x="1550146" y="5096492"/>
                </a:cubicBezTo>
                <a:cubicBezTo>
                  <a:pt x="1550146" y="5088900"/>
                  <a:pt x="1550146" y="5081309"/>
                  <a:pt x="1557738" y="5066812"/>
                </a:cubicBezTo>
                <a:cubicBezTo>
                  <a:pt x="1557738" y="5051629"/>
                  <a:pt x="1587418" y="4925328"/>
                  <a:pt x="1461116" y="4813514"/>
                </a:cubicBezTo>
                <a:lnTo>
                  <a:pt x="1453525" y="4805922"/>
                </a:lnTo>
                <a:cubicBezTo>
                  <a:pt x="1408662" y="4768651"/>
                  <a:pt x="1363799" y="4731380"/>
                  <a:pt x="1319632" y="4694108"/>
                </a:cubicBezTo>
                <a:cubicBezTo>
                  <a:pt x="1260272" y="4649246"/>
                  <a:pt x="1200226" y="4627157"/>
                  <a:pt x="1133285" y="4627157"/>
                </a:cubicBezTo>
                <a:cubicBezTo>
                  <a:pt x="1080830" y="4627157"/>
                  <a:pt x="1043559" y="4642340"/>
                  <a:pt x="1043559" y="4642340"/>
                </a:cubicBezTo>
                <a:cubicBezTo>
                  <a:pt x="1035968" y="4649931"/>
                  <a:pt x="1028376" y="4649931"/>
                  <a:pt x="1013879" y="4649931"/>
                </a:cubicBezTo>
                <a:cubicBezTo>
                  <a:pt x="864803" y="4709291"/>
                  <a:pt x="686038" y="4702386"/>
                  <a:pt x="544554" y="4620252"/>
                </a:cubicBezTo>
                <a:cubicBezTo>
                  <a:pt x="522465" y="4612660"/>
                  <a:pt x="507282" y="4598163"/>
                  <a:pt x="499691" y="4575389"/>
                </a:cubicBezTo>
                <a:cubicBezTo>
                  <a:pt x="417557" y="4455983"/>
                  <a:pt x="343014" y="4329682"/>
                  <a:pt x="276073" y="4195094"/>
                </a:cubicBezTo>
                <a:cubicBezTo>
                  <a:pt x="268481" y="4173005"/>
                  <a:pt x="260890" y="4157822"/>
                  <a:pt x="260890" y="4135734"/>
                </a:cubicBezTo>
                <a:cubicBezTo>
                  <a:pt x="260890" y="3971465"/>
                  <a:pt x="343024" y="3807893"/>
                  <a:pt x="469325" y="3710576"/>
                </a:cubicBezTo>
                <a:cubicBezTo>
                  <a:pt x="476917" y="3702984"/>
                  <a:pt x="484508" y="3695393"/>
                  <a:pt x="491414" y="3695393"/>
                </a:cubicBezTo>
                <a:cubicBezTo>
                  <a:pt x="499005" y="3687801"/>
                  <a:pt x="603228" y="3605667"/>
                  <a:pt x="581139" y="3434503"/>
                </a:cubicBezTo>
                <a:cubicBezTo>
                  <a:pt x="581139" y="3434503"/>
                  <a:pt x="581139" y="3434503"/>
                  <a:pt x="581139" y="3426912"/>
                </a:cubicBezTo>
                <a:cubicBezTo>
                  <a:pt x="565956" y="3374458"/>
                  <a:pt x="559051" y="3315098"/>
                  <a:pt x="551459" y="3255748"/>
                </a:cubicBezTo>
                <a:cubicBezTo>
                  <a:pt x="551459" y="3248156"/>
                  <a:pt x="551459" y="3248156"/>
                  <a:pt x="551459" y="3248156"/>
                </a:cubicBezTo>
                <a:cubicBezTo>
                  <a:pt x="521780" y="3076992"/>
                  <a:pt x="380295" y="3039721"/>
                  <a:pt x="380295" y="3039721"/>
                </a:cubicBezTo>
                <a:cubicBezTo>
                  <a:pt x="372704" y="3039721"/>
                  <a:pt x="365112" y="3032129"/>
                  <a:pt x="350615" y="3032129"/>
                </a:cubicBezTo>
                <a:cubicBezTo>
                  <a:pt x="193939" y="2979675"/>
                  <a:pt x="60046" y="2853374"/>
                  <a:pt x="7591" y="2696697"/>
                </a:cubicBezTo>
                <a:cubicBezTo>
                  <a:pt x="0" y="2674627"/>
                  <a:pt x="0" y="2659444"/>
                  <a:pt x="0" y="2637356"/>
                </a:cubicBezTo>
                <a:cubicBezTo>
                  <a:pt x="15183" y="2503463"/>
                  <a:pt x="37271" y="2361283"/>
                  <a:pt x="74543" y="2219790"/>
                </a:cubicBezTo>
                <a:cubicBezTo>
                  <a:pt x="82134" y="2197701"/>
                  <a:pt x="89726" y="2182518"/>
                  <a:pt x="104223" y="2167335"/>
                </a:cubicBezTo>
                <a:cubicBezTo>
                  <a:pt x="216037" y="2033442"/>
                  <a:pt x="380295" y="1958900"/>
                  <a:pt x="543868" y="1965805"/>
                </a:cubicBezTo>
                <a:cubicBezTo>
                  <a:pt x="551459" y="1965805"/>
                  <a:pt x="559051" y="1965805"/>
                  <a:pt x="573548" y="1965805"/>
                </a:cubicBezTo>
                <a:cubicBezTo>
                  <a:pt x="610819" y="1965805"/>
                  <a:pt x="730225" y="1958214"/>
                  <a:pt x="804758" y="1824321"/>
                </a:cubicBezTo>
                <a:cubicBezTo>
                  <a:pt x="804758" y="1824321"/>
                  <a:pt x="804758" y="1816729"/>
                  <a:pt x="812349" y="1816729"/>
                </a:cubicBezTo>
                <a:cubicBezTo>
                  <a:pt x="834438" y="1771867"/>
                  <a:pt x="864803" y="1720108"/>
                  <a:pt x="902075" y="1667654"/>
                </a:cubicBezTo>
                <a:cubicBezTo>
                  <a:pt x="902075" y="1667654"/>
                  <a:pt x="902075" y="1660062"/>
                  <a:pt x="909666" y="1660062"/>
                </a:cubicBezTo>
                <a:cubicBezTo>
                  <a:pt x="991800" y="1510987"/>
                  <a:pt x="924849" y="1399173"/>
                  <a:pt x="917258" y="1383990"/>
                </a:cubicBezTo>
                <a:cubicBezTo>
                  <a:pt x="909666" y="1376398"/>
                  <a:pt x="909666" y="1368807"/>
                  <a:pt x="902075" y="1361901"/>
                </a:cubicBezTo>
                <a:cubicBezTo>
                  <a:pt x="812349" y="1212826"/>
                  <a:pt x="790261" y="1034060"/>
                  <a:pt x="857212" y="869802"/>
                </a:cubicBezTo>
                <a:cubicBezTo>
                  <a:pt x="864803" y="854619"/>
                  <a:pt x="872395" y="832530"/>
                  <a:pt x="886892" y="817347"/>
                </a:cubicBezTo>
                <a:cubicBezTo>
                  <a:pt x="983513" y="720726"/>
                  <a:pt x="1088422" y="631000"/>
                  <a:pt x="1200236" y="556458"/>
                </a:cubicBezTo>
                <a:cubicBezTo>
                  <a:pt x="1215419" y="541275"/>
                  <a:pt x="1237507" y="534369"/>
                  <a:pt x="1252690" y="534369"/>
                </a:cubicBezTo>
                <a:cubicBezTo>
                  <a:pt x="1423854" y="497098"/>
                  <a:pt x="1603305" y="549552"/>
                  <a:pt x="1729607" y="661366"/>
                </a:cubicBezTo>
                <a:cubicBezTo>
                  <a:pt x="1737198" y="668957"/>
                  <a:pt x="1744789" y="668957"/>
                  <a:pt x="1751695" y="676549"/>
                </a:cubicBezTo>
                <a:cubicBezTo>
                  <a:pt x="1751695" y="676549"/>
                  <a:pt x="1818646" y="735909"/>
                  <a:pt x="1915963" y="735909"/>
                </a:cubicBezTo>
                <a:cubicBezTo>
                  <a:pt x="1945643" y="735909"/>
                  <a:pt x="1982914" y="728317"/>
                  <a:pt x="2020176" y="720726"/>
                </a:cubicBezTo>
                <a:cubicBezTo>
                  <a:pt x="2079536" y="698637"/>
                  <a:pt x="2139582" y="675863"/>
                  <a:pt x="2191341" y="661366"/>
                </a:cubicBezTo>
                <a:cubicBezTo>
                  <a:pt x="2348017" y="602006"/>
                  <a:pt x="2370096" y="467427"/>
                  <a:pt x="2370096" y="452930"/>
                </a:cubicBezTo>
                <a:cubicBezTo>
                  <a:pt x="2370096" y="445339"/>
                  <a:pt x="2370096" y="437748"/>
                  <a:pt x="2377688" y="430842"/>
                </a:cubicBezTo>
                <a:cubicBezTo>
                  <a:pt x="2399776" y="259678"/>
                  <a:pt x="2504685" y="103001"/>
                  <a:pt x="2660666" y="20876"/>
                </a:cubicBezTo>
                <a:cubicBezTo>
                  <a:pt x="2675849" y="13285"/>
                  <a:pt x="2697937" y="5694"/>
                  <a:pt x="2713120" y="5694"/>
                </a:cubicBezTo>
                <a:cubicBezTo>
                  <a:pt x="2862196" y="-1898"/>
                  <a:pt x="2966418" y="-1898"/>
                  <a:pt x="3115494" y="5694"/>
                </a:cubicBezTo>
                <a:cubicBezTo>
                  <a:pt x="3137583" y="5694"/>
                  <a:pt x="3152766" y="13285"/>
                  <a:pt x="3167948" y="20876"/>
                </a:cubicBezTo>
                <a:cubicBezTo>
                  <a:pt x="3324616" y="103010"/>
                  <a:pt x="3428838" y="252086"/>
                  <a:pt x="3450927" y="423251"/>
                </a:cubicBezTo>
                <a:cubicBezTo>
                  <a:pt x="3450927" y="430842"/>
                  <a:pt x="3458518" y="438433"/>
                  <a:pt x="3458518" y="452930"/>
                </a:cubicBezTo>
                <a:cubicBezTo>
                  <a:pt x="3458518" y="468113"/>
                  <a:pt x="3480607" y="594415"/>
                  <a:pt x="3637274" y="661366"/>
                </a:cubicBezTo>
                <a:cubicBezTo>
                  <a:pt x="3696633" y="676549"/>
                  <a:pt x="3756679" y="698637"/>
                  <a:pt x="3808438" y="720726"/>
                </a:cubicBezTo>
                <a:cubicBezTo>
                  <a:pt x="3845709" y="735909"/>
                  <a:pt x="3882981" y="742814"/>
                  <a:pt x="3912651" y="742814"/>
                </a:cubicBezTo>
                <a:cubicBezTo>
                  <a:pt x="4016864" y="742814"/>
                  <a:pt x="4076919" y="683455"/>
                  <a:pt x="4076919" y="683455"/>
                </a:cubicBezTo>
                <a:cubicBezTo>
                  <a:pt x="4084511" y="675863"/>
                  <a:pt x="4092102" y="668272"/>
                  <a:pt x="4099008" y="668272"/>
                </a:cubicBezTo>
                <a:cubicBezTo>
                  <a:pt x="4226005" y="556458"/>
                  <a:pt x="4404760" y="504003"/>
                  <a:pt x="4575924" y="541275"/>
                </a:cubicBezTo>
                <a:cubicBezTo>
                  <a:pt x="4598013" y="548866"/>
                  <a:pt x="4613196" y="556458"/>
                  <a:pt x="4628379" y="563363"/>
                </a:cubicBezTo>
                <a:cubicBezTo>
                  <a:pt x="4740193" y="645497"/>
                  <a:pt x="4844406" y="734528"/>
                  <a:pt x="4941722" y="824253"/>
                </a:cubicBezTo>
                <a:cubicBezTo>
                  <a:pt x="4956905" y="839436"/>
                  <a:pt x="4963811" y="853933"/>
                  <a:pt x="4971403" y="876707"/>
                </a:cubicBezTo>
                <a:cubicBezTo>
                  <a:pt x="5030762" y="1040975"/>
                  <a:pt x="5016266" y="1219731"/>
                  <a:pt x="4926540" y="1368807"/>
                </a:cubicBezTo>
                <a:cubicBezTo>
                  <a:pt x="4926540" y="1376398"/>
                  <a:pt x="4918948" y="1383990"/>
                  <a:pt x="4911357" y="1390895"/>
                </a:cubicBezTo>
                <a:cubicBezTo>
                  <a:pt x="4903765" y="1397801"/>
                  <a:pt x="4836814" y="1517892"/>
                  <a:pt x="4918948" y="1666968"/>
                </a:cubicBezTo>
                <a:cubicBezTo>
                  <a:pt x="4918948" y="1666968"/>
                  <a:pt x="4918948" y="1674559"/>
                  <a:pt x="4926540" y="1674559"/>
                </a:cubicBezTo>
                <a:cubicBezTo>
                  <a:pt x="4956220" y="1727014"/>
                  <a:pt x="4985899" y="1771181"/>
                  <a:pt x="5016266" y="1823635"/>
                </a:cubicBezTo>
                <a:cubicBezTo>
                  <a:pt x="5016266" y="1823635"/>
                  <a:pt x="5016266" y="1831227"/>
                  <a:pt x="5023857" y="1831227"/>
                </a:cubicBezTo>
                <a:cubicBezTo>
                  <a:pt x="5098400" y="1958223"/>
                  <a:pt x="5217795" y="1972711"/>
                  <a:pt x="5255067" y="1972711"/>
                </a:cubicBezTo>
                <a:cubicBezTo>
                  <a:pt x="5262658" y="1972711"/>
                  <a:pt x="5277155" y="1972711"/>
                  <a:pt x="5284746" y="1972711"/>
                </a:cubicBezTo>
                <a:cubicBezTo>
                  <a:pt x="5449015" y="1965120"/>
                  <a:pt x="5620179" y="2039662"/>
                  <a:pt x="5724392" y="2174241"/>
                </a:cubicBezTo>
                <a:cubicBezTo>
                  <a:pt x="5739575" y="2189424"/>
                  <a:pt x="5746480" y="2211512"/>
                  <a:pt x="5754072" y="2226695"/>
                </a:cubicBezTo>
                <a:cubicBezTo>
                  <a:pt x="5791343" y="2360588"/>
                  <a:pt x="5813431" y="2502768"/>
                  <a:pt x="5828614" y="2644262"/>
                </a:cubicBezTo>
                <a:cubicBezTo>
                  <a:pt x="5828614" y="2666350"/>
                  <a:pt x="5828614" y="2681533"/>
                  <a:pt x="5821023" y="2703621"/>
                </a:cubicBezTo>
                <a:cubicBezTo>
                  <a:pt x="5761663" y="2867890"/>
                  <a:pt x="5634676" y="2986600"/>
                  <a:pt x="5477999" y="3039054"/>
                </a:cubicBezTo>
                <a:cubicBezTo>
                  <a:pt x="5470408" y="3046645"/>
                  <a:pt x="5462816" y="3046645"/>
                  <a:pt x="5448319" y="3046645"/>
                </a:cubicBezTo>
                <a:cubicBezTo>
                  <a:pt x="5433137" y="3046645"/>
                  <a:pt x="5306835" y="3091508"/>
                  <a:pt x="5277155" y="3262672"/>
                </a:cubicBezTo>
                <a:lnTo>
                  <a:pt x="5277155" y="3270263"/>
                </a:lnTo>
                <a:cubicBezTo>
                  <a:pt x="5269563" y="3329624"/>
                  <a:pt x="5261972" y="3389669"/>
                  <a:pt x="5247475" y="3441428"/>
                </a:cubicBezTo>
                <a:lnTo>
                  <a:pt x="5247475" y="3449019"/>
                </a:lnTo>
                <a:cubicBezTo>
                  <a:pt x="5225387" y="3598095"/>
                  <a:pt x="5337201" y="3680229"/>
                  <a:pt x="5337201" y="3680229"/>
                </a:cubicBezTo>
                <a:cubicBezTo>
                  <a:pt x="5344792" y="3687821"/>
                  <a:pt x="5352383" y="3695412"/>
                  <a:pt x="5359289" y="3702318"/>
                </a:cubicBezTo>
                <a:cubicBezTo>
                  <a:pt x="5486286" y="3806531"/>
                  <a:pt x="5567725" y="3963207"/>
                  <a:pt x="5567725" y="4127475"/>
                </a:cubicBezTo>
                <a:cubicBezTo>
                  <a:pt x="5567725" y="4149564"/>
                  <a:pt x="5560134" y="4172338"/>
                  <a:pt x="5552542" y="4186835"/>
                </a:cubicBezTo>
                <a:cubicBezTo>
                  <a:pt x="5493182" y="4313832"/>
                  <a:pt x="5418649" y="4447725"/>
                  <a:pt x="5328923" y="4567131"/>
                </a:cubicBezTo>
                <a:cubicBezTo>
                  <a:pt x="5313740" y="4582313"/>
                  <a:pt x="5299244" y="4596811"/>
                  <a:pt x="5284061" y="4611993"/>
                </a:cubicBezTo>
                <a:cubicBezTo>
                  <a:pt x="5201926" y="4656856"/>
                  <a:pt x="5112896" y="4678944"/>
                  <a:pt x="5015580" y="4678944"/>
                </a:cubicBezTo>
                <a:cubicBezTo>
                  <a:pt x="4948628" y="4678944"/>
                  <a:pt x="4874095" y="4663762"/>
                  <a:pt x="4814049" y="4641673"/>
                </a:cubicBezTo>
                <a:cubicBezTo>
                  <a:pt x="4806458" y="4641673"/>
                  <a:pt x="4798867" y="4634082"/>
                  <a:pt x="4784370" y="4634082"/>
                </a:cubicBezTo>
                <a:cubicBezTo>
                  <a:pt x="4784370" y="4634082"/>
                  <a:pt x="4747098" y="4618899"/>
                  <a:pt x="4694644" y="4618899"/>
                </a:cubicBezTo>
                <a:cubicBezTo>
                  <a:pt x="4627693" y="4618899"/>
                  <a:pt x="4567647" y="4640988"/>
                  <a:pt x="4515889" y="4685850"/>
                </a:cubicBezTo>
                <a:cubicBezTo>
                  <a:pt x="4515889" y="4685850"/>
                  <a:pt x="4515889" y="4685850"/>
                  <a:pt x="4508297" y="4685850"/>
                </a:cubicBezTo>
                <a:cubicBezTo>
                  <a:pt x="4471026" y="4723121"/>
                  <a:pt x="4426163" y="4760393"/>
                  <a:pt x="4374404" y="4797664"/>
                </a:cubicBezTo>
                <a:cubicBezTo>
                  <a:pt x="4374404" y="4797664"/>
                  <a:pt x="4366813" y="4797664"/>
                  <a:pt x="4366813" y="4805256"/>
                </a:cubicBezTo>
                <a:cubicBezTo>
                  <a:pt x="4254999" y="4901877"/>
                  <a:pt x="4254999" y="5006786"/>
                  <a:pt x="4262600" y="5050962"/>
                </a:cubicBezTo>
                <a:cubicBezTo>
                  <a:pt x="4270191" y="5066145"/>
                  <a:pt x="4270191" y="5080643"/>
                  <a:pt x="4270191" y="5095825"/>
                </a:cubicBezTo>
                <a:cubicBezTo>
                  <a:pt x="4299871" y="5252493"/>
                  <a:pt x="4262600" y="5416075"/>
                  <a:pt x="4158377" y="5535471"/>
                </a:cubicBezTo>
                <a:cubicBezTo>
                  <a:pt x="4143194" y="5550653"/>
                  <a:pt x="4128697" y="5565150"/>
                  <a:pt x="4105923" y="5572742"/>
                </a:cubicBezTo>
                <a:cubicBezTo>
                  <a:pt x="3972030" y="5632102"/>
                  <a:pt x="3822945" y="5684556"/>
                  <a:pt x="3680765" y="5729409"/>
                </a:cubicBezTo>
                <a:cubicBezTo>
                  <a:pt x="3690414" y="5745259"/>
                  <a:pt x="3675926" y="5745259"/>
                  <a:pt x="3668335" y="5745259"/>
                </a:cubicBezTo>
                <a:close/>
                <a:moveTo>
                  <a:pt x="1849698" y="5349781"/>
                </a:moveTo>
                <a:cubicBezTo>
                  <a:pt x="1953911" y="5394643"/>
                  <a:pt x="2058133" y="5431915"/>
                  <a:pt x="2163042" y="5461595"/>
                </a:cubicBezTo>
                <a:cubicBezTo>
                  <a:pt x="2237585" y="5439506"/>
                  <a:pt x="2296935" y="5387052"/>
                  <a:pt x="2327310" y="5320111"/>
                </a:cubicBezTo>
                <a:cubicBezTo>
                  <a:pt x="2334902" y="5312519"/>
                  <a:pt x="2334902" y="5304928"/>
                  <a:pt x="2342493" y="5290430"/>
                </a:cubicBezTo>
                <a:cubicBezTo>
                  <a:pt x="2401853" y="5186218"/>
                  <a:pt x="2550928" y="5037132"/>
                  <a:pt x="2804913" y="5029541"/>
                </a:cubicBezTo>
                <a:cubicBezTo>
                  <a:pt x="2812504" y="5029541"/>
                  <a:pt x="2812504" y="5029541"/>
                  <a:pt x="2812504" y="5029541"/>
                </a:cubicBezTo>
                <a:lnTo>
                  <a:pt x="2820095" y="5029541"/>
                </a:lnTo>
                <a:cubicBezTo>
                  <a:pt x="2879455" y="5029541"/>
                  <a:pt x="2931910" y="5029541"/>
                  <a:pt x="2991260" y="5029541"/>
                </a:cubicBezTo>
                <a:lnTo>
                  <a:pt x="2998851" y="5029541"/>
                </a:lnTo>
                <a:lnTo>
                  <a:pt x="3006442" y="5029541"/>
                </a:lnTo>
                <a:cubicBezTo>
                  <a:pt x="3252150" y="5037132"/>
                  <a:pt x="3408817" y="5186218"/>
                  <a:pt x="3468862" y="5290430"/>
                </a:cubicBezTo>
                <a:cubicBezTo>
                  <a:pt x="3476454" y="5298022"/>
                  <a:pt x="3484045" y="5305613"/>
                  <a:pt x="3484045" y="5320111"/>
                </a:cubicBezTo>
                <a:cubicBezTo>
                  <a:pt x="3513725" y="5387062"/>
                  <a:pt x="3573771" y="5439516"/>
                  <a:pt x="3648313" y="5461595"/>
                </a:cubicBezTo>
                <a:cubicBezTo>
                  <a:pt x="3752526" y="5431915"/>
                  <a:pt x="3864340" y="5394643"/>
                  <a:pt x="3961657" y="5349781"/>
                </a:cubicBezTo>
                <a:cubicBezTo>
                  <a:pt x="3998928" y="5282830"/>
                  <a:pt x="4014111" y="5208296"/>
                  <a:pt x="3991337" y="5133754"/>
                </a:cubicBezTo>
                <a:cubicBezTo>
                  <a:pt x="3991337" y="5126163"/>
                  <a:pt x="3983746" y="5111665"/>
                  <a:pt x="3983746" y="5104074"/>
                </a:cubicBezTo>
                <a:cubicBezTo>
                  <a:pt x="3961657" y="4984668"/>
                  <a:pt x="3983746" y="4776233"/>
                  <a:pt x="4170093" y="4604383"/>
                </a:cubicBezTo>
                <a:lnTo>
                  <a:pt x="4177684" y="4596791"/>
                </a:lnTo>
                <a:lnTo>
                  <a:pt x="4185275" y="4589200"/>
                </a:lnTo>
                <a:cubicBezTo>
                  <a:pt x="4237730" y="4551929"/>
                  <a:pt x="4275001" y="4514657"/>
                  <a:pt x="4319169" y="4477386"/>
                </a:cubicBezTo>
                <a:lnTo>
                  <a:pt x="4326760" y="4469794"/>
                </a:lnTo>
                <a:cubicBezTo>
                  <a:pt x="4326760" y="4469794"/>
                  <a:pt x="4334351" y="4469794"/>
                  <a:pt x="4334351" y="4462203"/>
                </a:cubicBezTo>
                <a:cubicBezTo>
                  <a:pt x="4438564" y="4380069"/>
                  <a:pt x="4557970" y="4335206"/>
                  <a:pt x="4684967" y="4335206"/>
                </a:cubicBezTo>
                <a:cubicBezTo>
                  <a:pt x="4759509" y="4335206"/>
                  <a:pt x="4818860" y="4350389"/>
                  <a:pt x="4856131" y="4364886"/>
                </a:cubicBezTo>
                <a:cubicBezTo>
                  <a:pt x="4863723" y="4364886"/>
                  <a:pt x="4878219" y="4372478"/>
                  <a:pt x="4885811" y="4372478"/>
                </a:cubicBezTo>
                <a:cubicBezTo>
                  <a:pt x="4923082" y="4387661"/>
                  <a:pt x="4960353" y="4394566"/>
                  <a:pt x="4997625" y="4394566"/>
                </a:cubicBezTo>
                <a:cubicBezTo>
                  <a:pt x="5034896" y="4394566"/>
                  <a:pt x="5072167" y="4386975"/>
                  <a:pt x="5101848" y="4372478"/>
                </a:cubicBezTo>
                <a:cubicBezTo>
                  <a:pt x="5161207" y="4282752"/>
                  <a:pt x="5221253" y="4186131"/>
                  <a:pt x="5266115" y="4089499"/>
                </a:cubicBezTo>
                <a:cubicBezTo>
                  <a:pt x="5258524" y="4014957"/>
                  <a:pt x="5213662" y="3940423"/>
                  <a:pt x="5154301" y="3895561"/>
                </a:cubicBezTo>
                <a:cubicBezTo>
                  <a:pt x="5146710" y="3887969"/>
                  <a:pt x="5139119" y="3880378"/>
                  <a:pt x="5132213" y="3873472"/>
                </a:cubicBezTo>
                <a:cubicBezTo>
                  <a:pt x="5035592" y="3791338"/>
                  <a:pt x="4916186" y="3620174"/>
                  <a:pt x="4953457" y="3373781"/>
                </a:cubicBezTo>
                <a:lnTo>
                  <a:pt x="4953457" y="3366190"/>
                </a:lnTo>
                <a:lnTo>
                  <a:pt x="4953457" y="3358599"/>
                </a:lnTo>
                <a:cubicBezTo>
                  <a:pt x="4968641" y="3306144"/>
                  <a:pt x="4975546" y="3246784"/>
                  <a:pt x="4983137" y="3187434"/>
                </a:cubicBezTo>
                <a:cubicBezTo>
                  <a:pt x="4983137" y="3179843"/>
                  <a:pt x="4983137" y="3179843"/>
                  <a:pt x="4983137" y="3172251"/>
                </a:cubicBezTo>
                <a:lnTo>
                  <a:pt x="4983137" y="3164660"/>
                </a:lnTo>
                <a:cubicBezTo>
                  <a:pt x="5035592" y="2918953"/>
                  <a:pt x="5206756" y="2799548"/>
                  <a:pt x="5318570" y="2754694"/>
                </a:cubicBezTo>
                <a:cubicBezTo>
                  <a:pt x="5326161" y="2747103"/>
                  <a:pt x="5333753" y="2747103"/>
                  <a:pt x="5348249" y="2739512"/>
                </a:cubicBezTo>
                <a:cubicBezTo>
                  <a:pt x="5422793" y="2717423"/>
                  <a:pt x="5489734" y="2664969"/>
                  <a:pt x="5527005" y="2590436"/>
                </a:cubicBezTo>
                <a:cubicBezTo>
                  <a:pt x="5511823" y="2486223"/>
                  <a:pt x="5497325" y="2382000"/>
                  <a:pt x="5474551" y="2284683"/>
                </a:cubicBezTo>
                <a:cubicBezTo>
                  <a:pt x="5415191" y="2225324"/>
                  <a:pt x="5340658" y="2194958"/>
                  <a:pt x="5258524" y="2202549"/>
                </a:cubicBezTo>
                <a:cubicBezTo>
                  <a:pt x="5243341" y="2202549"/>
                  <a:pt x="5236436" y="2202549"/>
                  <a:pt x="5221253" y="2202549"/>
                </a:cubicBezTo>
                <a:cubicBezTo>
                  <a:pt x="5139119" y="2202549"/>
                  <a:pt x="4915500" y="2172869"/>
                  <a:pt x="4766424" y="1934068"/>
                </a:cubicBezTo>
                <a:lnTo>
                  <a:pt x="4758833" y="1926477"/>
                </a:lnTo>
                <a:cubicBezTo>
                  <a:pt x="4729153" y="1867117"/>
                  <a:pt x="4699473" y="1822254"/>
                  <a:pt x="4669108" y="1769800"/>
                </a:cubicBezTo>
                <a:lnTo>
                  <a:pt x="4661516" y="1762208"/>
                </a:lnTo>
                <a:cubicBezTo>
                  <a:pt x="4661516" y="1762208"/>
                  <a:pt x="4661516" y="1754617"/>
                  <a:pt x="4653925" y="1754617"/>
                </a:cubicBezTo>
                <a:cubicBezTo>
                  <a:pt x="4534519" y="1530999"/>
                  <a:pt x="4586973" y="1329459"/>
                  <a:pt x="4646333" y="1225246"/>
                </a:cubicBezTo>
                <a:cubicBezTo>
                  <a:pt x="4653925" y="1217655"/>
                  <a:pt x="4653925" y="1210063"/>
                  <a:pt x="4661516" y="1195566"/>
                </a:cubicBezTo>
                <a:cubicBezTo>
                  <a:pt x="4706379" y="1128615"/>
                  <a:pt x="4720876" y="1046490"/>
                  <a:pt x="4698788" y="964356"/>
                </a:cubicBezTo>
                <a:cubicBezTo>
                  <a:pt x="4624245" y="897405"/>
                  <a:pt x="4549712" y="830463"/>
                  <a:pt x="4467578" y="770418"/>
                </a:cubicBezTo>
                <a:cubicBezTo>
                  <a:pt x="4385444" y="762826"/>
                  <a:pt x="4303309" y="792506"/>
                  <a:pt x="4243959" y="844960"/>
                </a:cubicBezTo>
                <a:cubicBezTo>
                  <a:pt x="4236368" y="852552"/>
                  <a:pt x="4228776" y="860143"/>
                  <a:pt x="4214279" y="867049"/>
                </a:cubicBezTo>
                <a:cubicBezTo>
                  <a:pt x="4206688" y="919503"/>
                  <a:pt x="4094874" y="994046"/>
                  <a:pt x="3923709" y="994046"/>
                </a:cubicBezTo>
                <a:cubicBezTo>
                  <a:pt x="3864350" y="994046"/>
                  <a:pt x="3796713" y="986454"/>
                  <a:pt x="3737362" y="964366"/>
                </a:cubicBezTo>
                <a:lnTo>
                  <a:pt x="3729771" y="964366"/>
                </a:lnTo>
                <a:lnTo>
                  <a:pt x="3722180" y="964366"/>
                </a:lnTo>
                <a:cubicBezTo>
                  <a:pt x="3669726" y="942277"/>
                  <a:pt x="3610366" y="919503"/>
                  <a:pt x="3557911" y="905006"/>
                </a:cubicBezTo>
                <a:lnTo>
                  <a:pt x="3550320" y="905006"/>
                </a:lnTo>
                <a:cubicBezTo>
                  <a:pt x="3550320" y="905006"/>
                  <a:pt x="3550320" y="905006"/>
                  <a:pt x="3542729" y="905006"/>
                </a:cubicBezTo>
                <a:cubicBezTo>
                  <a:pt x="3311519" y="815280"/>
                  <a:pt x="3214888" y="622028"/>
                  <a:pt x="3192113" y="502632"/>
                </a:cubicBezTo>
                <a:cubicBezTo>
                  <a:pt x="3192113" y="495040"/>
                  <a:pt x="3184522" y="480543"/>
                  <a:pt x="3184522" y="472952"/>
                </a:cubicBezTo>
                <a:cubicBezTo>
                  <a:pt x="3176931" y="390818"/>
                  <a:pt x="3132068" y="316285"/>
                  <a:pt x="3065117" y="271422"/>
                </a:cubicBezTo>
                <a:cubicBezTo>
                  <a:pt x="2953303" y="263831"/>
                  <a:pt x="2878769" y="263831"/>
                  <a:pt x="2766955" y="271422"/>
                </a:cubicBezTo>
                <a:cubicBezTo>
                  <a:pt x="2700004" y="316285"/>
                  <a:pt x="2655142" y="390827"/>
                  <a:pt x="2647550" y="472952"/>
                </a:cubicBezTo>
                <a:cubicBezTo>
                  <a:pt x="2647550" y="480543"/>
                  <a:pt x="2647550" y="495040"/>
                  <a:pt x="2639959" y="502632"/>
                </a:cubicBezTo>
                <a:cubicBezTo>
                  <a:pt x="2617870" y="622037"/>
                  <a:pt x="2528145" y="815976"/>
                  <a:pt x="2289343" y="905006"/>
                </a:cubicBezTo>
                <a:cubicBezTo>
                  <a:pt x="2289343" y="905006"/>
                  <a:pt x="2289343" y="905006"/>
                  <a:pt x="2281752" y="905006"/>
                </a:cubicBezTo>
                <a:lnTo>
                  <a:pt x="2274161" y="905006"/>
                </a:lnTo>
                <a:cubicBezTo>
                  <a:pt x="2221706" y="920189"/>
                  <a:pt x="2162347" y="942277"/>
                  <a:pt x="2109892" y="964366"/>
                </a:cubicBezTo>
                <a:lnTo>
                  <a:pt x="2102301" y="964366"/>
                </a:lnTo>
                <a:lnTo>
                  <a:pt x="2094710" y="964366"/>
                </a:lnTo>
                <a:cubicBezTo>
                  <a:pt x="2035350" y="986454"/>
                  <a:pt x="1975304" y="994046"/>
                  <a:pt x="1908362" y="994046"/>
                </a:cubicBezTo>
                <a:cubicBezTo>
                  <a:pt x="1737198" y="994046"/>
                  <a:pt x="1625384" y="919503"/>
                  <a:pt x="1572930" y="874640"/>
                </a:cubicBezTo>
                <a:cubicBezTo>
                  <a:pt x="1565339" y="867049"/>
                  <a:pt x="1557747" y="859457"/>
                  <a:pt x="1543250" y="852552"/>
                </a:cubicBezTo>
                <a:cubicBezTo>
                  <a:pt x="1483890" y="793192"/>
                  <a:pt x="1401766" y="762826"/>
                  <a:pt x="1319632" y="778009"/>
                </a:cubicBezTo>
                <a:cubicBezTo>
                  <a:pt x="1237498" y="837369"/>
                  <a:pt x="1162955" y="905006"/>
                  <a:pt x="1088422" y="971948"/>
                </a:cubicBezTo>
                <a:cubicBezTo>
                  <a:pt x="1066333" y="1054082"/>
                  <a:pt x="1080830" y="1136216"/>
                  <a:pt x="1125693" y="1203158"/>
                </a:cubicBezTo>
                <a:cubicBezTo>
                  <a:pt x="1133285" y="1210749"/>
                  <a:pt x="1133285" y="1218340"/>
                  <a:pt x="1140876" y="1232838"/>
                </a:cubicBezTo>
                <a:cubicBezTo>
                  <a:pt x="1200236" y="1337060"/>
                  <a:pt x="1252690" y="1546181"/>
                  <a:pt x="1133285" y="1762208"/>
                </a:cubicBezTo>
                <a:lnTo>
                  <a:pt x="1133285" y="1769800"/>
                </a:lnTo>
                <a:lnTo>
                  <a:pt x="1125693" y="1777391"/>
                </a:lnTo>
                <a:cubicBezTo>
                  <a:pt x="1096013" y="1829845"/>
                  <a:pt x="1066333" y="1874013"/>
                  <a:pt x="1035968" y="1926467"/>
                </a:cubicBezTo>
                <a:cubicBezTo>
                  <a:pt x="1035968" y="1934059"/>
                  <a:pt x="1028376" y="1934059"/>
                  <a:pt x="1028376" y="1941650"/>
                </a:cubicBezTo>
                <a:cubicBezTo>
                  <a:pt x="879300" y="2180451"/>
                  <a:pt x="655672" y="2210131"/>
                  <a:pt x="573548" y="2210131"/>
                </a:cubicBezTo>
                <a:cubicBezTo>
                  <a:pt x="565956" y="2210131"/>
                  <a:pt x="551459" y="2210131"/>
                  <a:pt x="543868" y="2210131"/>
                </a:cubicBezTo>
                <a:cubicBezTo>
                  <a:pt x="461734" y="2202540"/>
                  <a:pt x="387191" y="2232220"/>
                  <a:pt x="327841" y="2292265"/>
                </a:cubicBezTo>
                <a:cubicBezTo>
                  <a:pt x="305753" y="2396488"/>
                  <a:pt x="282978" y="2500701"/>
                  <a:pt x="275387" y="2598018"/>
                </a:cubicBezTo>
                <a:cubicBezTo>
                  <a:pt x="312658" y="2672560"/>
                  <a:pt x="372008" y="2725015"/>
                  <a:pt x="454142" y="2747093"/>
                </a:cubicBezTo>
                <a:cubicBezTo>
                  <a:pt x="461734" y="2747093"/>
                  <a:pt x="476231" y="2754685"/>
                  <a:pt x="483822" y="2762276"/>
                </a:cubicBezTo>
                <a:cubicBezTo>
                  <a:pt x="595636" y="2807139"/>
                  <a:pt x="766801" y="2926544"/>
                  <a:pt x="819255" y="3172242"/>
                </a:cubicBezTo>
                <a:lnTo>
                  <a:pt x="819255" y="3179833"/>
                </a:lnTo>
                <a:cubicBezTo>
                  <a:pt x="819255" y="3187425"/>
                  <a:pt x="819255" y="3187425"/>
                  <a:pt x="819255" y="3195016"/>
                </a:cubicBezTo>
                <a:cubicBezTo>
                  <a:pt x="826846" y="3254376"/>
                  <a:pt x="834438" y="3306830"/>
                  <a:pt x="848935" y="3366180"/>
                </a:cubicBezTo>
                <a:lnTo>
                  <a:pt x="848935" y="3373772"/>
                </a:lnTo>
                <a:lnTo>
                  <a:pt x="848935" y="3381363"/>
                </a:lnTo>
                <a:cubicBezTo>
                  <a:pt x="886206" y="3627070"/>
                  <a:pt x="766801" y="3798930"/>
                  <a:pt x="670179" y="3881054"/>
                </a:cubicBezTo>
                <a:cubicBezTo>
                  <a:pt x="662588" y="3888646"/>
                  <a:pt x="654996" y="3896237"/>
                  <a:pt x="648091" y="3903143"/>
                </a:cubicBezTo>
                <a:cubicBezTo>
                  <a:pt x="581139" y="3948006"/>
                  <a:pt x="543878" y="4022548"/>
                  <a:pt x="536277" y="4097081"/>
                </a:cubicBezTo>
                <a:cubicBezTo>
                  <a:pt x="588731" y="4193703"/>
                  <a:pt x="640490" y="4291020"/>
                  <a:pt x="700545" y="4380060"/>
                </a:cubicBezTo>
                <a:cubicBezTo>
                  <a:pt x="767496" y="4409739"/>
                  <a:pt x="849620" y="4409739"/>
                  <a:pt x="924163" y="4372468"/>
                </a:cubicBezTo>
                <a:cubicBezTo>
                  <a:pt x="931755" y="4364877"/>
                  <a:pt x="946252" y="4364877"/>
                  <a:pt x="953843" y="4364877"/>
                </a:cubicBezTo>
                <a:cubicBezTo>
                  <a:pt x="991114" y="4349694"/>
                  <a:pt x="1050465" y="4335197"/>
                  <a:pt x="1125007" y="4335197"/>
                </a:cubicBezTo>
                <a:cubicBezTo>
                  <a:pt x="1252004" y="4335197"/>
                  <a:pt x="1370714" y="4380060"/>
                  <a:pt x="1475623" y="4462194"/>
                </a:cubicBezTo>
                <a:cubicBezTo>
                  <a:pt x="1475623" y="4462194"/>
                  <a:pt x="1475623" y="4462194"/>
                  <a:pt x="1483214" y="4462194"/>
                </a:cubicBezTo>
                <a:cubicBezTo>
                  <a:pt x="1490805" y="4462194"/>
                  <a:pt x="1490805" y="4469785"/>
                  <a:pt x="1498397" y="4469785"/>
                </a:cubicBezTo>
                <a:cubicBezTo>
                  <a:pt x="1535668" y="4507056"/>
                  <a:pt x="1580531" y="4544328"/>
                  <a:pt x="1632290" y="4581599"/>
                </a:cubicBezTo>
                <a:lnTo>
                  <a:pt x="1639881" y="4589190"/>
                </a:lnTo>
                <a:lnTo>
                  <a:pt x="1647473" y="4596782"/>
                </a:lnTo>
                <a:cubicBezTo>
                  <a:pt x="1833820" y="4761050"/>
                  <a:pt x="1855908" y="4977077"/>
                  <a:pt x="1833820" y="5096473"/>
                </a:cubicBezTo>
                <a:cubicBezTo>
                  <a:pt x="1833820" y="5104064"/>
                  <a:pt x="1833820" y="5118561"/>
                  <a:pt x="1826228" y="5126153"/>
                </a:cubicBezTo>
                <a:cubicBezTo>
                  <a:pt x="1797244" y="5208296"/>
                  <a:pt x="1812427" y="5282830"/>
                  <a:pt x="1849698" y="5349781"/>
                </a:cubicBezTo>
                <a:close/>
                <a:moveTo>
                  <a:pt x="2915336" y="4366267"/>
                </a:moveTo>
                <a:cubicBezTo>
                  <a:pt x="2110578" y="4366267"/>
                  <a:pt x="1461811" y="3710595"/>
                  <a:pt x="1461811" y="2912733"/>
                </a:cubicBezTo>
                <a:cubicBezTo>
                  <a:pt x="1461811" y="2114872"/>
                  <a:pt x="2110588" y="1451608"/>
                  <a:pt x="2915336" y="1451608"/>
                </a:cubicBezTo>
                <a:cubicBezTo>
                  <a:pt x="3720084" y="1451608"/>
                  <a:pt x="4368861" y="2107280"/>
                  <a:pt x="4368861" y="2905132"/>
                </a:cubicBezTo>
                <a:cubicBezTo>
                  <a:pt x="4368861" y="3702984"/>
                  <a:pt x="3720094" y="4366267"/>
                  <a:pt x="2915336" y="4366267"/>
                </a:cubicBezTo>
                <a:close/>
                <a:moveTo>
                  <a:pt x="2915336" y="1727004"/>
                </a:moveTo>
                <a:cubicBezTo>
                  <a:pt x="2266560" y="1727004"/>
                  <a:pt x="1730293" y="2256375"/>
                  <a:pt x="1730293" y="2912047"/>
                </a:cubicBezTo>
                <a:cubicBezTo>
                  <a:pt x="1730293" y="3567720"/>
                  <a:pt x="2266569" y="4090195"/>
                  <a:pt x="2915336" y="4090195"/>
                </a:cubicBezTo>
                <a:cubicBezTo>
                  <a:pt x="3564103" y="4090195"/>
                  <a:pt x="4100379" y="3560824"/>
                  <a:pt x="4100379" y="2905151"/>
                </a:cubicBezTo>
                <a:cubicBezTo>
                  <a:pt x="4100379" y="2249479"/>
                  <a:pt x="3564112" y="1727004"/>
                  <a:pt x="2915336" y="1727004"/>
                </a:cubicBezTo>
                <a:close/>
              </a:path>
            </a:pathLst>
          </a:custGeom>
          <a:solidFill>
            <a:srgbClr val="00AACC"/>
          </a:solidFill>
          <a:ln w="9525" cap="flat">
            <a:solidFill>
              <a:srgbClr val="00AACC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2551" name="Forma libre 282"/>
          <p:cNvSpPr>
            <a:spLocks/>
          </p:cNvSpPr>
          <p:nvPr/>
        </p:nvSpPr>
        <p:spPr bwMode="auto">
          <a:xfrm>
            <a:off x="5775325" y="1908175"/>
            <a:ext cx="531813" cy="417513"/>
          </a:xfrm>
          <a:custGeom>
            <a:avLst/>
            <a:gdLst>
              <a:gd name="T0" fmla="*/ 1158 w 5819775"/>
              <a:gd name="T1" fmla="*/ 1145 h 5124450"/>
              <a:gd name="T2" fmla="*/ 1658 w 5819775"/>
              <a:gd name="T3" fmla="*/ 790 h 5124450"/>
              <a:gd name="T4" fmla="*/ 1158 w 5819775"/>
              <a:gd name="T5" fmla="*/ 436 h 5124450"/>
              <a:gd name="T6" fmla="*/ 658 w 5819775"/>
              <a:gd name="T7" fmla="*/ 790 h 5124450"/>
              <a:gd name="T8" fmla="*/ 1158 w 5819775"/>
              <a:gd name="T9" fmla="*/ 1145 h 5124450"/>
              <a:gd name="T10" fmla="*/ 1158 w 5819775"/>
              <a:gd name="T11" fmla="*/ 596 h 5124450"/>
              <a:gd name="T12" fmla="*/ 1432 w 5819775"/>
              <a:gd name="T13" fmla="*/ 790 h 5124450"/>
              <a:gd name="T14" fmla="*/ 1158 w 5819775"/>
              <a:gd name="T15" fmla="*/ 985 h 5124450"/>
              <a:gd name="T16" fmla="*/ 884 w 5819775"/>
              <a:gd name="T17" fmla="*/ 790 h 5124450"/>
              <a:gd name="T18" fmla="*/ 1158 w 5819775"/>
              <a:gd name="T19" fmla="*/ 596 h 5124450"/>
              <a:gd name="T20" fmla="*/ 4145 w 5819775"/>
              <a:gd name="T21" fmla="*/ 0 h 5124450"/>
              <a:gd name="T22" fmla="*/ 292 w 5819775"/>
              <a:gd name="T23" fmla="*/ 0 h 5124450"/>
              <a:gd name="T24" fmla="*/ 0 w 5819775"/>
              <a:gd name="T25" fmla="*/ 207 h 5124450"/>
              <a:gd name="T26" fmla="*/ 0 w 5819775"/>
              <a:gd name="T27" fmla="*/ 2562 h 5124450"/>
              <a:gd name="T28" fmla="*/ 292 w 5819775"/>
              <a:gd name="T29" fmla="*/ 2769 h 5124450"/>
              <a:gd name="T30" fmla="*/ 4150 w 5819775"/>
              <a:gd name="T31" fmla="*/ 2769 h 5124450"/>
              <a:gd name="T32" fmla="*/ 4443 w 5819775"/>
              <a:gd name="T33" fmla="*/ 2562 h 5124450"/>
              <a:gd name="T34" fmla="*/ 4443 w 5819775"/>
              <a:gd name="T35" fmla="*/ 207 h 5124450"/>
              <a:gd name="T36" fmla="*/ 4145 w 5819775"/>
              <a:gd name="T37" fmla="*/ 0 h 5124450"/>
              <a:gd name="T38" fmla="*/ 4212 w 5819775"/>
              <a:gd name="T39" fmla="*/ 2238 h 5124450"/>
              <a:gd name="T40" fmla="*/ 878 w 5819775"/>
              <a:gd name="T41" fmla="*/ 2238 h 5124450"/>
              <a:gd name="T42" fmla="*/ 1572 w 5819775"/>
              <a:gd name="T43" fmla="*/ 1581 h 5124450"/>
              <a:gd name="T44" fmla="*/ 2011 w 5819775"/>
              <a:gd name="T45" fmla="*/ 1870 h 5124450"/>
              <a:gd name="T46" fmla="*/ 2103 w 5819775"/>
              <a:gd name="T47" fmla="*/ 1892 h 5124450"/>
              <a:gd name="T48" fmla="*/ 2182 w 5819775"/>
              <a:gd name="T49" fmla="*/ 1858 h 5124450"/>
              <a:gd name="T50" fmla="*/ 3291 w 5819775"/>
              <a:gd name="T51" fmla="*/ 739 h 5124450"/>
              <a:gd name="T52" fmla="*/ 4212 w 5819775"/>
              <a:gd name="T53" fmla="*/ 1469 h 5124450"/>
              <a:gd name="T54" fmla="*/ 4212 w 5819775"/>
              <a:gd name="T55" fmla="*/ 2238 h 5124450"/>
              <a:gd name="T56" fmla="*/ 4212 w 5819775"/>
              <a:gd name="T57" fmla="*/ 2238 h 5124450"/>
              <a:gd name="T58" fmla="*/ 292 w 5819775"/>
              <a:gd name="T59" fmla="*/ 160 h 5124450"/>
              <a:gd name="T60" fmla="*/ 4150 w 5819775"/>
              <a:gd name="T61" fmla="*/ 160 h 5124450"/>
              <a:gd name="T62" fmla="*/ 4217 w 5819775"/>
              <a:gd name="T63" fmla="*/ 207 h 5124450"/>
              <a:gd name="T64" fmla="*/ 4217 w 5819775"/>
              <a:gd name="T65" fmla="*/ 1222 h 5124450"/>
              <a:gd name="T66" fmla="*/ 3370 w 5819775"/>
              <a:gd name="T67" fmla="*/ 553 h 5124450"/>
              <a:gd name="T68" fmla="*/ 3279 w 5819775"/>
              <a:gd name="T69" fmla="*/ 527 h 5124450"/>
              <a:gd name="T70" fmla="*/ 3194 w 5819775"/>
              <a:gd name="T71" fmla="*/ 561 h 5124450"/>
              <a:gd name="T72" fmla="*/ 2072 w 5819775"/>
              <a:gd name="T73" fmla="*/ 1689 h 5124450"/>
              <a:gd name="T74" fmla="*/ 1633 w 5819775"/>
              <a:gd name="T75" fmla="*/ 1404 h 5124450"/>
              <a:gd name="T76" fmla="*/ 1548 w 5819775"/>
              <a:gd name="T77" fmla="*/ 1382 h 5124450"/>
              <a:gd name="T78" fmla="*/ 1469 w 5819775"/>
              <a:gd name="T79" fmla="*/ 1413 h 5124450"/>
              <a:gd name="T80" fmla="*/ 597 w 5819775"/>
              <a:gd name="T81" fmla="*/ 2233 h 5124450"/>
              <a:gd name="T82" fmla="*/ 225 w 5819775"/>
              <a:gd name="T83" fmla="*/ 2233 h 5124450"/>
              <a:gd name="T84" fmla="*/ 225 w 5819775"/>
              <a:gd name="T85" fmla="*/ 203 h 5124450"/>
              <a:gd name="T86" fmla="*/ 292 w 5819775"/>
              <a:gd name="T87" fmla="*/ 160 h 5124450"/>
              <a:gd name="T88" fmla="*/ 4145 w 5819775"/>
              <a:gd name="T89" fmla="*/ 2609 h 5124450"/>
              <a:gd name="T90" fmla="*/ 292 w 5819775"/>
              <a:gd name="T91" fmla="*/ 2609 h 5124450"/>
              <a:gd name="T92" fmla="*/ 225 w 5819775"/>
              <a:gd name="T93" fmla="*/ 2562 h 5124450"/>
              <a:gd name="T94" fmla="*/ 225 w 5819775"/>
              <a:gd name="T95" fmla="*/ 2398 h 5124450"/>
              <a:gd name="T96" fmla="*/ 4211 w 5819775"/>
              <a:gd name="T97" fmla="*/ 2398 h 5124450"/>
              <a:gd name="T98" fmla="*/ 4211 w 5819775"/>
              <a:gd name="T99" fmla="*/ 2562 h 5124450"/>
              <a:gd name="T100" fmla="*/ 4145 w 5819775"/>
              <a:gd name="T101" fmla="*/ 2609 h 512445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819775"/>
              <a:gd name="T154" fmla="*/ 0 h 5124450"/>
              <a:gd name="T155" fmla="*/ 5819775 w 5819775"/>
              <a:gd name="T156" fmla="*/ 5124450 h 512445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819775" h="5124450">
                <a:moveTo>
                  <a:pt x="1519333" y="2119065"/>
                </a:moveTo>
                <a:cubicBezTo>
                  <a:pt x="1879178" y="2119065"/>
                  <a:pt x="2175339" y="1822895"/>
                  <a:pt x="2175339" y="1463059"/>
                </a:cubicBezTo>
                <a:cubicBezTo>
                  <a:pt x="2175339" y="1103224"/>
                  <a:pt x="1879168" y="807053"/>
                  <a:pt x="1519333" y="807053"/>
                </a:cubicBezTo>
                <a:cubicBezTo>
                  <a:pt x="1159497" y="807053"/>
                  <a:pt x="863327" y="1103224"/>
                  <a:pt x="863327" y="1463059"/>
                </a:cubicBezTo>
                <a:cubicBezTo>
                  <a:pt x="871471" y="1822904"/>
                  <a:pt x="1159488" y="2119065"/>
                  <a:pt x="1519333" y="2119065"/>
                </a:cubicBezTo>
                <a:close/>
                <a:moveTo>
                  <a:pt x="1519333" y="1103214"/>
                </a:moveTo>
                <a:cubicBezTo>
                  <a:pt x="1719244" y="1103214"/>
                  <a:pt x="1879178" y="1263148"/>
                  <a:pt x="1879178" y="1463059"/>
                </a:cubicBezTo>
                <a:cubicBezTo>
                  <a:pt x="1879178" y="1662970"/>
                  <a:pt x="1719244" y="1822904"/>
                  <a:pt x="1519333" y="1822904"/>
                </a:cubicBezTo>
                <a:cubicBezTo>
                  <a:pt x="1319422" y="1822904"/>
                  <a:pt x="1159488" y="1662970"/>
                  <a:pt x="1159488" y="1463059"/>
                </a:cubicBezTo>
                <a:cubicBezTo>
                  <a:pt x="1167641" y="1263148"/>
                  <a:pt x="1327566" y="1103214"/>
                  <a:pt x="1519333" y="1103214"/>
                </a:cubicBezTo>
                <a:close/>
                <a:moveTo>
                  <a:pt x="5437623" y="0"/>
                </a:moveTo>
                <a:lnTo>
                  <a:pt x="383534" y="0"/>
                </a:lnTo>
                <a:cubicBezTo>
                  <a:pt x="175479" y="0"/>
                  <a:pt x="0" y="168069"/>
                  <a:pt x="0" y="383534"/>
                </a:cubicBezTo>
                <a:lnTo>
                  <a:pt x="0" y="4741621"/>
                </a:lnTo>
                <a:cubicBezTo>
                  <a:pt x="0" y="4949676"/>
                  <a:pt x="168078" y="5125155"/>
                  <a:pt x="383534" y="5125155"/>
                </a:cubicBezTo>
                <a:lnTo>
                  <a:pt x="5445024" y="5125155"/>
                </a:lnTo>
                <a:cubicBezTo>
                  <a:pt x="5653078" y="5125155"/>
                  <a:pt x="5828557" y="4957077"/>
                  <a:pt x="5828557" y="4741621"/>
                </a:cubicBezTo>
                <a:lnTo>
                  <a:pt x="5828557" y="383534"/>
                </a:lnTo>
                <a:cubicBezTo>
                  <a:pt x="5821157" y="175479"/>
                  <a:pt x="5653078" y="0"/>
                  <a:pt x="5437623" y="0"/>
                </a:cubicBezTo>
                <a:close/>
                <a:moveTo>
                  <a:pt x="5525729" y="4141889"/>
                </a:moveTo>
                <a:lnTo>
                  <a:pt x="1151344" y="4141889"/>
                </a:lnTo>
                <a:lnTo>
                  <a:pt x="2062801" y="2926128"/>
                </a:lnTo>
                <a:lnTo>
                  <a:pt x="2638844" y="3462185"/>
                </a:lnTo>
                <a:cubicBezTo>
                  <a:pt x="2670686" y="3494027"/>
                  <a:pt x="2710663" y="3502171"/>
                  <a:pt x="2758792" y="3502171"/>
                </a:cubicBezTo>
                <a:cubicBezTo>
                  <a:pt x="2798778" y="3494027"/>
                  <a:pt x="2838755" y="3478482"/>
                  <a:pt x="2862453" y="3438496"/>
                </a:cubicBezTo>
                <a:lnTo>
                  <a:pt x="4318111" y="1367552"/>
                </a:lnTo>
                <a:lnTo>
                  <a:pt x="5525729" y="2718816"/>
                </a:lnTo>
                <a:lnTo>
                  <a:pt x="5525729" y="4141889"/>
                </a:lnTo>
                <a:close/>
                <a:moveTo>
                  <a:pt x="383534" y="295427"/>
                </a:moveTo>
                <a:lnTo>
                  <a:pt x="5445024" y="295427"/>
                </a:lnTo>
                <a:cubicBezTo>
                  <a:pt x="5493153" y="295427"/>
                  <a:pt x="5533130" y="335413"/>
                  <a:pt x="5533130" y="383534"/>
                </a:cubicBezTo>
                <a:lnTo>
                  <a:pt x="5533130" y="2262712"/>
                </a:lnTo>
                <a:lnTo>
                  <a:pt x="4421772" y="1023252"/>
                </a:lnTo>
                <a:cubicBezTo>
                  <a:pt x="4389930" y="991410"/>
                  <a:pt x="4349953" y="975122"/>
                  <a:pt x="4301824" y="975122"/>
                </a:cubicBezTo>
                <a:cubicBezTo>
                  <a:pt x="4253694" y="975122"/>
                  <a:pt x="4213717" y="998820"/>
                  <a:pt x="4190019" y="1038796"/>
                </a:cubicBezTo>
                <a:lnTo>
                  <a:pt x="2718807" y="3126038"/>
                </a:lnTo>
                <a:lnTo>
                  <a:pt x="2142763" y="2598858"/>
                </a:lnTo>
                <a:cubicBezTo>
                  <a:pt x="2110921" y="2567016"/>
                  <a:pt x="2070945" y="2558872"/>
                  <a:pt x="2030959" y="2558872"/>
                </a:cubicBezTo>
                <a:cubicBezTo>
                  <a:pt x="1990973" y="2558872"/>
                  <a:pt x="1950996" y="2582561"/>
                  <a:pt x="1927298" y="2615146"/>
                </a:cubicBezTo>
                <a:lnTo>
                  <a:pt x="783365" y="4133745"/>
                </a:lnTo>
                <a:lnTo>
                  <a:pt x="295427" y="4133745"/>
                </a:lnTo>
                <a:lnTo>
                  <a:pt x="295427" y="375390"/>
                </a:lnTo>
                <a:cubicBezTo>
                  <a:pt x="295427" y="335404"/>
                  <a:pt x="335413" y="295427"/>
                  <a:pt x="383534" y="295427"/>
                </a:cubicBezTo>
                <a:close/>
                <a:moveTo>
                  <a:pt x="5437623" y="4829737"/>
                </a:moveTo>
                <a:lnTo>
                  <a:pt x="383534" y="4829737"/>
                </a:lnTo>
                <a:cubicBezTo>
                  <a:pt x="335404" y="4829737"/>
                  <a:pt x="295427" y="4789751"/>
                  <a:pt x="295427" y="4741631"/>
                </a:cubicBezTo>
                <a:lnTo>
                  <a:pt x="295427" y="4438060"/>
                </a:lnTo>
                <a:lnTo>
                  <a:pt x="5524986" y="4438060"/>
                </a:lnTo>
                <a:lnTo>
                  <a:pt x="5524986" y="4741631"/>
                </a:lnTo>
                <a:cubicBezTo>
                  <a:pt x="5525729" y="4789751"/>
                  <a:pt x="5485743" y="4829737"/>
                  <a:pt x="5437623" y="4829737"/>
                </a:cubicBezTo>
                <a:close/>
              </a:path>
            </a:pathLst>
          </a:custGeom>
          <a:solidFill>
            <a:srgbClr val="242C96"/>
          </a:solidFill>
          <a:ln w="9525" cap="flat">
            <a:solidFill>
              <a:srgbClr val="242C96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C10121-A07A-42DC-A4ED-3DDD2E34069F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4579" name="TextBox 17"/>
          <p:cNvSpPr txBox="1">
            <a:spLocks noChangeArrowheads="1"/>
          </p:cNvSpPr>
          <p:nvPr/>
        </p:nvSpPr>
        <p:spPr bwMode="auto">
          <a:xfrm>
            <a:off x="503238" y="336550"/>
            <a:ext cx="94027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СИСТЕМА 5S - инструмент организации рабочего пространства!</a:t>
            </a:r>
          </a:p>
        </p:txBody>
      </p:sp>
      <p:sp>
        <p:nvSpPr>
          <p:cNvPr id="24580" name="TextBox 18"/>
          <p:cNvSpPr txBox="1">
            <a:spLocks noChangeArrowheads="1"/>
          </p:cNvSpPr>
          <p:nvPr/>
        </p:nvSpPr>
        <p:spPr bwMode="auto">
          <a:xfrm>
            <a:off x="7207250" y="1598613"/>
            <a:ext cx="46593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Эффективное использование пространства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Отсутствие ненужных (неиспользуемых) предметов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Быстрый поиск необходимой информации либо предметов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Отсутствие дефицита необходимых предметов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Стандартизация рабочих мест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Повышение потенциала и мотивации сотрудников</a:t>
            </a:r>
          </a:p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ru-RU">
                <a:latin typeface="Roboto"/>
                <a:ea typeface="Roboto"/>
                <a:cs typeface="Roboto"/>
              </a:rPr>
              <a:t>- Создание активной среды и развитие корпоративной культуры бережливости</a:t>
            </a:r>
          </a:p>
        </p:txBody>
      </p:sp>
      <p:graphicFrame>
        <p:nvGraphicFramePr>
          <p:cNvPr id="20" name="Content Placeholder 2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-998324" y="1075425"/>
          <a:ext cx="9646920" cy="5009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1" name="Picture 16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16110" y="4772022"/>
            <a:ext cx="1234006" cy="123256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5C15C8-92A8-4BB0-892C-EBC62EF2CDF3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6627" name="TextBox 17"/>
          <p:cNvSpPr txBox="1">
            <a:spLocks noChangeArrowheads="1"/>
          </p:cNvSpPr>
          <p:nvPr/>
        </p:nvSpPr>
        <p:spPr bwMode="auto">
          <a:xfrm>
            <a:off x="3192463" y="341313"/>
            <a:ext cx="5632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ПРИМЕРЫ ВНЕДРЕНИЯ СИСТЕМЫ 5</a:t>
            </a:r>
            <a:r>
              <a:rPr lang="en-US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S</a:t>
            </a:r>
            <a:endParaRPr lang="ru-RU" sz="2400" b="1">
              <a:solidFill>
                <a:srgbClr val="242C96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6628" name="TextBox 18"/>
          <p:cNvSpPr txBox="1">
            <a:spLocks noChangeArrowheads="1"/>
          </p:cNvSpPr>
          <p:nvPr/>
        </p:nvSpPr>
        <p:spPr bwMode="auto">
          <a:xfrm>
            <a:off x="6826250" y="4587875"/>
            <a:ext cx="43449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b="1">
                <a:latin typeface="Roboto"/>
                <a:ea typeface="Roboto"/>
                <a:cs typeface="Roboto"/>
              </a:rPr>
              <a:t>На базе бригадного автомобиля было внедрено 28 кайдзен-предложений</a:t>
            </a:r>
          </a:p>
        </p:txBody>
      </p:sp>
      <p:pic>
        <p:nvPicPr>
          <p:cNvPr id="26629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1138" y="976313"/>
            <a:ext cx="4964112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6988175" y="5308600"/>
            <a:ext cx="3946525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1" name="Прямоугольник 21"/>
          <p:cNvSpPr>
            <a:spLocks noChangeArrowheads="1"/>
          </p:cNvSpPr>
          <p:nvPr/>
        </p:nvSpPr>
        <p:spPr bwMode="auto">
          <a:xfrm>
            <a:off x="7431088" y="5407025"/>
            <a:ext cx="2787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Roboto"/>
                <a:ea typeface="Roboto"/>
                <a:cs typeface="Roboto"/>
              </a:rPr>
              <a:t>ГАЗ С41А23 Садко Next</a:t>
            </a:r>
            <a:endParaRPr lang="ru-RU">
              <a:latin typeface="Calibri" pitchFamily="34" charset="0"/>
            </a:endParaRPr>
          </a:p>
        </p:txBody>
      </p:sp>
      <p:grpSp>
        <p:nvGrpSpPr>
          <p:cNvPr id="26632" name="Группа 7"/>
          <p:cNvGrpSpPr>
            <a:grpSpLocks/>
          </p:cNvGrpSpPr>
          <p:nvPr/>
        </p:nvGrpSpPr>
        <p:grpSpPr bwMode="auto">
          <a:xfrm>
            <a:off x="700088" y="1833563"/>
            <a:ext cx="4564062" cy="4787900"/>
            <a:chOff x="4035124" y="803072"/>
            <a:chExt cx="4057557" cy="5000724"/>
          </a:xfrm>
        </p:grpSpPr>
        <p:pic>
          <p:nvPicPr>
            <p:cNvPr id="26635" name="Рисунок 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035124" y="803072"/>
              <a:ext cx="2996748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6" name="Рисунок 6"/>
            <p:cNvPicPr>
              <a:picLocks noChangeAspect="1"/>
            </p:cNvPicPr>
            <p:nvPr/>
          </p:nvPicPr>
          <p:blipFill>
            <a:blip r:embed="rId6"/>
            <a:srcRect l="6688" t="18500" r="15350" b="8000"/>
            <a:stretch>
              <a:fillRect/>
            </a:stretch>
          </p:blipFill>
          <p:spPr bwMode="auto">
            <a:xfrm>
              <a:off x="5076050" y="3560024"/>
              <a:ext cx="3016631" cy="2243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1" name="Прямая соединительная линия 10"/>
          <p:cNvCxnSpPr/>
          <p:nvPr/>
        </p:nvCxnSpPr>
        <p:spPr>
          <a:xfrm flipV="1">
            <a:off x="661988" y="1614488"/>
            <a:ext cx="3398837" cy="22225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4" name="Прямоугольник 11"/>
          <p:cNvSpPr>
            <a:spLocks noChangeArrowheads="1"/>
          </p:cNvSpPr>
          <p:nvPr/>
        </p:nvSpPr>
        <p:spPr bwMode="auto">
          <a:xfrm>
            <a:off x="546100" y="869950"/>
            <a:ext cx="3630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Roboto"/>
                <a:ea typeface="Roboto"/>
                <a:cs typeface="Roboto"/>
              </a:rPr>
              <a:t>УАЗ-390945 (фермер) с выдвижным бортом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1630363" y="323850"/>
            <a:ext cx="1038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ЛУЧШИЕ ПРАКТИКИ ОРГАНИЗАЦИИ ПРОСТРАНСТВА</a:t>
            </a:r>
          </a:p>
        </p:txBody>
      </p:sp>
      <p:sp>
        <p:nvSpPr>
          <p:cNvPr id="28676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954D95-4D11-4EFE-B268-5A6028EF6CCF}" type="slidenum">
              <a:rPr lang="ru-RU" sz="110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z="1100" smtClean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5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3462338" y="2471738"/>
            <a:ext cx="2416175" cy="998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Использование б/у пружинных зажимов для крепления заземляющих штырей </a:t>
            </a:r>
          </a:p>
        </p:txBody>
      </p:sp>
      <p:pic>
        <p:nvPicPr>
          <p:cNvPr id="28678" name="Рисунок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6938" y="3470275"/>
            <a:ext cx="2441575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10"/>
          <p:cNvPicPr>
            <a:picLocks noChangeAspect="1"/>
          </p:cNvPicPr>
          <p:nvPr/>
        </p:nvPicPr>
        <p:blipFill>
          <a:blip r:embed="rId5"/>
          <a:srcRect l="6480" t="3960" r="7933" b="4813"/>
          <a:stretch>
            <a:fillRect/>
          </a:stretch>
        </p:blipFill>
        <p:spPr bwMode="auto">
          <a:xfrm>
            <a:off x="6513513" y="931863"/>
            <a:ext cx="2560637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Рисунок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491663" y="3235325"/>
            <a:ext cx="24272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>
            <a:extLst>
              <a:ext uri="{FF2B5EF4-FFF2-40B4-BE49-F238E27FC236}"/>
            </a:extLst>
          </p:cNvPr>
          <p:cNvSpPr/>
          <p:nvPr/>
        </p:nvSpPr>
        <p:spPr>
          <a:xfrm>
            <a:off x="6513513" y="3906838"/>
            <a:ext cx="2528887" cy="1003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Использование клипсового крепления для транспортировки когтей и лаз</a:t>
            </a:r>
          </a:p>
        </p:txBody>
      </p:sp>
      <p:sp>
        <p:nvSpPr>
          <p:cNvPr id="16" name="Прямоугольник 15">
            <a:extLst>
              <a:ext uri="{FF2B5EF4-FFF2-40B4-BE49-F238E27FC236}"/>
            </a:extLst>
          </p:cNvPr>
          <p:cNvSpPr/>
          <p:nvPr/>
        </p:nvSpPr>
        <p:spPr>
          <a:xfrm>
            <a:off x="9491663" y="1922463"/>
            <a:ext cx="2527300" cy="1192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Использование крепления СИЗ лентой-липучкой для безопасной транспортировки</a:t>
            </a:r>
          </a:p>
        </p:txBody>
      </p:sp>
      <p:pic>
        <p:nvPicPr>
          <p:cNvPr id="28683" name="Рисунок 1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238" y="1119188"/>
            <a:ext cx="22923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>
            <a:extLst>
              <a:ext uri="{FF2B5EF4-FFF2-40B4-BE49-F238E27FC236}"/>
            </a:extLst>
          </p:cNvPr>
          <p:cNvSpPr/>
          <p:nvPr/>
        </p:nvSpPr>
        <p:spPr>
          <a:xfrm>
            <a:off x="630238" y="3963988"/>
            <a:ext cx="2290762" cy="1035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Изготовление футляра-основы из пеноплекса для размещения приборов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723" name="Номер слайда 12"/>
          <p:cNvSpPr>
            <a:spLocks noGrp="1"/>
          </p:cNvSpPr>
          <p:nvPr>
            <p:ph type="sldNum" sz="quarter" idx="12"/>
          </p:nvPr>
        </p:nvSpPr>
        <p:spPr bwMode="auto">
          <a:xfrm>
            <a:off x="11171238" y="6481763"/>
            <a:ext cx="479425" cy="182562"/>
          </a:xfrm>
          <a:noFill/>
          <a:ln>
            <a:miter lim="800000"/>
            <a:headEnd/>
            <a:tailEnd/>
          </a:ln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815032-9F04-4D4F-9FDC-A63D2CB629C1}" type="slidenum">
              <a:rPr lang="ru-RU" sz="1100" smtClean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z="1100" smtClean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Прямоугольник 8">
            <a:extLst>
              <a:ext uri="{FF2B5EF4-FFF2-40B4-BE49-F238E27FC236}"/>
            </a:extLst>
          </p:cNvPr>
          <p:cNvSpPr/>
          <p:nvPr/>
        </p:nvSpPr>
        <p:spPr>
          <a:xfrm>
            <a:off x="427038" y="4681538"/>
            <a:ext cx="26162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Установка дополнительного переговорного устройства между салоном и кабиной</a:t>
            </a:r>
          </a:p>
        </p:txBody>
      </p:sp>
      <p:sp>
        <p:nvSpPr>
          <p:cNvPr id="15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9440863" y="2471738"/>
            <a:ext cx="2751137" cy="1028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Изготовление бачка для подогрева воды от выхлопной системы печки автономного обогрева</a:t>
            </a:r>
          </a:p>
        </p:txBody>
      </p:sp>
      <p:pic>
        <p:nvPicPr>
          <p:cNvPr id="30726" name="Рисунок 17"/>
          <p:cNvPicPr>
            <a:picLocks noChangeAspect="1"/>
          </p:cNvPicPr>
          <p:nvPr/>
        </p:nvPicPr>
        <p:blipFill>
          <a:blip r:embed="rId4"/>
          <a:srcRect l="11513" r="2107" b="5122"/>
          <a:stretch>
            <a:fillRect/>
          </a:stretch>
        </p:blipFill>
        <p:spPr bwMode="auto">
          <a:xfrm>
            <a:off x="1079500" y="2581275"/>
            <a:ext cx="2052638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Рисунок 18"/>
          <p:cNvPicPr>
            <a:picLocks noChangeAspect="1"/>
          </p:cNvPicPr>
          <p:nvPr/>
        </p:nvPicPr>
        <p:blipFill>
          <a:blip r:embed="rId5"/>
          <a:srcRect r="20938"/>
          <a:stretch>
            <a:fillRect/>
          </a:stretch>
        </p:blipFill>
        <p:spPr bwMode="auto">
          <a:xfrm>
            <a:off x="427038" y="903288"/>
            <a:ext cx="207962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Рисунок 2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80538" y="3500438"/>
            <a:ext cx="23590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Рисунок 2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79800" y="3390900"/>
            <a:ext cx="2268538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>
            <a:extLst>
              <a:ext uri="{FF2B5EF4-FFF2-40B4-BE49-F238E27FC236}"/>
            </a:extLst>
          </p:cNvPr>
          <p:cNvSpPr/>
          <p:nvPr/>
        </p:nvSpPr>
        <p:spPr>
          <a:xfrm>
            <a:off x="3521075" y="2370138"/>
            <a:ext cx="2097088" cy="1020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Установка шланга на бачок и закрепление на дверь дозатор для жидкого мыла</a:t>
            </a:r>
          </a:p>
        </p:txBody>
      </p:sp>
      <p:sp>
        <p:nvSpPr>
          <p:cNvPr id="24" name="Прямоугольник 23">
            <a:extLst>
              <a:ext uri="{FF2B5EF4-FFF2-40B4-BE49-F238E27FC236}"/>
            </a:extLst>
          </p:cNvPr>
          <p:cNvSpPr/>
          <p:nvPr/>
        </p:nvSpPr>
        <p:spPr>
          <a:xfrm>
            <a:off x="6691313" y="3795713"/>
            <a:ext cx="2414587" cy="969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809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Деление верхнего наружного отсека и монтаж выкатной полки</a:t>
            </a:r>
          </a:p>
        </p:txBody>
      </p:sp>
      <p:pic>
        <p:nvPicPr>
          <p:cNvPr id="30732" name="Рисунок 2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91313" y="903288"/>
            <a:ext cx="2292350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1630363" y="277813"/>
            <a:ext cx="8401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400" b="1">
                <a:solidFill>
                  <a:srgbClr val="242C96"/>
                </a:solidFill>
                <a:latin typeface="Roboto"/>
                <a:ea typeface="Roboto"/>
                <a:cs typeface="Roboto"/>
              </a:rPr>
              <a:t>ЛУЧШИЕ ПРАКТИКИ ОРГАНИЗАЦИИ ПРОСТРАНСТВА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4603</TotalTime>
  <Words>781</Words>
  <Application>Microsoft Office PowerPoint</Application>
  <PresentationFormat>Произвольный</PresentationFormat>
  <Paragraphs>174</Paragraphs>
  <Slides>21</Slides>
  <Notes>16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 Light</vt:lpstr>
      <vt:lpstr>Calibri</vt:lpstr>
      <vt:lpstr>Roboto</vt:lpstr>
      <vt:lpstr>Roboto Condensed Light</vt:lpstr>
      <vt:lpstr>Open Sans Extrabold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 k</dc:creator>
  <cp:lastModifiedBy>sevsmart@gmail.com</cp:lastModifiedBy>
  <cp:revision>212</cp:revision>
  <dcterms:created xsi:type="dcterms:W3CDTF">2022-04-06T14:14:41Z</dcterms:created>
  <dcterms:modified xsi:type="dcterms:W3CDTF">2023-07-13T13:47:33Z</dcterms:modified>
</cp:coreProperties>
</file>