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1"/>
  </p:notesMasterIdLst>
  <p:sldIdLst>
    <p:sldId id="264" r:id="rId2"/>
    <p:sldId id="285" r:id="rId3"/>
    <p:sldId id="287" r:id="rId4"/>
    <p:sldId id="273" r:id="rId5"/>
    <p:sldId id="280" r:id="rId6"/>
    <p:sldId id="275" r:id="rId7"/>
    <p:sldId id="281" r:id="rId8"/>
    <p:sldId id="279" r:id="rId9"/>
    <p:sldId id="268" r:id="rId10"/>
    <p:sldId id="258" r:id="rId11"/>
    <p:sldId id="283" r:id="rId12"/>
    <p:sldId id="271" r:id="rId13"/>
    <p:sldId id="270" r:id="rId14"/>
    <p:sldId id="269" r:id="rId15"/>
    <p:sldId id="272" r:id="rId16"/>
    <p:sldId id="276" r:id="rId17"/>
    <p:sldId id="277" r:id="rId18"/>
    <p:sldId id="288" r:id="rId19"/>
    <p:sldId id="260" r:id="rId20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Рябокучма Яна Валерьевна" initials="" lastIdx="18" clrIdx="0"/>
  <p:cmAuthor id="1" name="Попугаев Александр" initials="" lastIdx="2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242C96"/>
    <a:srgbClr val="5291D6"/>
    <a:srgbClr val="DCE6F2"/>
    <a:srgbClr val="4AACC5"/>
    <a:srgbClr val="E2E6F2"/>
    <a:srgbClr val="0058FF"/>
    <a:srgbClr val="05D8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86" autoAdjust="0"/>
    <p:restoredTop sz="92588" autoAdjust="0"/>
  </p:normalViewPr>
  <p:slideViewPr>
    <p:cSldViewPr snapToGrid="0" snapToObjects="1">
      <p:cViewPr varScale="1">
        <p:scale>
          <a:sx n="85" d="100"/>
          <a:sy n="85" d="100"/>
        </p:scale>
        <p:origin x="-67" y="-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FBD0751-86A2-41FD-95FA-B5D0B00ECAA3}" type="datetimeFigureOut">
              <a:rPr lang="ru-RU"/>
              <a:pPr>
                <a:defRPr/>
              </a:pPr>
              <a:t>13.07.2023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B0D5EF4-0448-47AD-980E-7C14513C23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638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9FEC11D-F201-4E46-8CBD-A51875352E5A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993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73544F-2F59-44EA-87AA-C568154618CA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198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96C569E-1829-43AF-B188-F18787CBBDD5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2C413DF-B4C8-4AC7-8E3C-884C39B1F890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8C8FEDD-51D2-489B-84DC-D3418F300CC4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34E816C-EA6F-45C0-B8C3-795E3054DE3B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560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61F659D-ECD7-48CA-9E5C-7FAEE34013C6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765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F8CE5CD-99B7-4A38-96D0-74426B29465F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969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FDBFC7D-57CA-4619-B915-9BD5E4C01FA7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379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186F6B8-932F-4138-B3E7-D10BA66EE745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789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2AD26B2-FB04-4639-AEF1-98A63C162F54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/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929522-8D61-4052-9C89-EA94DB537D34}" type="datetimeFigureOut">
              <a:rPr lang="ru-RU"/>
              <a:pPr>
                <a:defRPr/>
              </a:pPr>
              <a:t>13.07.2023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82B530-6E35-4D54-9BB0-D330378ECF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/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87FC70-A7EF-4387-A958-F9CEA680C089}" type="datetimeFigureOut">
              <a:rPr lang="ru-RU"/>
              <a:pPr>
                <a:defRPr/>
              </a:pPr>
              <a:t>13.07.2023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DA648C-9127-4D17-B67C-5CD9FC8312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/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951B47-3229-4820-AA7E-BE09EAF5E413}" type="datetimeFigureOut">
              <a:rPr lang="ru-RU"/>
              <a:pPr>
                <a:defRPr/>
              </a:pPr>
              <a:t>13.07.2023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86F0F0-F857-497A-A6B7-B6C7F063E6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957526-E6F3-4FB7-B71F-6FE0847B09DA}" type="datetimeFigureOut">
              <a:rPr lang="ru-RU"/>
              <a:pPr>
                <a:defRPr/>
              </a:pPr>
              <a:t>13.07.2023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7BFE70-B5CB-4A8C-AD48-04704429C6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32363-C4A1-4DC7-96A1-B062808F4030}" type="datetimeFigureOut">
              <a:rPr lang="ru-RU"/>
              <a:pPr>
                <a:defRPr/>
              </a:pPr>
              <a:t>13.07.2023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473B6-8994-4073-89D0-22A2FD2B18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/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23557A-7BBA-4244-8E44-6604821D9249}" type="datetimeFigureOut">
              <a:rPr lang="ru-RU"/>
              <a:pPr>
                <a:defRPr/>
              </a:pPr>
              <a:t>13.07.2023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DFEF6B-567C-4CCD-BC75-FCB64246DC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/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/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24648E-3D3E-472E-AD7C-DFA72CAE77CD}" type="datetimeFigureOut">
              <a:rPr lang="ru-RU"/>
              <a:pPr>
                <a:defRPr/>
              </a:pPr>
              <a:t>13.07.2023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EE045-AC16-487F-914C-34A196852D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/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/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/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/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B7F18-1FCB-45FD-B211-CA3E6B62B943}" type="datetimeFigureOut">
              <a:rPr lang="ru-RU"/>
              <a:pPr>
                <a:defRPr/>
              </a:pPr>
              <a:t>13.07.2023</a:t>
            </a:fld>
            <a:endParaRPr lang="ru-RU"/>
          </a:p>
        </p:txBody>
      </p:sp>
      <p:sp>
        <p:nvSpPr>
          <p:cNvPr id="8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6DF28-BC01-4A40-A953-D58B3D1447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BE01CF-CA2F-433E-9573-C068270E8312}" type="datetimeFigureOut">
              <a:rPr lang="ru-RU"/>
              <a:pPr>
                <a:defRPr/>
              </a:pPr>
              <a:t>13.07.2023</a:t>
            </a:fld>
            <a:endParaRPr lang="ru-RU"/>
          </a:p>
        </p:txBody>
      </p:sp>
      <p:sp>
        <p:nvSpPr>
          <p:cNvPr id="4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038A73-3487-41A0-9BC4-9AB3B623DE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503F28-A1E3-48CB-9488-4A245095E8E9}" type="datetimeFigureOut">
              <a:rPr lang="ru-RU"/>
              <a:pPr>
                <a:defRPr/>
              </a:pPr>
              <a:t>13.07.2023</a:t>
            </a:fld>
            <a:endParaRPr lang="ru-RU"/>
          </a:p>
        </p:txBody>
      </p:sp>
      <p:sp>
        <p:nvSpPr>
          <p:cNvPr id="3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CF454B-EE14-4CA1-B33C-D6E37EE374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/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70534-CC01-4E68-B8A5-9C6B101D675C}" type="datetimeFigureOut">
              <a:rPr lang="ru-RU"/>
              <a:pPr>
                <a:defRPr/>
              </a:pPr>
              <a:t>13.07.2023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F7CEF3-97C7-4116-A9BD-754D015A67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/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>
            <a:extLst>
              <a:ext uri="{FF2B5EF4-FFF2-40B4-BE49-F238E27FC236}"/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40DBE-1E33-411E-B8C1-D2023E3F4638}" type="datetimeFigureOut">
              <a:rPr lang="ru-RU"/>
              <a:pPr>
                <a:defRPr/>
              </a:pPr>
              <a:t>13.07.2023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BD7761-29FD-465E-9542-78E88B4DF1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428213D-486B-405D-A10B-1B4E05769550}" type="datetimeFigureOut">
              <a:rPr lang="ru-RU"/>
              <a:pPr>
                <a:defRPr/>
              </a:pPr>
              <a:t>13.07.2023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BB50328-4DCE-4CE8-B1B0-11A572D676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13" Type="http://schemas.openxmlformats.org/officeDocument/2006/relationships/image" Target="../media/image39.png"/><Relationship Id="rId3" Type="http://schemas.openxmlformats.org/officeDocument/2006/relationships/image" Target="../media/image30.jpeg"/><Relationship Id="rId7" Type="http://schemas.openxmlformats.org/officeDocument/2006/relationships/image" Target="../media/image33.jpeg"/><Relationship Id="rId12" Type="http://schemas.openxmlformats.org/officeDocument/2006/relationships/image" Target="../media/image38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11" Type="http://schemas.openxmlformats.org/officeDocument/2006/relationships/image" Target="../media/image37.png"/><Relationship Id="rId5" Type="http://schemas.openxmlformats.org/officeDocument/2006/relationships/image" Target="../media/image31.jpeg"/><Relationship Id="rId15" Type="http://schemas.openxmlformats.org/officeDocument/2006/relationships/image" Target="../media/image41.png"/><Relationship Id="rId10" Type="http://schemas.openxmlformats.org/officeDocument/2006/relationships/image" Target="../media/image36.png"/><Relationship Id="rId4" Type="http://schemas.openxmlformats.org/officeDocument/2006/relationships/image" Target="../media/image2.jpeg"/><Relationship Id="rId9" Type="http://schemas.openxmlformats.org/officeDocument/2006/relationships/image" Target="../media/image35.png"/><Relationship Id="rId1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5.jpeg"/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12" Type="http://schemas.openxmlformats.org/officeDocument/2006/relationships/image" Target="../media/image54.png"/><Relationship Id="rId2" Type="http://schemas.openxmlformats.org/officeDocument/2006/relationships/image" Target="../media/image44.png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11" Type="http://schemas.openxmlformats.org/officeDocument/2006/relationships/image" Target="../media/image53.jpeg"/><Relationship Id="rId5" Type="http://schemas.openxmlformats.org/officeDocument/2006/relationships/image" Target="../media/image47.jpeg"/><Relationship Id="rId15" Type="http://schemas.openxmlformats.org/officeDocument/2006/relationships/image" Target="../media/image57.jpeg"/><Relationship Id="rId10" Type="http://schemas.openxmlformats.org/officeDocument/2006/relationships/image" Target="../media/image52.png"/><Relationship Id="rId4" Type="http://schemas.openxmlformats.org/officeDocument/2006/relationships/image" Target="../media/image46.png"/><Relationship Id="rId9" Type="http://schemas.openxmlformats.org/officeDocument/2006/relationships/image" Target="../media/image51.jpeg"/><Relationship Id="rId14" Type="http://schemas.openxmlformats.org/officeDocument/2006/relationships/image" Target="../media/image5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8.jpe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26.png"/><Relationship Id="rId10" Type="http://schemas.openxmlformats.org/officeDocument/2006/relationships/image" Target="../media/image63.png"/><Relationship Id="rId4" Type="http://schemas.openxmlformats.org/officeDocument/2006/relationships/image" Target="../media/image2.jpeg"/><Relationship Id="rId9" Type="http://schemas.openxmlformats.org/officeDocument/2006/relationships/image" Target="../media/image6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2.jpeg"/><Relationship Id="rId4" Type="http://schemas.openxmlformats.org/officeDocument/2006/relationships/image" Target="../media/image6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slideLayout" Target="../slideLayouts/slideLayout12.xml"/><Relationship Id="rId1" Type="http://schemas.openxmlformats.org/officeDocument/2006/relationships/video" Target="file:///C:\Users\sevsm\Desktop\&#1055;&#1086;&#1087;&#1091;&#1075;&#1072;&#1077;&#1074;.mp4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mailto:UCenter@lenenergo.ru" TargetMode="External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18" Type="http://schemas.openxmlformats.org/officeDocument/2006/relationships/image" Target="../media/image25.png"/><Relationship Id="rId3" Type="http://schemas.openxmlformats.org/officeDocument/2006/relationships/image" Target="../media/image10.png"/><Relationship Id="rId21" Type="http://schemas.openxmlformats.org/officeDocument/2006/relationships/image" Target="../media/image27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17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23.png"/><Relationship Id="rId20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10" Type="http://schemas.openxmlformats.org/officeDocument/2006/relationships/image" Target="../media/image17.png"/><Relationship Id="rId19" Type="http://schemas.openxmlformats.org/officeDocument/2006/relationships/image" Target="../media/image26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3"/>
          <p:cNvSpPr txBox="1">
            <a:spLocks noChangeArrowheads="1"/>
          </p:cNvSpPr>
          <p:nvPr/>
        </p:nvSpPr>
        <p:spPr bwMode="auto">
          <a:xfrm>
            <a:off x="814388" y="368300"/>
            <a:ext cx="9850437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sz="3200" b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Требования к специалистам при проектировании, </a:t>
            </a:r>
          </a:p>
          <a:p>
            <a:r>
              <a:rPr lang="ru-RU" sz="3200" b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наладке и эксплуатации </a:t>
            </a:r>
          </a:p>
          <a:p>
            <a:r>
              <a:rPr lang="ru-RU" sz="3200" b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высокоавтоматизированных подстанций</a:t>
            </a:r>
          </a:p>
        </p:txBody>
      </p:sp>
      <p:sp>
        <p:nvSpPr>
          <p:cNvPr id="14339" name="TextBox 6"/>
          <p:cNvSpPr txBox="1">
            <a:spLocks noChangeArrowheads="1"/>
          </p:cNvSpPr>
          <p:nvPr/>
        </p:nvSpPr>
        <p:spPr bwMode="auto">
          <a:xfrm>
            <a:off x="814388" y="2282825"/>
            <a:ext cx="1102836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ru-RU" b="1">
                <a:solidFill>
                  <a:srgbClr val="05D8FF"/>
                </a:solidFill>
                <a:latin typeface="Roboto"/>
                <a:ea typeface="Roboto"/>
                <a:cs typeface="Roboto"/>
              </a:rPr>
              <a:t>Попугаев Александр Валерьевич</a:t>
            </a:r>
          </a:p>
          <a:p>
            <a:r>
              <a:rPr lang="ru-RU" b="1">
                <a:solidFill>
                  <a:srgbClr val="05D8FF"/>
                </a:solidFill>
                <a:latin typeface="Roboto"/>
                <a:ea typeface="Roboto"/>
                <a:cs typeface="Roboto"/>
              </a:rPr>
              <a:t>Заместитель начальника службы автоматизированных систем технологического управления</a:t>
            </a:r>
            <a:br>
              <a:rPr lang="ru-RU" b="1">
                <a:solidFill>
                  <a:srgbClr val="05D8FF"/>
                </a:solidFill>
                <a:latin typeface="Roboto"/>
                <a:ea typeface="Roboto"/>
                <a:cs typeface="Roboto"/>
              </a:rPr>
            </a:br>
            <a:r>
              <a:rPr lang="ru-RU" b="1">
                <a:solidFill>
                  <a:srgbClr val="05D8FF"/>
                </a:solidFill>
                <a:latin typeface="Roboto"/>
                <a:ea typeface="Roboto"/>
                <a:cs typeface="Roboto"/>
              </a:rPr>
              <a:t>ПАО «Россети Ленэнерго»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/>
            </a:extLst>
          </p:cNvPr>
          <p:cNvSpPr txBox="1"/>
          <p:nvPr/>
        </p:nvSpPr>
        <p:spPr>
          <a:xfrm>
            <a:off x="827088" y="2300288"/>
            <a:ext cx="11364912" cy="14779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marL="514350" indent="-514350" fontAlgn="auto">
              <a:spcBef>
                <a:spcPts val="0"/>
              </a:spcBef>
              <a:spcAft>
                <a:spcPts val="0"/>
              </a:spcAft>
              <a:buClr>
                <a:srgbClr val="05D8FF"/>
              </a:buClr>
              <a:buFont typeface="+mj-lt"/>
              <a:buAutoNum type="arabicPeriod" startAt="2"/>
              <a:defRPr/>
            </a:pPr>
            <a:r>
              <a:rPr lang="ru-RU" sz="32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Создание учебно-тренировочного комплекса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5D8FF"/>
              </a:buClr>
              <a:defRPr/>
            </a:pPr>
            <a:r>
              <a:rPr lang="ru-RU" sz="32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по обучению современным цифровым технологиям для ПАО «Россети Ленэнерго»</a:t>
            </a:r>
          </a:p>
        </p:txBody>
      </p:sp>
      <p:sp>
        <p:nvSpPr>
          <p:cNvPr id="30723" name="Номер слайда 12"/>
          <p:cNvSpPr>
            <a:spLocks noGrp="1"/>
          </p:cNvSpPr>
          <p:nvPr>
            <p:ph type="sldNum" sz="quarter" idx="12"/>
          </p:nvPr>
        </p:nvSpPr>
        <p:spPr bwMode="auto">
          <a:xfrm>
            <a:off x="11171238" y="6481763"/>
            <a:ext cx="479425" cy="182562"/>
          </a:xfrm>
          <a:noFill/>
          <a:ln>
            <a:miter lim="800000"/>
            <a:headEnd/>
            <a:tailEnd/>
          </a:ln>
        </p:spPr>
        <p:txBody>
          <a:bodyPr wrap="square" lIns="0" tIns="0" rIns="0" bIns="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7A2C8A4-0B4C-4CF8-85D7-57BBE2D6FB6E}" type="slidenum">
              <a:rPr lang="ru-RU" sz="1100" smtClean="0">
                <a:solidFill>
                  <a:schemeClr val="tx1"/>
                </a:solidFill>
                <a:latin typeface="Roboto"/>
                <a:ea typeface="Roboto"/>
                <a:cs typeface="Roboto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ru-RU" sz="1100" smtClean="0">
              <a:solidFill>
                <a:schemeClr val="tx1"/>
              </a:solidFill>
              <a:latin typeface="Roboto"/>
              <a:ea typeface="Roboto"/>
              <a:cs typeface="Roboto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Рисунок 1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75" y="620713"/>
            <a:ext cx="11507788" cy="577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Рисунок 1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02800" y="5797550"/>
            <a:ext cx="2489200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Номер слайда 12"/>
          <p:cNvSpPr>
            <a:spLocks noGrp="1"/>
          </p:cNvSpPr>
          <p:nvPr>
            <p:ph type="sldNum" sz="quarter" idx="12"/>
          </p:nvPr>
        </p:nvSpPr>
        <p:spPr bwMode="auto">
          <a:xfrm>
            <a:off x="11410950" y="6534150"/>
            <a:ext cx="479425" cy="182563"/>
          </a:xfrm>
          <a:noFill/>
          <a:ln>
            <a:miter lim="800000"/>
            <a:headEnd/>
            <a:tailEnd/>
          </a:ln>
        </p:spPr>
        <p:txBody>
          <a:bodyPr wrap="square" lIns="0" tIns="0" rIns="0" bIns="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4E7BD-10E3-47BC-A1DA-0C46AC99C38F}" type="slidenum">
              <a:rPr lang="ru-RU" sz="1100" smtClean="0">
                <a:solidFill>
                  <a:schemeClr val="tx1"/>
                </a:solidFill>
                <a:latin typeface="Roboto"/>
                <a:ea typeface="Roboto"/>
                <a:cs typeface="Roboto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 sz="1100" smtClean="0">
              <a:solidFill>
                <a:schemeClr val="tx1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8" name="TextBox 7">
            <a:extLst>
              <a:ext uri="{FF2B5EF4-FFF2-40B4-BE49-F238E27FC236}"/>
            </a:extLst>
          </p:cNvPr>
          <p:cNvSpPr txBox="1"/>
          <p:nvPr/>
        </p:nvSpPr>
        <p:spPr>
          <a:xfrm>
            <a:off x="515007" y="251883"/>
            <a:ext cx="9139186" cy="369332"/>
          </a:xfrm>
          <a:prstGeom prst="rect">
            <a:avLst/>
          </a:prstGeom>
          <a:solidFill>
            <a:srgbClr val="DCE6F2"/>
          </a:solidFill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242C96"/>
                </a:solidFill>
                <a:highlight>
                  <a:srgbClr val="DCE6F2"/>
                </a:highligh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sz="2400" b="1" dirty="0">
                <a:solidFill>
                  <a:srgbClr val="242C96"/>
                </a:solidFill>
                <a:highlight>
                  <a:srgbClr val="DCE6F2"/>
                </a:highligh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УЧЕБНЫЙ ПОЛИГОН ПАО «РОССЕТИ ЛЕНЭНЕРГО»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4" name="Picture 12" descr="шкаф">
            <a:extLst>
              <a:ext uri="{FF2B5EF4-FFF2-40B4-BE49-F238E27FC236}"/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duotone>
              <a:prstClr val="black"/>
              <a:srgbClr val="E2E6F2">
                <a:tint val="45000"/>
                <a:satMod val="400000"/>
              </a:srgbClr>
            </a:duotone>
            <a:alphaModFix amt="20000"/>
            <a:extLst>
              <a:ext uri="{28A0092B-C50C-407E-A947-70E740481C1C}"/>
            </a:extLst>
          </a:blip>
          <a:srcRect r="40531"/>
          <a:stretch/>
        </p:blipFill>
        <p:spPr bwMode="auto">
          <a:xfrm>
            <a:off x="8085358" y="915726"/>
            <a:ext cx="1683781" cy="5472042"/>
          </a:xfrm>
          <a:prstGeom prst="rect">
            <a:avLst/>
          </a:prstGeom>
          <a:noFill/>
          <a:extLst>
            <a:ext uri="{909E8E84-426E-40DD-AFC4-6F175D3DCCD1}"/>
          </a:extLst>
        </p:spPr>
      </p:pic>
      <p:sp>
        <p:nvSpPr>
          <p:cNvPr id="32770" name="TextBox 24"/>
          <p:cNvSpPr txBox="1">
            <a:spLocks noChangeArrowheads="1"/>
          </p:cNvSpPr>
          <p:nvPr/>
        </p:nvSpPr>
        <p:spPr bwMode="auto">
          <a:xfrm>
            <a:off x="8091488" y="1022350"/>
            <a:ext cx="1741487" cy="615950"/>
          </a:xfrm>
          <a:prstGeom prst="rect">
            <a:avLst/>
          </a:prstGeom>
          <a:solidFill>
            <a:schemeClr val="bg1">
              <a:alpha val="70195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700" b="1">
                <a:solidFill>
                  <a:srgbClr val="0C5B9D"/>
                </a:solidFill>
                <a:latin typeface="Roboto"/>
                <a:ea typeface="Roboto"/>
                <a:cs typeface="Roboto"/>
              </a:rPr>
              <a:t>Станционный уровень</a:t>
            </a:r>
          </a:p>
        </p:txBody>
      </p:sp>
      <p:pic>
        <p:nvPicPr>
          <p:cNvPr id="32771" name="Рисунок 3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02800" y="5797550"/>
            <a:ext cx="2489200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2772" name="Группа 14"/>
          <p:cNvGrpSpPr>
            <a:grpSpLocks/>
          </p:cNvGrpSpPr>
          <p:nvPr/>
        </p:nvGrpSpPr>
        <p:grpSpPr bwMode="auto">
          <a:xfrm>
            <a:off x="9769475" y="915988"/>
            <a:ext cx="2413000" cy="3005137"/>
            <a:chOff x="9742138" y="961207"/>
            <a:chExt cx="2391115" cy="3005595"/>
          </a:xfrm>
        </p:grpSpPr>
        <p:sp>
          <p:nvSpPr>
            <p:cNvPr id="41" name="Прямоугольник 40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743712" y="961207"/>
              <a:ext cx="2389541" cy="3005595"/>
            </a:xfrm>
            <a:prstGeom prst="rect">
              <a:avLst/>
            </a:prstGeom>
            <a:gradFill flip="none" rotWithShape="1">
              <a:gsLst>
                <a:gs pos="12000">
                  <a:schemeClr val="accent1">
                    <a:lumMod val="5000"/>
                    <a:lumOff val="95000"/>
                  </a:schemeClr>
                </a:gs>
                <a:gs pos="80000">
                  <a:srgbClr val="5291D6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pic>
          <p:nvPicPr>
            <p:cNvPr id="1028" name="Picture 4" descr="Россети Ленэнерго» открыли центр управления сетями в Петербурге - 1 марта  2023 - Фонтанка.Ру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alphaModFix amt="20000"/>
              <a:duotone>
                <a:prstClr val="black"/>
                <a:srgbClr val="5291D6">
                  <a:tint val="45000"/>
                  <a:satMod val="400000"/>
                </a:srgbClr>
              </a:duotone>
              <a:extLst>
                <a:ext uri="{28A0092B-C50C-407E-A947-70E740481C1C}"/>
              </a:extLst>
            </a:blip>
            <a:srcRect r="47149"/>
            <a:stretch/>
          </p:blipFill>
          <p:spPr bwMode="auto">
            <a:xfrm>
              <a:off x="9742138" y="961207"/>
              <a:ext cx="2374616" cy="30055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</a:extLst>
          </p:spPr>
        </p:pic>
      </p:grpSp>
      <p:grpSp>
        <p:nvGrpSpPr>
          <p:cNvPr id="32773" name="Группа 13"/>
          <p:cNvGrpSpPr>
            <a:grpSpLocks/>
          </p:cNvGrpSpPr>
          <p:nvPr/>
        </p:nvGrpSpPr>
        <p:grpSpPr bwMode="auto">
          <a:xfrm>
            <a:off x="3059113" y="912813"/>
            <a:ext cx="5030787" cy="5476875"/>
            <a:chOff x="3059711" y="913107"/>
            <a:chExt cx="5030640" cy="5477091"/>
          </a:xfrm>
        </p:grpSpPr>
        <p:sp>
          <p:nvSpPr>
            <p:cNvPr id="10" name="Прямоугольник 9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3059711" y="916282"/>
              <a:ext cx="5030640" cy="5473916"/>
            </a:xfrm>
            <a:prstGeom prst="rect">
              <a:avLst/>
            </a:prstGeom>
            <a:solidFill>
              <a:srgbClr val="5291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pic>
          <p:nvPicPr>
            <p:cNvPr id="3080" name="Picture 8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>
              <a:duotone>
                <a:prstClr val="black"/>
                <a:srgbClr val="5291D6">
                  <a:tint val="45000"/>
                  <a:satMod val="400000"/>
                </a:srgbClr>
              </a:duotone>
              <a:alphaModFix amt="20000"/>
              <a:extLst>
                <a:ext uri="{28A0092B-C50C-407E-A947-70E740481C1C}"/>
              </a:extLst>
            </a:blip>
            <a:srcRect l="28014" r="28691"/>
            <a:stretch/>
          </p:blipFill>
          <p:spPr bwMode="auto">
            <a:xfrm>
              <a:off x="3064299" y="913107"/>
              <a:ext cx="5013743" cy="5467938"/>
            </a:xfrm>
            <a:prstGeom prst="rect">
              <a:avLst/>
            </a:prstGeom>
            <a:noFill/>
            <a:extLst>
              <a:ext uri="{909E8E84-426E-40DD-AFC4-6F175D3DCCD1}"/>
            </a:extLst>
          </p:spPr>
        </p:pic>
      </p:grpSp>
      <p:pic>
        <p:nvPicPr>
          <p:cNvPr id="3076" name="Picture 4" descr="Открытое распределительное устройство (ОРУ)">
            <a:extLst>
              <a:ext uri="{FF2B5EF4-FFF2-40B4-BE49-F238E27FC236}"/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duotone>
              <a:prstClr val="black"/>
              <a:srgbClr val="DCE6F2">
                <a:tint val="45000"/>
                <a:satMod val="400000"/>
              </a:srgbClr>
            </a:duotone>
            <a:alphaModFix amt="20000"/>
            <a:extLst>
              <a:ext uri="{28A0092B-C50C-407E-A947-70E740481C1C}"/>
            </a:extLst>
          </a:blip>
          <a:srcRect r="53576" b="2338"/>
          <a:stretch/>
        </p:blipFill>
        <p:spPr bwMode="auto">
          <a:xfrm>
            <a:off x="193899" y="937963"/>
            <a:ext cx="2860963" cy="5440150"/>
          </a:xfrm>
          <a:prstGeom prst="rect">
            <a:avLst/>
          </a:prstGeom>
          <a:noFill/>
          <a:extLst>
            <a:ext uri="{909E8E84-426E-40DD-AFC4-6F175D3DCCD1}"/>
          </a:extLst>
        </p:spPr>
      </p:pic>
      <p:sp>
        <p:nvSpPr>
          <p:cNvPr id="32775" name="Номер слайда 12"/>
          <p:cNvSpPr>
            <a:spLocks noGrp="1"/>
          </p:cNvSpPr>
          <p:nvPr>
            <p:ph type="sldNum" sz="quarter" idx="12"/>
          </p:nvPr>
        </p:nvSpPr>
        <p:spPr bwMode="auto">
          <a:xfrm>
            <a:off x="11171238" y="6481763"/>
            <a:ext cx="479425" cy="182562"/>
          </a:xfrm>
          <a:noFill/>
          <a:ln>
            <a:miter lim="800000"/>
            <a:headEnd/>
            <a:tailEnd/>
          </a:ln>
        </p:spPr>
        <p:txBody>
          <a:bodyPr wrap="square" lIns="0" tIns="0" rIns="0" bIns="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F184E4D-47FE-4712-8840-4AD6C839FA31}" type="slidenum">
              <a:rPr lang="ru-RU" sz="1100" smtClean="0">
                <a:solidFill>
                  <a:schemeClr val="tx1"/>
                </a:solidFill>
                <a:latin typeface="Roboto"/>
                <a:ea typeface="Roboto"/>
                <a:cs typeface="Roboto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ru-RU" sz="1100" smtClean="0">
              <a:solidFill>
                <a:schemeClr val="tx1"/>
              </a:solidFill>
              <a:latin typeface="Roboto"/>
              <a:ea typeface="Roboto"/>
              <a:cs typeface="Roboto"/>
            </a:endParaRPr>
          </a:p>
        </p:txBody>
      </p:sp>
      <p:pic>
        <p:nvPicPr>
          <p:cNvPr id="32776" name="Рисунок 2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6688" y="2830513"/>
            <a:ext cx="1681162" cy="353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7" name="Picture 6"/>
          <p:cNvPicPr>
            <a:picLocks noChangeAspect="1" noChangeArrowheads="1"/>
          </p:cNvPicPr>
          <p:nvPr/>
        </p:nvPicPr>
        <p:blipFill>
          <a:blip r:embed="rId9"/>
          <a:srcRect l="14772" t="9338" r="29527" b="8244"/>
          <a:stretch>
            <a:fillRect/>
          </a:stretch>
        </p:blipFill>
        <p:spPr bwMode="auto">
          <a:xfrm>
            <a:off x="3046413" y="2873375"/>
            <a:ext cx="1258887" cy="350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8" name="Picture 8"/>
          <p:cNvPicPr>
            <a:picLocks noChangeAspect="1" noChangeArrowheads="1"/>
          </p:cNvPicPr>
          <p:nvPr/>
        </p:nvPicPr>
        <p:blipFill>
          <a:blip r:embed="rId10"/>
          <a:srcRect l="10196" t="2486" r="21500" b="9512"/>
          <a:stretch>
            <a:fillRect/>
          </a:stretch>
        </p:blipFill>
        <p:spPr bwMode="auto">
          <a:xfrm>
            <a:off x="6838950" y="2862263"/>
            <a:ext cx="1250950" cy="353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9" name="Picture 10"/>
          <p:cNvPicPr>
            <a:picLocks noChangeAspect="1" noChangeArrowheads="1"/>
          </p:cNvPicPr>
          <p:nvPr/>
        </p:nvPicPr>
        <p:blipFill>
          <a:blip r:embed="rId11"/>
          <a:srcRect l="27393" t="11301" r="17564" b="8064"/>
          <a:stretch>
            <a:fillRect/>
          </a:stretch>
        </p:blipFill>
        <p:spPr bwMode="auto">
          <a:xfrm>
            <a:off x="1831975" y="2854325"/>
            <a:ext cx="1250950" cy="353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0" name="Picture 12"/>
          <p:cNvPicPr>
            <a:picLocks noChangeAspect="1" noChangeArrowheads="1"/>
          </p:cNvPicPr>
          <p:nvPr/>
        </p:nvPicPr>
        <p:blipFill>
          <a:blip r:embed="rId12"/>
          <a:srcRect l="30371" t="8179" r="13564" b="29892"/>
          <a:stretch>
            <a:fillRect/>
          </a:stretch>
        </p:blipFill>
        <p:spPr bwMode="auto">
          <a:xfrm>
            <a:off x="4325938" y="2865438"/>
            <a:ext cx="1262062" cy="353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81" name="TextBox 17"/>
          <p:cNvSpPr txBox="1">
            <a:spLocks noChangeArrowheads="1"/>
          </p:cNvSpPr>
          <p:nvPr/>
        </p:nvSpPr>
        <p:spPr bwMode="auto">
          <a:xfrm>
            <a:off x="469900" y="1136650"/>
            <a:ext cx="2184400" cy="369888"/>
          </a:xfrm>
          <a:prstGeom prst="rect">
            <a:avLst/>
          </a:prstGeom>
          <a:solidFill>
            <a:schemeClr val="bg1">
              <a:alpha val="70195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C5B9D"/>
                </a:solidFill>
                <a:latin typeface="Roboto"/>
                <a:ea typeface="Roboto"/>
                <a:cs typeface="Roboto"/>
              </a:rPr>
              <a:t>Уровень процесса</a:t>
            </a:r>
          </a:p>
        </p:txBody>
      </p:sp>
      <p:sp>
        <p:nvSpPr>
          <p:cNvPr id="32782" name="TextBox 18"/>
          <p:cNvSpPr txBox="1">
            <a:spLocks noChangeArrowheads="1"/>
          </p:cNvSpPr>
          <p:nvPr/>
        </p:nvSpPr>
        <p:spPr bwMode="auto">
          <a:xfrm>
            <a:off x="288925" y="2170113"/>
            <a:ext cx="13001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>
                <a:latin typeface="Roboto"/>
                <a:ea typeface="Roboto"/>
                <a:cs typeface="Roboto"/>
              </a:rPr>
              <a:t>Симулятор </a:t>
            </a:r>
            <a:endParaRPr lang="en-US" sz="1600">
              <a:latin typeface="Roboto"/>
              <a:ea typeface="Roboto"/>
              <a:cs typeface="Roboto"/>
            </a:endParaRPr>
          </a:p>
          <a:p>
            <a:pPr algn="ctr"/>
            <a:r>
              <a:rPr lang="en-US" sz="1600">
                <a:latin typeface="Roboto"/>
                <a:ea typeface="Roboto"/>
                <a:cs typeface="Roboto"/>
              </a:rPr>
              <a:t>RTDS</a:t>
            </a:r>
            <a:endParaRPr lang="ru-RU" sz="1600">
              <a:latin typeface="Roboto"/>
              <a:ea typeface="Roboto"/>
              <a:cs typeface="Roboto"/>
            </a:endParaRPr>
          </a:p>
        </p:txBody>
      </p:sp>
      <p:sp>
        <p:nvSpPr>
          <p:cNvPr id="32783" name="TextBox 19"/>
          <p:cNvSpPr txBox="1">
            <a:spLocks noChangeArrowheads="1"/>
          </p:cNvSpPr>
          <p:nvPr/>
        </p:nvSpPr>
        <p:spPr bwMode="auto">
          <a:xfrm>
            <a:off x="1951038" y="2171700"/>
            <a:ext cx="944562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>
                <a:latin typeface="Roboto"/>
                <a:ea typeface="Roboto"/>
                <a:cs typeface="Roboto"/>
              </a:rPr>
              <a:t>ШМУ, </a:t>
            </a:r>
            <a:br>
              <a:rPr lang="ru-RU" sz="1600">
                <a:latin typeface="Roboto"/>
                <a:ea typeface="Roboto"/>
                <a:cs typeface="Roboto"/>
              </a:rPr>
            </a:br>
            <a:r>
              <a:rPr lang="ru-RU" sz="1600">
                <a:latin typeface="Roboto"/>
                <a:ea typeface="Roboto"/>
                <a:cs typeface="Roboto"/>
              </a:rPr>
              <a:t>ШПАДС</a:t>
            </a:r>
          </a:p>
        </p:txBody>
      </p:sp>
      <p:sp>
        <p:nvSpPr>
          <p:cNvPr id="32784" name="TextBox 20"/>
          <p:cNvSpPr txBox="1">
            <a:spLocks noChangeArrowheads="1"/>
          </p:cNvSpPr>
          <p:nvPr/>
        </p:nvSpPr>
        <p:spPr bwMode="auto">
          <a:xfrm>
            <a:off x="3379788" y="2214563"/>
            <a:ext cx="6413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>
                <a:solidFill>
                  <a:schemeClr val="bg1"/>
                </a:solidFill>
                <a:latin typeface="Roboto"/>
                <a:ea typeface="Roboto"/>
                <a:cs typeface="Roboto"/>
              </a:rPr>
              <a:t>ШСК</a:t>
            </a:r>
          </a:p>
        </p:txBody>
      </p:sp>
      <p:sp>
        <p:nvSpPr>
          <p:cNvPr id="32785" name="TextBox 21"/>
          <p:cNvSpPr txBox="1">
            <a:spLocks noChangeArrowheads="1"/>
          </p:cNvSpPr>
          <p:nvPr/>
        </p:nvSpPr>
        <p:spPr bwMode="auto">
          <a:xfrm>
            <a:off x="4408488" y="2193925"/>
            <a:ext cx="1193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>
                <a:solidFill>
                  <a:schemeClr val="bg1"/>
                </a:solidFill>
                <a:latin typeface="Roboto"/>
                <a:ea typeface="Roboto"/>
                <a:cs typeface="Roboto"/>
              </a:rPr>
              <a:t>Шкаф</a:t>
            </a:r>
          </a:p>
          <a:p>
            <a:pPr algn="ctr"/>
            <a:r>
              <a:rPr lang="ru-RU" sz="1600">
                <a:solidFill>
                  <a:schemeClr val="bg1"/>
                </a:solidFill>
                <a:latin typeface="Roboto"/>
                <a:ea typeface="Roboto"/>
                <a:cs typeface="Roboto"/>
              </a:rPr>
              <a:t>АИИС КУЭ</a:t>
            </a:r>
          </a:p>
        </p:txBody>
      </p:sp>
      <p:sp>
        <p:nvSpPr>
          <p:cNvPr id="32786" name="TextBox 22"/>
          <p:cNvSpPr txBox="1">
            <a:spLocks noChangeArrowheads="1"/>
          </p:cNvSpPr>
          <p:nvPr/>
        </p:nvSpPr>
        <p:spPr bwMode="auto">
          <a:xfrm>
            <a:off x="7126288" y="2214563"/>
            <a:ext cx="6540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>
                <a:solidFill>
                  <a:schemeClr val="bg1"/>
                </a:solidFill>
                <a:latin typeface="Roboto"/>
                <a:ea typeface="Roboto"/>
                <a:cs typeface="Roboto"/>
              </a:rPr>
              <a:t>ШКП</a:t>
            </a:r>
          </a:p>
        </p:txBody>
      </p:sp>
      <p:sp>
        <p:nvSpPr>
          <p:cNvPr id="32787" name="TextBox 23"/>
          <p:cNvSpPr txBox="1">
            <a:spLocks noChangeArrowheads="1"/>
          </p:cNvSpPr>
          <p:nvPr/>
        </p:nvSpPr>
        <p:spPr bwMode="auto">
          <a:xfrm>
            <a:off x="8569325" y="2212975"/>
            <a:ext cx="6524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>
                <a:latin typeface="Roboto"/>
                <a:ea typeface="Roboto"/>
                <a:cs typeface="Roboto"/>
              </a:rPr>
              <a:t>ШСО</a:t>
            </a:r>
          </a:p>
        </p:txBody>
      </p:sp>
      <p:sp>
        <p:nvSpPr>
          <p:cNvPr id="32788" name="TextBox 25"/>
          <p:cNvSpPr txBox="1">
            <a:spLocks noChangeArrowheads="1"/>
          </p:cNvSpPr>
          <p:nvPr/>
        </p:nvSpPr>
        <p:spPr bwMode="auto">
          <a:xfrm>
            <a:off x="4021138" y="1147763"/>
            <a:ext cx="2998787" cy="368300"/>
          </a:xfrm>
          <a:prstGeom prst="rect">
            <a:avLst/>
          </a:prstGeom>
          <a:solidFill>
            <a:schemeClr val="bg1">
              <a:alpha val="70195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C5B9D"/>
                </a:solidFill>
                <a:latin typeface="Roboto"/>
                <a:ea typeface="Roboto"/>
                <a:cs typeface="Roboto"/>
              </a:rPr>
              <a:t>Уровень присоединения</a:t>
            </a:r>
          </a:p>
        </p:txBody>
      </p:sp>
      <p:sp>
        <p:nvSpPr>
          <p:cNvPr id="32789" name="TextBox 26"/>
          <p:cNvSpPr txBox="1">
            <a:spLocks noChangeArrowheads="1"/>
          </p:cNvSpPr>
          <p:nvPr/>
        </p:nvSpPr>
        <p:spPr bwMode="auto">
          <a:xfrm>
            <a:off x="5680075" y="2217738"/>
            <a:ext cx="1074738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>
                <a:solidFill>
                  <a:schemeClr val="bg1"/>
                </a:solidFill>
                <a:latin typeface="Roboto"/>
                <a:ea typeface="Roboto"/>
                <a:cs typeface="Roboto"/>
              </a:rPr>
              <a:t>ШЭТ РЗА</a:t>
            </a:r>
          </a:p>
        </p:txBody>
      </p:sp>
      <p:pic>
        <p:nvPicPr>
          <p:cNvPr id="32790" name="Рисунок 8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526588" y="4222750"/>
            <a:ext cx="1870075" cy="275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91" name="TextBox 30"/>
          <p:cNvSpPr txBox="1">
            <a:spLocks noChangeArrowheads="1"/>
          </p:cNvSpPr>
          <p:nvPr/>
        </p:nvSpPr>
        <p:spPr bwMode="auto">
          <a:xfrm>
            <a:off x="10472738" y="4098925"/>
            <a:ext cx="17097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>
                <a:latin typeface="Roboto"/>
                <a:ea typeface="Roboto"/>
                <a:cs typeface="Roboto"/>
              </a:rPr>
              <a:t>Испытательная</a:t>
            </a:r>
          </a:p>
          <a:p>
            <a:pPr algn="ctr"/>
            <a:r>
              <a:rPr lang="ru-RU" sz="1600">
                <a:latin typeface="Roboto"/>
                <a:ea typeface="Roboto"/>
                <a:cs typeface="Roboto"/>
              </a:rPr>
              <a:t>установка</a:t>
            </a:r>
          </a:p>
        </p:txBody>
      </p:sp>
      <p:pic>
        <p:nvPicPr>
          <p:cNvPr id="32792" name="Рисунок 7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5589588" y="2865438"/>
            <a:ext cx="1277937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93" name="Picture 14"/>
          <p:cNvPicPr>
            <a:picLocks noChangeAspect="1" noChangeArrowheads="1"/>
          </p:cNvPicPr>
          <p:nvPr/>
        </p:nvPicPr>
        <p:blipFill>
          <a:blip r:embed="rId15"/>
          <a:srcRect l="4280" t="7179" r="36952" b="15154"/>
          <a:stretch>
            <a:fillRect/>
          </a:stretch>
        </p:blipFill>
        <p:spPr bwMode="auto">
          <a:xfrm>
            <a:off x="8177213" y="2808288"/>
            <a:ext cx="1377950" cy="364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94" name="Picture 2" descr="АРМ диспетчера с установленным ПО Радиус-IP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90138" y="2187575"/>
            <a:ext cx="1590675" cy="119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95" name="Picture 2" descr="АРМ диспетчера с установленным ПО Радиус-IP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209213" y="2489200"/>
            <a:ext cx="1589087" cy="119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96" name="Picture 2" descr="АРМ диспетчера с установленным ПО Радиус-IP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545763" y="2827338"/>
            <a:ext cx="1590675" cy="119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97" name="TextBox 41"/>
          <p:cNvSpPr txBox="1">
            <a:spLocks noChangeArrowheads="1"/>
          </p:cNvSpPr>
          <p:nvPr/>
        </p:nvSpPr>
        <p:spPr bwMode="auto">
          <a:xfrm>
            <a:off x="10063163" y="1155700"/>
            <a:ext cx="1871662" cy="368300"/>
          </a:xfrm>
          <a:prstGeom prst="rect">
            <a:avLst/>
          </a:prstGeom>
          <a:solidFill>
            <a:schemeClr val="bg1">
              <a:alpha val="70195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0C5B9D"/>
                </a:solidFill>
                <a:latin typeface="Roboto"/>
                <a:ea typeface="Roboto"/>
                <a:cs typeface="Roboto"/>
              </a:rPr>
              <a:t>Уровень сетей</a:t>
            </a:r>
          </a:p>
        </p:txBody>
      </p:sp>
      <p:sp>
        <p:nvSpPr>
          <p:cNvPr id="36" name="TextBox 35">
            <a:extLst>
              <a:ext uri="{FF2B5EF4-FFF2-40B4-BE49-F238E27FC236}"/>
            </a:extLst>
          </p:cNvPr>
          <p:cNvSpPr txBox="1"/>
          <p:nvPr/>
        </p:nvSpPr>
        <p:spPr>
          <a:xfrm>
            <a:off x="452340" y="233634"/>
            <a:ext cx="9184190" cy="369332"/>
          </a:xfrm>
          <a:prstGeom prst="rect">
            <a:avLst/>
          </a:prstGeom>
          <a:solidFill>
            <a:srgbClr val="DCE6F2"/>
          </a:solidFill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242C96"/>
                </a:solidFill>
                <a:highlight>
                  <a:srgbClr val="DCE6F2"/>
                </a:highligh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sz="2400" b="1" dirty="0">
                <a:solidFill>
                  <a:srgbClr val="242C96"/>
                </a:solidFill>
                <a:highlight>
                  <a:srgbClr val="DCE6F2"/>
                </a:highligh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АППАРАТНАЯ ЧАСТЬ КОМПЛЕКСА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25" y="558800"/>
            <a:ext cx="11455400" cy="622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>
            <a:extLst>
              <a:ext uri="{FF2B5EF4-FFF2-40B4-BE49-F238E27FC236}"/>
            </a:extLst>
          </p:cNvPr>
          <p:cNvSpPr txBox="1"/>
          <p:nvPr/>
        </p:nvSpPr>
        <p:spPr>
          <a:xfrm>
            <a:off x="538479" y="189312"/>
            <a:ext cx="9115713" cy="369332"/>
          </a:xfrm>
          <a:prstGeom prst="rect">
            <a:avLst/>
          </a:prstGeom>
          <a:solidFill>
            <a:srgbClr val="DCE6F2"/>
          </a:solidFill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242C96"/>
                </a:solidFill>
                <a:highlight>
                  <a:srgbClr val="DCE6F2"/>
                </a:highligh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sz="2400" b="1" dirty="0">
                <a:solidFill>
                  <a:srgbClr val="242C96"/>
                </a:solidFill>
                <a:highlight>
                  <a:srgbClr val="DCE6F2"/>
                </a:highligh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СТРУКТУРНАЯ СХЕМА КОМПЛЕКСА</a:t>
            </a:r>
          </a:p>
        </p:txBody>
      </p:sp>
      <p:pic>
        <p:nvPicPr>
          <p:cNvPr id="34819" name="Рисунок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02800" y="5797550"/>
            <a:ext cx="2489200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Номер слайда 12"/>
          <p:cNvSpPr>
            <a:spLocks noGrp="1"/>
          </p:cNvSpPr>
          <p:nvPr>
            <p:ph type="sldNum" sz="quarter" idx="12"/>
          </p:nvPr>
        </p:nvSpPr>
        <p:spPr bwMode="auto">
          <a:xfrm>
            <a:off x="11410950" y="6534150"/>
            <a:ext cx="479425" cy="182563"/>
          </a:xfrm>
          <a:noFill/>
          <a:ln>
            <a:miter lim="800000"/>
            <a:headEnd/>
            <a:tailEnd/>
          </a:ln>
        </p:spPr>
        <p:txBody>
          <a:bodyPr wrap="square" lIns="0" tIns="0" rIns="0" bIns="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E03B0F4-2DA2-4434-B334-C626D1C0D51D}" type="slidenum">
              <a:rPr lang="ru-RU" sz="1100" smtClean="0">
                <a:solidFill>
                  <a:schemeClr val="tx1"/>
                </a:solidFill>
                <a:latin typeface="Roboto"/>
                <a:ea typeface="Roboto"/>
                <a:cs typeface="Roboto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ru-RU" sz="1100" smtClean="0">
              <a:solidFill>
                <a:schemeClr val="tx1"/>
              </a:solidFill>
              <a:latin typeface="Roboto"/>
              <a:ea typeface="Roboto"/>
              <a:cs typeface="Roboto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1" name="Группа 1"/>
          <p:cNvGrpSpPr>
            <a:grpSpLocks/>
          </p:cNvGrpSpPr>
          <p:nvPr/>
        </p:nvGrpSpPr>
        <p:grpSpPr bwMode="auto">
          <a:xfrm>
            <a:off x="4187825" y="2608263"/>
            <a:ext cx="3744913" cy="1404937"/>
            <a:chOff x="236427" y="832081"/>
            <a:chExt cx="3745129" cy="1404764"/>
          </a:xfrm>
        </p:grpSpPr>
        <p:grpSp>
          <p:nvGrpSpPr>
            <p:cNvPr id="35875" name="Группа 26"/>
            <p:cNvGrpSpPr>
              <a:grpSpLocks/>
            </p:cNvGrpSpPr>
            <p:nvPr/>
          </p:nvGrpSpPr>
          <p:grpSpPr bwMode="auto">
            <a:xfrm>
              <a:off x="584037" y="832081"/>
              <a:ext cx="3397519" cy="1404764"/>
              <a:chOff x="400736" y="1299568"/>
              <a:chExt cx="3164649" cy="1260072"/>
            </a:xfrm>
          </p:grpSpPr>
          <p:pic>
            <p:nvPicPr>
              <p:cNvPr id="22" name="Рисунок 21">
                <a:extLst>
                  <a:ext uri="{FF2B5EF4-FFF2-40B4-BE49-F238E27FC236}"/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alphaModFix amt="50000"/>
              </a:blip>
              <a:srcRect r="17602" b="27913"/>
              <a:stretch/>
            </p:blipFill>
            <p:spPr>
              <a:xfrm>
                <a:off x="400736" y="1299568"/>
                <a:ext cx="3164649" cy="1260072"/>
              </a:xfrm>
              <a:prstGeom prst="flowChartAlternateProcess">
                <a:avLst/>
              </a:prstGeom>
              <a:ln w="38100">
                <a:solidFill>
                  <a:srgbClr val="C0504E"/>
                </a:solidFill>
              </a:ln>
            </p:spPr>
          </p:pic>
          <p:sp>
            <p:nvSpPr>
              <p:cNvPr id="12" name="TextBox 11">
                <a:extLst>
                  <a:ext uri="{FF2B5EF4-FFF2-40B4-BE49-F238E27FC236}"/>
                </a:extLst>
              </p:cNvPr>
              <p:cNvSpPr txBox="1"/>
              <p:nvPr/>
            </p:nvSpPr>
            <p:spPr>
              <a:xfrm>
                <a:off x="644802" y="1760883"/>
                <a:ext cx="2676585" cy="330324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b="1" dirty="0">
                    <a:solidFill>
                      <a:schemeClr val="accent1">
                        <a:lumMod val="7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Модель</a:t>
                </a:r>
                <a:r>
                  <a:rPr lang="ru-RU" b="1" dirty="0"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 ЭЭС (ПТК </a:t>
                </a:r>
                <a:r>
                  <a:rPr lang="en-US" b="1" dirty="0"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RTDS)</a:t>
                </a:r>
                <a:endParaRPr lang="ru-RU" b="1" dirty="0"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  <p:pic>
          <p:nvPicPr>
            <p:cNvPr id="29" name="Рисунок 28">
              <a:extLst>
                <a:ext uri="{FF2B5EF4-FFF2-40B4-BE49-F238E27FC236}"/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6427" y="1307151"/>
              <a:ext cx="582036" cy="540000"/>
            </a:xfrm>
            <a:prstGeom prst="ellipse">
              <a:avLst/>
            </a:prstGeom>
            <a:ln w="38100">
              <a:solidFill>
                <a:srgbClr val="4AACC5"/>
              </a:solidFill>
            </a:ln>
          </p:spPr>
        </p:pic>
      </p:grpSp>
      <p:grpSp>
        <p:nvGrpSpPr>
          <p:cNvPr id="35842" name="Группа 3"/>
          <p:cNvGrpSpPr>
            <a:grpSpLocks/>
          </p:cNvGrpSpPr>
          <p:nvPr/>
        </p:nvGrpSpPr>
        <p:grpSpPr bwMode="auto">
          <a:xfrm>
            <a:off x="6650038" y="736600"/>
            <a:ext cx="3937000" cy="1584325"/>
            <a:chOff x="96038" y="4214207"/>
            <a:chExt cx="3936102" cy="1404764"/>
          </a:xfrm>
        </p:grpSpPr>
        <p:grpSp>
          <p:nvGrpSpPr>
            <p:cNvPr id="35871" name="Группа 31"/>
            <p:cNvGrpSpPr>
              <a:grpSpLocks/>
            </p:cNvGrpSpPr>
            <p:nvPr/>
          </p:nvGrpSpPr>
          <p:grpSpPr bwMode="auto">
            <a:xfrm>
              <a:off x="481995" y="4214207"/>
              <a:ext cx="3550145" cy="1404764"/>
              <a:chOff x="7786103" y="1833177"/>
              <a:chExt cx="3810608" cy="2173948"/>
            </a:xfrm>
          </p:grpSpPr>
          <p:pic>
            <p:nvPicPr>
              <p:cNvPr id="31" name="Рисунок 30">
                <a:extLst>
                  <a:ext uri="{FF2B5EF4-FFF2-40B4-BE49-F238E27FC236}"/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alphaModFix amt="50000"/>
              </a:blip>
              <a:stretch>
                <a:fillRect/>
              </a:stretch>
            </p:blipFill>
            <p:spPr>
              <a:xfrm>
                <a:off x="7786103" y="1833177"/>
                <a:ext cx="3810608" cy="2173948"/>
              </a:xfrm>
              <a:prstGeom prst="flowChartAlternateProcess">
                <a:avLst/>
              </a:prstGeom>
              <a:ln w="38100">
                <a:solidFill>
                  <a:srgbClr val="C0504E"/>
                </a:solidFill>
              </a:ln>
            </p:spPr>
          </p:pic>
          <p:sp>
            <p:nvSpPr>
              <p:cNvPr id="20" name="TextBox 19">
                <a:extLst>
                  <a:ext uri="{FF2B5EF4-FFF2-40B4-BE49-F238E27FC236}"/>
                </a:extLst>
              </p:cNvPr>
              <p:cNvSpPr txBox="1"/>
              <p:nvPr/>
            </p:nvSpPr>
            <p:spPr>
              <a:xfrm>
                <a:off x="7991933" y="2314583"/>
                <a:ext cx="3466787" cy="1267773"/>
              </a:xfrm>
              <a:prstGeom prst="rect">
                <a:avLst/>
              </a:prstGeom>
              <a:solidFill>
                <a:schemeClr val="bg1">
                  <a:alpha val="38000"/>
                </a:schemeClr>
              </a:solidFill>
              <a:ln w="38100">
                <a:noFill/>
              </a:ln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b="1" dirty="0">
                    <a:solidFill>
                      <a:schemeClr val="accent1">
                        <a:lumMod val="7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Система автоматизированного 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b="1" dirty="0">
                    <a:solidFill>
                      <a:schemeClr val="accent1">
                        <a:lumMod val="7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проектирования</a:t>
                </a:r>
                <a:endParaRPr lang="en-US" b="1" dirty="0">
                  <a:solidFill>
                    <a:schemeClr val="accent1">
                      <a:lumMod val="7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  <p:pic>
          <p:nvPicPr>
            <p:cNvPr id="33" name="Рисунок 32">
              <a:extLst>
                <a:ext uri="{FF2B5EF4-FFF2-40B4-BE49-F238E27FC236}"/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6038" y="4727211"/>
              <a:ext cx="549505" cy="491881"/>
            </a:xfrm>
            <a:prstGeom prst="ellipse">
              <a:avLst/>
            </a:prstGeom>
            <a:ln w="38100">
              <a:solidFill>
                <a:srgbClr val="4AACC5"/>
              </a:solidFill>
            </a:ln>
          </p:spPr>
        </p:pic>
      </p:grpSp>
      <p:grpSp>
        <p:nvGrpSpPr>
          <p:cNvPr id="35843" name="Группа 4"/>
          <p:cNvGrpSpPr>
            <a:grpSpLocks/>
          </p:cNvGrpSpPr>
          <p:nvPr/>
        </p:nvGrpSpPr>
        <p:grpSpPr bwMode="auto">
          <a:xfrm>
            <a:off x="133350" y="2601913"/>
            <a:ext cx="3668713" cy="1404937"/>
            <a:chOff x="4533945" y="843807"/>
            <a:chExt cx="3669421" cy="1404765"/>
          </a:xfrm>
        </p:grpSpPr>
        <p:grpSp>
          <p:nvGrpSpPr>
            <p:cNvPr id="35867" name="Группа 24"/>
            <p:cNvGrpSpPr>
              <a:grpSpLocks/>
            </p:cNvGrpSpPr>
            <p:nvPr/>
          </p:nvGrpSpPr>
          <p:grpSpPr bwMode="auto">
            <a:xfrm>
              <a:off x="4900510" y="843807"/>
              <a:ext cx="3302856" cy="1404765"/>
              <a:chOff x="7063922" y="4106879"/>
              <a:chExt cx="3302856" cy="1912460"/>
            </a:xfrm>
          </p:grpSpPr>
          <p:pic>
            <p:nvPicPr>
              <p:cNvPr id="11" name="Рисунок 10">
                <a:extLst>
                  <a:ext uri="{FF2B5EF4-FFF2-40B4-BE49-F238E27FC236}"/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alphaModFix amt="35000"/>
              </a:blip>
              <a:stretch>
                <a:fillRect/>
              </a:stretch>
            </p:blipFill>
            <p:spPr>
              <a:xfrm>
                <a:off x="7063922" y="4106879"/>
                <a:ext cx="3302856" cy="1912460"/>
              </a:xfrm>
              <a:prstGeom prst="flowChartAlternateProcess">
                <a:avLst/>
              </a:prstGeom>
              <a:ln w="38100">
                <a:solidFill>
                  <a:srgbClr val="C0504E"/>
                </a:solidFill>
              </a:ln>
            </p:spPr>
          </p:pic>
          <p:sp>
            <p:nvSpPr>
              <p:cNvPr id="17" name="TextBox 16">
                <a:extLst>
                  <a:ext uri="{FF2B5EF4-FFF2-40B4-BE49-F238E27FC236}"/>
                </a:extLst>
              </p:cNvPr>
              <p:cNvSpPr txBox="1"/>
              <p:nvPr/>
            </p:nvSpPr>
            <p:spPr>
              <a:xfrm>
                <a:off x="7908854" y="4681698"/>
                <a:ext cx="1505240" cy="87951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b="1" dirty="0">
                    <a:solidFill>
                      <a:schemeClr val="accent1">
                        <a:lumMod val="7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SCADA </a:t>
                </a:r>
                <a:r>
                  <a:rPr lang="ru-RU" b="1" dirty="0">
                    <a:solidFill>
                      <a:schemeClr val="accent1">
                        <a:lumMod val="7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РЭС 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b="1" dirty="0">
                    <a:solidFill>
                      <a:schemeClr val="accent1">
                        <a:lumMod val="7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(СК-11)</a:t>
                </a:r>
              </a:p>
            </p:txBody>
          </p:sp>
        </p:grpSp>
        <p:pic>
          <p:nvPicPr>
            <p:cNvPr id="42" name="Рисунок 41">
              <a:extLst>
                <a:ext uri="{FF2B5EF4-FFF2-40B4-BE49-F238E27FC236}"/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533945" y="1345497"/>
              <a:ext cx="638971" cy="540000"/>
            </a:xfrm>
            <a:prstGeom prst="ellipse">
              <a:avLst/>
            </a:prstGeom>
            <a:ln w="38100">
              <a:solidFill>
                <a:srgbClr val="4AACC5"/>
              </a:solidFill>
            </a:ln>
          </p:spPr>
        </p:pic>
      </p:grpSp>
      <p:grpSp>
        <p:nvGrpSpPr>
          <p:cNvPr id="35844" name="Группа 2"/>
          <p:cNvGrpSpPr>
            <a:grpSpLocks/>
          </p:cNvGrpSpPr>
          <p:nvPr/>
        </p:nvGrpSpPr>
        <p:grpSpPr bwMode="auto">
          <a:xfrm>
            <a:off x="8193088" y="2587625"/>
            <a:ext cx="3865562" cy="1404938"/>
            <a:chOff x="176638" y="2525376"/>
            <a:chExt cx="3865256" cy="1404764"/>
          </a:xfrm>
        </p:grpSpPr>
        <p:grpSp>
          <p:nvGrpSpPr>
            <p:cNvPr id="35863" name="Группа 34"/>
            <p:cNvGrpSpPr>
              <a:grpSpLocks/>
            </p:cNvGrpSpPr>
            <p:nvPr/>
          </p:nvGrpSpPr>
          <p:grpSpPr bwMode="auto">
            <a:xfrm>
              <a:off x="569924" y="2525376"/>
              <a:ext cx="3471970" cy="1404764"/>
              <a:chOff x="8097612" y="1181430"/>
              <a:chExt cx="2972464" cy="1912461"/>
            </a:xfrm>
          </p:grpSpPr>
          <p:pic>
            <p:nvPicPr>
              <p:cNvPr id="34" name="Рисунок 33">
                <a:extLst>
                  <a:ext uri="{FF2B5EF4-FFF2-40B4-BE49-F238E27FC236}"/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alphaModFix amt="35000"/>
              </a:blip>
              <a:stretch>
                <a:fillRect/>
              </a:stretch>
            </p:blipFill>
            <p:spPr>
              <a:xfrm>
                <a:off x="8097612" y="1181430"/>
                <a:ext cx="2972464" cy="1912461"/>
              </a:xfrm>
              <a:prstGeom prst="flowChartAlternateProcess">
                <a:avLst/>
              </a:prstGeom>
              <a:ln w="38100">
                <a:solidFill>
                  <a:srgbClr val="C0504E"/>
                </a:solidFill>
              </a:ln>
            </p:spPr>
          </p:pic>
          <p:sp>
            <p:nvSpPr>
              <p:cNvPr id="18" name="TextBox 17">
                <a:extLst>
                  <a:ext uri="{FF2B5EF4-FFF2-40B4-BE49-F238E27FC236}"/>
                </a:extLst>
              </p:cNvPr>
              <p:cNvSpPr txBox="1"/>
              <p:nvPr/>
            </p:nvSpPr>
            <p:spPr>
              <a:xfrm>
                <a:off x="8550487" y="1697903"/>
                <a:ext cx="2151300" cy="879515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b="1" dirty="0">
                    <a:solidFill>
                      <a:schemeClr val="accent1">
                        <a:lumMod val="7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SCADA </a:t>
                </a:r>
                <a:r>
                  <a:rPr lang="ru-RU" b="1" dirty="0">
                    <a:solidFill>
                      <a:schemeClr val="accent1">
                        <a:lumMod val="7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ПС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b="1" dirty="0">
                    <a:solidFill>
                      <a:schemeClr val="accent1">
                        <a:lumMod val="7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(ELEUM, PLC, </a:t>
                </a:r>
                <a:r>
                  <a:rPr lang="en-US" b="1" dirty="0" err="1">
                    <a:solidFill>
                      <a:schemeClr val="accent1">
                        <a:lumMod val="7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Prosoft</a:t>
                </a:r>
                <a:r>
                  <a:rPr lang="en-US" b="1" dirty="0">
                    <a:solidFill>
                      <a:schemeClr val="accent1">
                        <a:lumMod val="7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)</a:t>
                </a:r>
                <a:endParaRPr lang="ru-RU" b="1" dirty="0">
                  <a:solidFill>
                    <a:schemeClr val="accent1">
                      <a:lumMod val="7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  <p:pic>
          <p:nvPicPr>
            <p:cNvPr id="44" name="Рисунок 43">
              <a:extLst>
                <a:ext uri="{FF2B5EF4-FFF2-40B4-BE49-F238E27FC236}"/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76638" y="2957758"/>
              <a:ext cx="659813" cy="540000"/>
            </a:xfrm>
            <a:prstGeom prst="ellipse">
              <a:avLst/>
            </a:prstGeom>
            <a:ln w="38100">
              <a:solidFill>
                <a:srgbClr val="4AACC5"/>
              </a:solidFill>
            </a:ln>
          </p:spPr>
        </p:pic>
      </p:grpSp>
      <p:grpSp>
        <p:nvGrpSpPr>
          <p:cNvPr id="35845" name="Группа 9"/>
          <p:cNvGrpSpPr>
            <a:grpSpLocks/>
          </p:cNvGrpSpPr>
          <p:nvPr/>
        </p:nvGrpSpPr>
        <p:grpSpPr bwMode="auto">
          <a:xfrm>
            <a:off x="6446838" y="4379913"/>
            <a:ext cx="3849687" cy="1600200"/>
            <a:chOff x="8747773" y="2486721"/>
            <a:chExt cx="3417850" cy="1600440"/>
          </a:xfrm>
        </p:grpSpPr>
        <p:grpSp>
          <p:nvGrpSpPr>
            <p:cNvPr id="35859" name="Группа 44"/>
            <p:cNvGrpSpPr>
              <a:grpSpLocks/>
            </p:cNvGrpSpPr>
            <p:nvPr/>
          </p:nvGrpSpPr>
          <p:grpSpPr bwMode="auto">
            <a:xfrm>
              <a:off x="9016350" y="2486721"/>
              <a:ext cx="3149273" cy="1600440"/>
              <a:chOff x="2705381" y="5007644"/>
              <a:chExt cx="3340845" cy="1709940"/>
            </a:xfrm>
          </p:grpSpPr>
          <p:pic>
            <p:nvPicPr>
              <p:cNvPr id="8" name="Рисунок 7">
                <a:extLst>
                  <a:ext uri="{FF2B5EF4-FFF2-40B4-BE49-F238E27FC236}"/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alphaModFix amt="35000"/>
              </a:blip>
              <a:stretch>
                <a:fillRect/>
              </a:stretch>
            </p:blipFill>
            <p:spPr>
              <a:xfrm>
                <a:off x="2730902" y="5007644"/>
                <a:ext cx="3097709" cy="1661044"/>
              </a:xfrm>
              <a:prstGeom prst="flowChartAlternateProcess">
                <a:avLst/>
              </a:prstGeom>
              <a:ln w="38100">
                <a:solidFill>
                  <a:srgbClr val="C00000"/>
                </a:solidFill>
              </a:ln>
            </p:spPr>
          </p:pic>
          <p:sp>
            <p:nvSpPr>
              <p:cNvPr id="28" name="TextBox 27">
                <a:extLst>
                  <a:ext uri="{FF2B5EF4-FFF2-40B4-BE49-F238E27FC236}"/>
                </a:extLst>
              </p:cNvPr>
              <p:cNvSpPr txBox="1"/>
              <p:nvPr/>
            </p:nvSpPr>
            <p:spPr>
              <a:xfrm>
                <a:off x="2706041" y="5402897"/>
                <a:ext cx="3340185" cy="131468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dirty="0"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Программное инструменты 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b="1" dirty="0">
                    <a:solidFill>
                      <a:schemeClr val="accent1">
                        <a:lumMod val="7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«Сетевой анализатор»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b="1" dirty="0">
                    <a:solidFill>
                      <a:schemeClr val="accent1">
                        <a:lumMod val="7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«РЕЛАН-61850»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000" b="1" dirty="0">
                  <a:solidFill>
                    <a:srgbClr val="0C5B9D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  <p:pic>
          <p:nvPicPr>
            <p:cNvPr id="47" name="Рисунок 46">
              <a:extLst>
                <a:ext uri="{FF2B5EF4-FFF2-40B4-BE49-F238E27FC236}"/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8747773" y="3038494"/>
              <a:ext cx="501552" cy="540000"/>
            </a:xfrm>
            <a:prstGeom prst="ellipse">
              <a:avLst/>
            </a:prstGeom>
            <a:ln w="38100">
              <a:solidFill>
                <a:srgbClr val="4AACC5"/>
              </a:solidFill>
            </a:ln>
          </p:spPr>
        </p:pic>
      </p:grpSp>
      <p:grpSp>
        <p:nvGrpSpPr>
          <p:cNvPr id="35846" name="Группа 5"/>
          <p:cNvGrpSpPr>
            <a:grpSpLocks/>
          </p:cNvGrpSpPr>
          <p:nvPr/>
        </p:nvGrpSpPr>
        <p:grpSpPr bwMode="auto">
          <a:xfrm>
            <a:off x="2141538" y="822325"/>
            <a:ext cx="3694112" cy="1419225"/>
            <a:chOff x="4539101" y="2516150"/>
            <a:chExt cx="3693522" cy="1418588"/>
          </a:xfrm>
        </p:grpSpPr>
        <p:grpSp>
          <p:nvGrpSpPr>
            <p:cNvPr id="35855" name="Группа 25"/>
            <p:cNvGrpSpPr>
              <a:grpSpLocks/>
            </p:cNvGrpSpPr>
            <p:nvPr/>
          </p:nvGrpSpPr>
          <p:grpSpPr bwMode="auto">
            <a:xfrm>
              <a:off x="4936715" y="2516150"/>
              <a:ext cx="3295908" cy="1418588"/>
              <a:chOff x="202324" y="4485748"/>
              <a:chExt cx="4032684" cy="1912461"/>
            </a:xfrm>
          </p:grpSpPr>
          <p:pic>
            <p:nvPicPr>
              <p:cNvPr id="7" name="Рисунок 6">
                <a:extLst>
                  <a:ext uri="{FF2B5EF4-FFF2-40B4-BE49-F238E27FC236}"/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alphaModFix amt="20000"/>
              </a:blip>
              <a:stretch>
                <a:fillRect/>
              </a:stretch>
            </p:blipFill>
            <p:spPr>
              <a:xfrm>
                <a:off x="202324" y="4485748"/>
                <a:ext cx="4032684" cy="1912461"/>
              </a:xfrm>
              <a:prstGeom prst="flowChartAlternateProcess">
                <a:avLst/>
              </a:prstGeom>
              <a:ln w="38100">
                <a:solidFill>
                  <a:srgbClr val="C0504E"/>
                </a:solidFill>
              </a:ln>
            </p:spPr>
          </p:pic>
          <p:sp>
            <p:nvSpPr>
              <p:cNvPr id="16" name="TextBox 15">
                <a:extLst>
                  <a:ext uri="{FF2B5EF4-FFF2-40B4-BE49-F238E27FC236}"/>
                </a:extLst>
              </p:cNvPr>
              <p:cNvSpPr txBox="1"/>
              <p:nvPr/>
            </p:nvSpPr>
            <p:spPr>
              <a:xfrm>
                <a:off x="572275" y="4669721"/>
                <a:ext cx="3239363" cy="1617249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dirty="0"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Программное 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dirty="0"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обеспечение системы 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b="1" dirty="0">
                    <a:solidFill>
                      <a:schemeClr val="accent1">
                        <a:lumMod val="7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информационной 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b="1" dirty="0">
                    <a:solidFill>
                      <a:schemeClr val="accent1">
                        <a:lumMod val="7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безопасности</a:t>
                </a:r>
              </a:p>
            </p:txBody>
          </p:sp>
        </p:grpSp>
        <p:pic>
          <p:nvPicPr>
            <p:cNvPr id="49" name="Рисунок 48">
              <a:extLst>
                <a:ext uri="{FF2B5EF4-FFF2-40B4-BE49-F238E27FC236}"/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4539101" y="2969628"/>
              <a:ext cx="609794" cy="540000"/>
            </a:xfrm>
            <a:prstGeom prst="ellipse">
              <a:avLst/>
            </a:prstGeom>
            <a:ln w="38100">
              <a:solidFill>
                <a:srgbClr val="4AACC5"/>
              </a:solidFill>
            </a:ln>
          </p:spPr>
        </p:pic>
      </p:grpSp>
      <p:grpSp>
        <p:nvGrpSpPr>
          <p:cNvPr id="35847" name="Группа 8"/>
          <p:cNvGrpSpPr>
            <a:grpSpLocks/>
          </p:cNvGrpSpPr>
          <p:nvPr/>
        </p:nvGrpSpPr>
        <p:grpSpPr bwMode="auto">
          <a:xfrm>
            <a:off x="2097088" y="4406900"/>
            <a:ext cx="3667125" cy="1501775"/>
            <a:chOff x="4540146" y="4216847"/>
            <a:chExt cx="3666028" cy="1502356"/>
          </a:xfrm>
        </p:grpSpPr>
        <p:grpSp>
          <p:nvGrpSpPr>
            <p:cNvPr id="35851" name="Группа 57"/>
            <p:cNvGrpSpPr>
              <a:grpSpLocks/>
            </p:cNvGrpSpPr>
            <p:nvPr/>
          </p:nvGrpSpPr>
          <p:grpSpPr bwMode="auto">
            <a:xfrm>
              <a:off x="4886837" y="4216847"/>
              <a:ext cx="3319337" cy="1502356"/>
              <a:chOff x="189693" y="3540165"/>
              <a:chExt cx="3319337" cy="1519142"/>
            </a:xfrm>
          </p:grpSpPr>
          <p:pic>
            <p:nvPicPr>
              <p:cNvPr id="53" name="Рисунок 52">
                <a:extLst>
                  <a:ext uri="{FF2B5EF4-FFF2-40B4-BE49-F238E27FC236}"/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alphaModFix amt="35000"/>
              </a:blip>
              <a:stretch>
                <a:fillRect/>
              </a:stretch>
            </p:blipFill>
            <p:spPr>
              <a:xfrm>
                <a:off x="189693" y="3540165"/>
                <a:ext cx="3222963" cy="1519142"/>
              </a:xfrm>
              <a:prstGeom prst="flowChartAlternateProcess">
                <a:avLst/>
              </a:prstGeom>
              <a:ln w="38100">
                <a:solidFill>
                  <a:srgbClr val="C00000"/>
                </a:solidFill>
              </a:ln>
            </p:spPr>
          </p:pic>
          <p:sp>
            <p:nvSpPr>
              <p:cNvPr id="55" name="TextBox 54">
                <a:extLst>
                  <a:ext uri="{FF2B5EF4-FFF2-40B4-BE49-F238E27FC236}"/>
                </a:extLst>
              </p:cNvPr>
              <p:cNvSpPr txBox="1"/>
              <p:nvPr/>
            </p:nvSpPr>
            <p:spPr>
              <a:xfrm>
                <a:off x="309587" y="3832431"/>
                <a:ext cx="3199443" cy="934610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dirty="0"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Программное обеспечение 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dirty="0"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для учета электроэнергии 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b="1" dirty="0">
                    <a:solidFill>
                      <a:schemeClr val="accent1">
                        <a:lumMod val="7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«Пирамида-Сети»</a:t>
                </a:r>
              </a:p>
            </p:txBody>
          </p:sp>
        </p:grpSp>
        <p:pic>
          <p:nvPicPr>
            <p:cNvPr id="57" name="Рисунок 56">
              <a:extLst>
                <a:ext uri="{FF2B5EF4-FFF2-40B4-BE49-F238E27FC236}"/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4540146" y="4719488"/>
              <a:ext cx="540000" cy="540000"/>
            </a:xfrm>
            <a:prstGeom prst="ellipse">
              <a:avLst/>
            </a:prstGeom>
            <a:ln w="38100">
              <a:solidFill>
                <a:srgbClr val="4AACC5"/>
              </a:solidFill>
            </a:ln>
          </p:spPr>
        </p:pic>
      </p:grpSp>
      <p:sp>
        <p:nvSpPr>
          <p:cNvPr id="37" name="TextBox 36">
            <a:extLst>
              <a:ext uri="{FF2B5EF4-FFF2-40B4-BE49-F238E27FC236}"/>
            </a:extLst>
          </p:cNvPr>
          <p:cNvSpPr txBox="1"/>
          <p:nvPr/>
        </p:nvSpPr>
        <p:spPr>
          <a:xfrm>
            <a:off x="584037" y="189312"/>
            <a:ext cx="9070156" cy="369332"/>
          </a:xfrm>
          <a:prstGeom prst="rect">
            <a:avLst/>
          </a:prstGeom>
          <a:solidFill>
            <a:srgbClr val="DCE6F2"/>
          </a:solidFill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242C96"/>
                </a:solidFill>
                <a:highlight>
                  <a:srgbClr val="DCE6F2"/>
                </a:highligh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sz="2400" b="1" dirty="0">
                <a:solidFill>
                  <a:srgbClr val="242C96"/>
                </a:solidFill>
                <a:highlight>
                  <a:srgbClr val="DCE6F2"/>
                </a:highligh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ЦИФРОВАЯ ЧАСТЬ КОМПЛЕКСА</a:t>
            </a:r>
          </a:p>
        </p:txBody>
      </p:sp>
      <p:sp>
        <p:nvSpPr>
          <p:cNvPr id="35849" name="Номер слайда 12"/>
          <p:cNvSpPr>
            <a:spLocks noGrp="1"/>
          </p:cNvSpPr>
          <p:nvPr>
            <p:ph type="sldNum" sz="quarter" idx="12"/>
          </p:nvPr>
        </p:nvSpPr>
        <p:spPr bwMode="auto">
          <a:xfrm>
            <a:off x="11171238" y="6481763"/>
            <a:ext cx="479425" cy="182562"/>
          </a:xfrm>
          <a:noFill/>
          <a:ln>
            <a:miter lim="800000"/>
            <a:headEnd/>
            <a:tailEnd/>
          </a:ln>
        </p:spPr>
        <p:txBody>
          <a:bodyPr wrap="square" lIns="0" tIns="0" rIns="0" bIns="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53C0D1A-C14C-4AB5-AA74-86B689E4243F}" type="slidenum">
              <a:rPr lang="ru-RU" sz="1100" smtClean="0">
                <a:solidFill>
                  <a:schemeClr val="tx1"/>
                </a:solidFill>
                <a:latin typeface="Roboto"/>
                <a:ea typeface="Roboto"/>
                <a:cs typeface="Roboto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ru-RU" sz="1100" smtClean="0">
              <a:solidFill>
                <a:schemeClr val="tx1"/>
              </a:solidFill>
              <a:latin typeface="Roboto"/>
              <a:ea typeface="Roboto"/>
              <a:cs typeface="Roboto"/>
            </a:endParaRPr>
          </a:p>
        </p:txBody>
      </p:sp>
      <p:pic>
        <p:nvPicPr>
          <p:cNvPr id="35850" name="Рисунок 39"/>
          <p:cNvPicPr>
            <a:picLocks noChangeAspect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02800" y="5797550"/>
            <a:ext cx="2489200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Рисунок 6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02800" y="5797550"/>
            <a:ext cx="2489200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6866" name="Группа 33"/>
          <p:cNvGrpSpPr>
            <a:grpSpLocks/>
          </p:cNvGrpSpPr>
          <p:nvPr/>
        </p:nvGrpSpPr>
        <p:grpSpPr bwMode="auto">
          <a:xfrm>
            <a:off x="342900" y="1069975"/>
            <a:ext cx="5492750" cy="720725"/>
            <a:chOff x="1111183" y="1234214"/>
            <a:chExt cx="5010219" cy="720000"/>
          </a:xfrm>
        </p:grpSpPr>
        <p:sp>
          <p:nvSpPr>
            <p:cNvPr id="30" name="Прямоугольник: скругленные углы 29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360246" y="1234214"/>
              <a:ext cx="4761156" cy="720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5291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361950"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solidFill>
                    <a:schemeClr val="tx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Стандарт МЭК 61850 в интеллектуальных </a:t>
              </a:r>
            </a:p>
            <a:p>
              <a:pPr marL="361950"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solidFill>
                    <a:schemeClr val="tx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электронных устройствах</a:t>
              </a:r>
            </a:p>
          </p:txBody>
        </p:sp>
        <p:sp>
          <p:nvSpPr>
            <p:cNvPr id="33" name="Овал 32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111183" y="1234214"/>
              <a:ext cx="719676" cy="720000"/>
            </a:xfrm>
            <a:prstGeom prst="ellipse">
              <a:avLst/>
            </a:prstGeom>
            <a:solidFill>
              <a:srgbClr val="5291D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200" b="1" dirty="0"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1</a:t>
              </a:r>
            </a:p>
          </p:txBody>
        </p:sp>
      </p:grpSp>
      <p:grpSp>
        <p:nvGrpSpPr>
          <p:cNvPr id="36867" name="Группа 34"/>
          <p:cNvGrpSpPr>
            <a:grpSpLocks/>
          </p:cNvGrpSpPr>
          <p:nvPr/>
        </p:nvGrpSpPr>
        <p:grpSpPr bwMode="auto">
          <a:xfrm>
            <a:off x="342900" y="2062163"/>
            <a:ext cx="5492750" cy="719137"/>
            <a:chOff x="1111183" y="1234214"/>
            <a:chExt cx="5493173" cy="720000"/>
          </a:xfrm>
        </p:grpSpPr>
        <p:sp>
          <p:nvSpPr>
            <p:cNvPr id="36" name="Прямоугольник: скругленные углы 35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360440" y="1234214"/>
              <a:ext cx="5243916" cy="720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5291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361950"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solidFill>
                    <a:schemeClr val="tx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Проектирование на базе стандарта </a:t>
              </a:r>
            </a:p>
            <a:p>
              <a:pPr marL="361950"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solidFill>
                    <a:schemeClr val="tx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МЭК 61850</a:t>
              </a:r>
            </a:p>
          </p:txBody>
        </p:sp>
        <p:sp>
          <p:nvSpPr>
            <p:cNvPr id="37" name="Овал 36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111183" y="1234214"/>
              <a:ext cx="720781" cy="720000"/>
            </a:xfrm>
            <a:prstGeom prst="ellipse">
              <a:avLst/>
            </a:prstGeom>
            <a:solidFill>
              <a:srgbClr val="5291D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200" b="1" dirty="0"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2</a:t>
              </a:r>
              <a:endParaRPr lang="ru-RU" sz="32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</p:grpSp>
      <p:grpSp>
        <p:nvGrpSpPr>
          <p:cNvPr id="36868" name="Группа 37"/>
          <p:cNvGrpSpPr>
            <a:grpSpLocks/>
          </p:cNvGrpSpPr>
          <p:nvPr/>
        </p:nvGrpSpPr>
        <p:grpSpPr bwMode="auto">
          <a:xfrm>
            <a:off x="342900" y="3119438"/>
            <a:ext cx="5492750" cy="719137"/>
            <a:chOff x="1111183" y="1234214"/>
            <a:chExt cx="5493173" cy="720000"/>
          </a:xfrm>
        </p:grpSpPr>
        <p:sp>
          <p:nvSpPr>
            <p:cNvPr id="39" name="Прямоугольник: скругленные углы 38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360440" y="1234214"/>
              <a:ext cx="5243916" cy="720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5291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361950"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solidFill>
                    <a:schemeClr val="tx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Наладка устройств РЗА различных производителей и расчет параметров</a:t>
              </a:r>
            </a:p>
          </p:txBody>
        </p:sp>
        <p:sp>
          <p:nvSpPr>
            <p:cNvPr id="40" name="Овал 39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111183" y="1234214"/>
              <a:ext cx="720781" cy="720000"/>
            </a:xfrm>
            <a:prstGeom prst="ellipse">
              <a:avLst/>
            </a:prstGeom>
            <a:solidFill>
              <a:srgbClr val="5291D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200" b="1" dirty="0"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3</a:t>
              </a:r>
            </a:p>
          </p:txBody>
        </p:sp>
      </p:grpSp>
      <p:grpSp>
        <p:nvGrpSpPr>
          <p:cNvPr id="36869" name="Группа 40"/>
          <p:cNvGrpSpPr>
            <a:grpSpLocks/>
          </p:cNvGrpSpPr>
          <p:nvPr/>
        </p:nvGrpSpPr>
        <p:grpSpPr bwMode="auto">
          <a:xfrm>
            <a:off x="382588" y="4176713"/>
            <a:ext cx="5453062" cy="719137"/>
            <a:chOff x="1111183" y="1234214"/>
            <a:chExt cx="5453917" cy="720000"/>
          </a:xfrm>
        </p:grpSpPr>
        <p:sp>
          <p:nvSpPr>
            <p:cNvPr id="42" name="Прямоугольник: скругленные углы 4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360459" y="1234214"/>
              <a:ext cx="5204641" cy="720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5291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361950"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solidFill>
                    <a:schemeClr val="tx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Наладка устройств АСУ ТП</a:t>
              </a:r>
            </a:p>
          </p:txBody>
        </p:sp>
        <p:sp>
          <p:nvSpPr>
            <p:cNvPr id="43" name="Овал 42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111183" y="1234214"/>
              <a:ext cx="719250" cy="720000"/>
            </a:xfrm>
            <a:prstGeom prst="ellipse">
              <a:avLst/>
            </a:prstGeom>
            <a:solidFill>
              <a:srgbClr val="5291D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200" b="1" dirty="0"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4</a:t>
              </a:r>
            </a:p>
          </p:txBody>
        </p:sp>
      </p:grpSp>
      <p:grpSp>
        <p:nvGrpSpPr>
          <p:cNvPr id="36870" name="Группа 43"/>
          <p:cNvGrpSpPr>
            <a:grpSpLocks/>
          </p:cNvGrpSpPr>
          <p:nvPr/>
        </p:nvGrpSpPr>
        <p:grpSpPr bwMode="auto">
          <a:xfrm>
            <a:off x="382588" y="5219700"/>
            <a:ext cx="5453062" cy="719138"/>
            <a:chOff x="1111183" y="1234214"/>
            <a:chExt cx="5010219" cy="720000"/>
          </a:xfrm>
        </p:grpSpPr>
        <p:sp>
          <p:nvSpPr>
            <p:cNvPr id="45" name="Прямоугольник: скругленные углы 44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360600" y="1234214"/>
              <a:ext cx="4760802" cy="720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5291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361950"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solidFill>
                    <a:schemeClr val="tx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Технологии информационных сетей</a:t>
              </a:r>
            </a:p>
          </p:txBody>
        </p:sp>
        <p:sp>
          <p:nvSpPr>
            <p:cNvPr id="46" name="Овал 45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111183" y="1234214"/>
              <a:ext cx="720538" cy="720000"/>
            </a:xfrm>
            <a:prstGeom prst="ellipse">
              <a:avLst/>
            </a:prstGeom>
            <a:solidFill>
              <a:srgbClr val="5291D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200" b="1" dirty="0"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5</a:t>
              </a:r>
            </a:p>
          </p:txBody>
        </p:sp>
      </p:grpSp>
      <p:grpSp>
        <p:nvGrpSpPr>
          <p:cNvPr id="36871" name="Группа 46"/>
          <p:cNvGrpSpPr>
            <a:grpSpLocks/>
          </p:cNvGrpSpPr>
          <p:nvPr/>
        </p:nvGrpSpPr>
        <p:grpSpPr bwMode="auto">
          <a:xfrm>
            <a:off x="6127750" y="1100138"/>
            <a:ext cx="5670550" cy="962025"/>
            <a:chOff x="1111183" y="1234214"/>
            <a:chExt cx="5043092" cy="962138"/>
          </a:xfrm>
        </p:grpSpPr>
        <p:sp>
          <p:nvSpPr>
            <p:cNvPr id="48" name="Прямоугольник: скругленные углы 47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359667" y="1234214"/>
              <a:ext cx="4794608" cy="962138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5291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361950"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solidFill>
                    <a:schemeClr val="tx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Оперативно-технологическое </a:t>
              </a:r>
            </a:p>
            <a:p>
              <a:pPr marL="361950"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solidFill>
                    <a:schemeClr val="tx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управление в различных режимах</a:t>
              </a:r>
            </a:p>
            <a:p>
              <a:pPr marL="361950"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solidFill>
                    <a:schemeClr val="tx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 работы сети в цифровом формате</a:t>
              </a:r>
            </a:p>
          </p:txBody>
        </p:sp>
        <p:sp>
          <p:nvSpPr>
            <p:cNvPr id="49" name="Овал 48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111183" y="1234214"/>
              <a:ext cx="720038" cy="719221"/>
            </a:xfrm>
            <a:prstGeom prst="ellipse">
              <a:avLst/>
            </a:prstGeom>
            <a:solidFill>
              <a:srgbClr val="5291D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200" b="1" dirty="0"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6</a:t>
              </a:r>
            </a:p>
          </p:txBody>
        </p:sp>
      </p:grpSp>
      <p:grpSp>
        <p:nvGrpSpPr>
          <p:cNvPr id="36872" name="Группа 49"/>
          <p:cNvGrpSpPr>
            <a:grpSpLocks/>
          </p:cNvGrpSpPr>
          <p:nvPr/>
        </p:nvGrpSpPr>
        <p:grpSpPr bwMode="auto">
          <a:xfrm>
            <a:off x="6156325" y="2200275"/>
            <a:ext cx="5641975" cy="719138"/>
            <a:chOff x="1111183" y="1234214"/>
            <a:chExt cx="5170467" cy="720000"/>
          </a:xfrm>
        </p:grpSpPr>
        <p:sp>
          <p:nvSpPr>
            <p:cNvPr id="51" name="Прямоугольник: скругленные углы 50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359959" y="1234214"/>
              <a:ext cx="4921691" cy="720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5291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361950"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solidFill>
                    <a:schemeClr val="tx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Технологии цифровой трансформации РЭС</a:t>
              </a:r>
            </a:p>
          </p:txBody>
        </p:sp>
        <p:sp>
          <p:nvSpPr>
            <p:cNvPr id="52" name="Овал 5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111183" y="1234214"/>
              <a:ext cx="720141" cy="720000"/>
            </a:xfrm>
            <a:prstGeom prst="ellipse">
              <a:avLst/>
            </a:prstGeom>
            <a:solidFill>
              <a:srgbClr val="5291D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200" b="1" dirty="0"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7</a:t>
              </a:r>
            </a:p>
          </p:txBody>
        </p:sp>
      </p:grpSp>
      <p:grpSp>
        <p:nvGrpSpPr>
          <p:cNvPr id="36873" name="Группа 52"/>
          <p:cNvGrpSpPr>
            <a:grpSpLocks/>
          </p:cNvGrpSpPr>
          <p:nvPr/>
        </p:nvGrpSpPr>
        <p:grpSpPr bwMode="auto">
          <a:xfrm>
            <a:off x="6156325" y="4176713"/>
            <a:ext cx="5641975" cy="933450"/>
            <a:chOff x="1111183" y="1234214"/>
            <a:chExt cx="5166736" cy="933438"/>
          </a:xfrm>
        </p:grpSpPr>
        <p:sp>
          <p:nvSpPr>
            <p:cNvPr id="54" name="Прямоугольник: скругленные углы 53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359780" y="1234214"/>
              <a:ext cx="4918139" cy="933438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5291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361950"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solidFill>
                    <a:schemeClr val="tx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Защита информации, реагирование </a:t>
              </a:r>
            </a:p>
            <a:p>
              <a:pPr marL="361950"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solidFill>
                    <a:schemeClr val="tx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на компьютерные инциденты </a:t>
              </a:r>
            </a:p>
            <a:p>
              <a:pPr marL="361950"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solidFill>
                    <a:schemeClr val="tx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и ликвидация их последствий</a:t>
              </a:r>
            </a:p>
          </p:txBody>
        </p:sp>
        <p:sp>
          <p:nvSpPr>
            <p:cNvPr id="55" name="Овал 54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111183" y="1234214"/>
              <a:ext cx="719622" cy="720716"/>
            </a:xfrm>
            <a:prstGeom prst="ellipse">
              <a:avLst/>
            </a:prstGeom>
            <a:solidFill>
              <a:srgbClr val="5291D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200" b="1" dirty="0"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9</a:t>
              </a:r>
            </a:p>
          </p:txBody>
        </p:sp>
      </p:grpSp>
      <p:grpSp>
        <p:nvGrpSpPr>
          <p:cNvPr id="36874" name="Группа 55"/>
          <p:cNvGrpSpPr>
            <a:grpSpLocks/>
          </p:cNvGrpSpPr>
          <p:nvPr/>
        </p:nvGrpSpPr>
        <p:grpSpPr bwMode="auto">
          <a:xfrm>
            <a:off x="6156325" y="3133725"/>
            <a:ext cx="5641975" cy="719138"/>
            <a:chOff x="1111183" y="1234214"/>
            <a:chExt cx="5346029" cy="720000"/>
          </a:xfrm>
        </p:grpSpPr>
        <p:sp>
          <p:nvSpPr>
            <p:cNvPr id="57" name="Прямоугольник: скругленные углы 56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360885" y="1234214"/>
              <a:ext cx="5096327" cy="720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5291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361950"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solidFill>
                    <a:schemeClr val="tx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Проведение испытаний оборудования с применением испытательных установок</a:t>
              </a:r>
            </a:p>
          </p:txBody>
        </p:sp>
        <p:sp>
          <p:nvSpPr>
            <p:cNvPr id="58" name="Овал 57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111183" y="1234214"/>
              <a:ext cx="720526" cy="720000"/>
            </a:xfrm>
            <a:prstGeom prst="ellipse">
              <a:avLst/>
            </a:prstGeom>
            <a:solidFill>
              <a:srgbClr val="5291D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200" b="1" dirty="0"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8</a:t>
              </a:r>
            </a:p>
          </p:txBody>
        </p:sp>
      </p:grpSp>
      <p:sp>
        <p:nvSpPr>
          <p:cNvPr id="59" name="TextBox 58">
            <a:extLst>
              <a:ext uri="{FF2B5EF4-FFF2-40B4-BE49-F238E27FC236}"/>
            </a:extLst>
          </p:cNvPr>
          <p:cNvSpPr txBox="1"/>
          <p:nvPr/>
        </p:nvSpPr>
        <p:spPr>
          <a:xfrm>
            <a:off x="515007" y="340634"/>
            <a:ext cx="9139186" cy="369332"/>
          </a:xfrm>
          <a:prstGeom prst="rect">
            <a:avLst/>
          </a:prstGeom>
          <a:solidFill>
            <a:srgbClr val="DCE6F2"/>
          </a:solidFill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242C96"/>
                </a:solidFill>
                <a:highlight>
                  <a:srgbClr val="DCE6F2"/>
                </a:highligh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sz="2400" b="1" dirty="0">
                <a:solidFill>
                  <a:srgbClr val="242C96"/>
                </a:solidFill>
                <a:highlight>
                  <a:srgbClr val="DCE6F2"/>
                </a:highligh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РЕАЛИЗУЕМЫЕ ПРОГРАММЫ ОБУЧЕНИЯ</a:t>
            </a:r>
            <a:r>
              <a:rPr lang="en-US" sz="2400" b="1" dirty="0">
                <a:solidFill>
                  <a:srgbClr val="242C96"/>
                </a:solidFill>
                <a:highlight>
                  <a:srgbClr val="DCE6F2"/>
                </a:highligh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endParaRPr lang="ru-RU" sz="2400" b="1" dirty="0">
              <a:solidFill>
                <a:srgbClr val="242C96"/>
              </a:solidFill>
              <a:highlight>
                <a:srgbClr val="DCE6F2"/>
              </a:highlight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6876" name="Номер слайда 12"/>
          <p:cNvSpPr>
            <a:spLocks noGrp="1"/>
          </p:cNvSpPr>
          <p:nvPr>
            <p:ph type="sldNum" sz="quarter" idx="12"/>
          </p:nvPr>
        </p:nvSpPr>
        <p:spPr bwMode="auto">
          <a:xfrm>
            <a:off x="11171238" y="6481763"/>
            <a:ext cx="479425" cy="182562"/>
          </a:xfrm>
          <a:noFill/>
          <a:ln>
            <a:miter lim="800000"/>
            <a:headEnd/>
            <a:tailEnd/>
          </a:ln>
        </p:spPr>
        <p:txBody>
          <a:bodyPr wrap="square" lIns="0" tIns="0" rIns="0" bIns="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8BF2D28-4C50-4C02-BD81-0D55FB4C0D24}" type="slidenum">
              <a:rPr lang="ru-RU" sz="1100" smtClean="0">
                <a:solidFill>
                  <a:schemeClr val="tx1"/>
                </a:solidFill>
                <a:latin typeface="Roboto"/>
                <a:ea typeface="Roboto"/>
                <a:cs typeface="Roboto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ru-RU" sz="1100" smtClean="0">
              <a:solidFill>
                <a:schemeClr val="tx1"/>
              </a:solidFill>
              <a:latin typeface="Roboto"/>
              <a:ea typeface="Roboto"/>
              <a:cs typeface="Roboto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рямоугольник 28">
            <a:extLst>
              <a:ext uri="{FF2B5EF4-FFF2-40B4-BE49-F238E27FC236}"/>
            </a:extLst>
          </p:cNvPr>
          <p:cNvSpPr/>
          <p:nvPr/>
        </p:nvSpPr>
        <p:spPr>
          <a:xfrm>
            <a:off x="4391025" y="3465513"/>
            <a:ext cx="7721600" cy="2947987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600"/>
              </a:spcBef>
              <a:spcAft>
                <a:spcPts val="0"/>
              </a:spcAft>
              <a:defRPr/>
            </a:pPr>
            <a:endParaRPr lang="ru-RU" sz="14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pic>
        <p:nvPicPr>
          <p:cNvPr id="38914" name="Объект 15"/>
          <p:cNvPicPr>
            <a:picLocks noGrp="1" noChangeAspect="1"/>
          </p:cNvPicPr>
          <p:nvPr/>
        </p:nvPicPr>
        <p:blipFill>
          <a:blip r:embed="rId3"/>
          <a:srcRect l="38165" r="41692" b="28165"/>
          <a:stretch>
            <a:fillRect/>
          </a:stretch>
        </p:blipFill>
        <p:spPr bwMode="auto">
          <a:xfrm>
            <a:off x="10841038" y="3430588"/>
            <a:ext cx="1355725" cy="298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Рисунок 1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02800" y="5797550"/>
            <a:ext cx="2489200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Номер слайда 12"/>
          <p:cNvSpPr>
            <a:spLocks noGrp="1"/>
          </p:cNvSpPr>
          <p:nvPr>
            <p:ph type="sldNum" sz="quarter" idx="12"/>
          </p:nvPr>
        </p:nvSpPr>
        <p:spPr bwMode="auto">
          <a:xfrm>
            <a:off x="11171238" y="6481763"/>
            <a:ext cx="479425" cy="182562"/>
          </a:xfrm>
          <a:noFill/>
          <a:ln>
            <a:miter lim="800000"/>
            <a:headEnd/>
            <a:tailEnd/>
          </a:ln>
        </p:spPr>
        <p:txBody>
          <a:bodyPr wrap="square" lIns="0" tIns="0" rIns="0" bIns="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F2D0CBF-676F-4243-8F25-94D07CCB5046}" type="slidenum">
              <a:rPr lang="ru-RU" sz="1100" smtClean="0">
                <a:solidFill>
                  <a:schemeClr val="tx1"/>
                </a:solidFill>
                <a:latin typeface="Roboto"/>
                <a:ea typeface="Roboto"/>
                <a:cs typeface="Roboto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ru-RU" sz="1100" smtClean="0">
              <a:solidFill>
                <a:schemeClr val="tx1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5" name="TextBox 4">
            <a:extLst>
              <a:ext uri="{FF2B5EF4-FFF2-40B4-BE49-F238E27FC236}"/>
            </a:extLst>
          </p:cNvPr>
          <p:cNvSpPr txBox="1"/>
          <p:nvPr/>
        </p:nvSpPr>
        <p:spPr>
          <a:xfrm>
            <a:off x="549695" y="314426"/>
            <a:ext cx="9128676" cy="369332"/>
          </a:xfrm>
          <a:prstGeom prst="rect">
            <a:avLst/>
          </a:prstGeom>
          <a:solidFill>
            <a:srgbClr val="DCE6F2"/>
          </a:solidFill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242C96"/>
                </a:solidFill>
                <a:highlight>
                  <a:srgbClr val="DCE6F2"/>
                </a:highligh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sz="2400" b="1" dirty="0">
                <a:solidFill>
                  <a:srgbClr val="242C96"/>
                </a:solidFill>
                <a:highlight>
                  <a:srgbClr val="DCE6F2"/>
                </a:highligh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ПРИМЕНЕНИЕ УЧЕБНО-ТРЕНИРОВОЧНОГО КОМПЛЕКСА</a:t>
            </a:r>
          </a:p>
        </p:txBody>
      </p:sp>
      <p:sp>
        <p:nvSpPr>
          <p:cNvPr id="14" name="TextBox 13">
            <a:extLst>
              <a:ext uri="{FF2B5EF4-FFF2-40B4-BE49-F238E27FC236}"/>
            </a:extLst>
          </p:cNvPr>
          <p:cNvSpPr txBox="1"/>
          <p:nvPr/>
        </p:nvSpPr>
        <p:spPr>
          <a:xfrm>
            <a:off x="42863" y="3582988"/>
            <a:ext cx="4348162" cy="283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5291D6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ВОЗМОЖНОСТИ МОДЕЛИРОВАНИЯ: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Нормальные режимы ЭЭС;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Переходные режимы ЭЭС;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Режимы ведения оперативных переключений;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Длительная имитация режимов ЭЭС;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Влияние реальных ИЭУ на режим ЭЭС.</a:t>
            </a:r>
          </a:p>
        </p:txBody>
      </p:sp>
      <p:sp>
        <p:nvSpPr>
          <p:cNvPr id="15" name="TextBox 14">
            <a:extLst>
              <a:ext uri="{FF2B5EF4-FFF2-40B4-BE49-F238E27FC236}"/>
            </a:extLst>
          </p:cNvPr>
          <p:cNvSpPr txBox="1"/>
          <p:nvPr/>
        </p:nvSpPr>
        <p:spPr>
          <a:xfrm>
            <a:off x="5746750" y="1022350"/>
            <a:ext cx="6445250" cy="22780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5291D6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ОСНОВНЫЕ ОБУЧАЕМЫЕ КАТЕГОРИИ СПЕЦИАЛИСТОВ: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Персонал РЗА;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Персонал АСУТП;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Оперативный персонал;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Диспетчерский персонал;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Персонал центров информационной безопасности;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Персонал АИИСКУЭ.</a:t>
            </a:r>
          </a:p>
        </p:txBody>
      </p:sp>
      <p:pic>
        <p:nvPicPr>
          <p:cNvPr id="38920" name="Рисунок 1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836275" y="119063"/>
            <a:ext cx="1147763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Прямоугольник 17">
            <a:extLst>
              <a:ext uri="{FF2B5EF4-FFF2-40B4-BE49-F238E27FC236}"/>
            </a:extLst>
          </p:cNvPr>
          <p:cNvSpPr/>
          <p:nvPr/>
        </p:nvSpPr>
        <p:spPr>
          <a:xfrm>
            <a:off x="20638" y="917575"/>
            <a:ext cx="5726112" cy="2563813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600"/>
              </a:spcBef>
              <a:spcAft>
                <a:spcPts val="0"/>
              </a:spcAft>
              <a:defRPr/>
            </a:pPr>
            <a:endParaRPr lang="ru-RU" sz="14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38922" name="TextBox 6"/>
          <p:cNvSpPr txBox="1">
            <a:spLocks noChangeArrowheads="1"/>
          </p:cNvSpPr>
          <p:nvPr/>
        </p:nvSpPr>
        <p:spPr bwMode="auto">
          <a:xfrm>
            <a:off x="768350" y="2308225"/>
            <a:ext cx="2166938" cy="119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72000" rIns="0">
            <a:spAutoFit/>
          </a:bodyPr>
          <a:lstStyle/>
          <a:p>
            <a:r>
              <a:rPr lang="ru-RU">
                <a:solidFill>
                  <a:srgbClr val="242C96"/>
                </a:solidFill>
                <a:latin typeface="Roboto"/>
                <a:ea typeface="Roboto"/>
                <a:cs typeface="Roboto"/>
                <a:sym typeface="Helvetica" pitchFamily="34" charset="0"/>
              </a:rPr>
              <a:t>ДЕЙСТВИЯ ПРИ</a:t>
            </a:r>
          </a:p>
          <a:p>
            <a:r>
              <a:rPr lang="ru-RU">
                <a:solidFill>
                  <a:srgbClr val="242C96"/>
                </a:solidFill>
                <a:latin typeface="Roboto"/>
                <a:ea typeface="Roboto"/>
                <a:cs typeface="Roboto"/>
                <a:sym typeface="Helvetica" pitchFamily="34" charset="0"/>
              </a:rPr>
              <a:t>НЕИСПРАВНОТЯХ </a:t>
            </a:r>
          </a:p>
          <a:p>
            <a:r>
              <a:rPr lang="ru-RU">
                <a:solidFill>
                  <a:srgbClr val="242C96"/>
                </a:solidFill>
                <a:latin typeface="Roboto"/>
                <a:ea typeface="Roboto"/>
                <a:cs typeface="Roboto"/>
                <a:sym typeface="Helvetica" pitchFamily="34" charset="0"/>
              </a:rPr>
              <a:t>НА ВАПС</a:t>
            </a:r>
            <a:r>
              <a:rPr lang="ru-RU" sz="1600">
                <a:solidFill>
                  <a:srgbClr val="242C96"/>
                </a:solidFill>
                <a:latin typeface="Roboto"/>
                <a:ea typeface="Roboto"/>
                <a:cs typeface="Roboto"/>
                <a:sym typeface="Helvetica" pitchFamily="34" charset="0"/>
              </a:rPr>
              <a:t/>
            </a:r>
            <a:br>
              <a:rPr lang="ru-RU" sz="1600">
                <a:solidFill>
                  <a:srgbClr val="242C96"/>
                </a:solidFill>
                <a:latin typeface="Roboto"/>
                <a:ea typeface="Roboto"/>
                <a:cs typeface="Roboto"/>
                <a:sym typeface="Helvetica" pitchFamily="34" charset="0"/>
              </a:rPr>
            </a:br>
            <a:endParaRPr lang="ru-RU" sz="1600">
              <a:solidFill>
                <a:srgbClr val="242C96"/>
              </a:solidFill>
              <a:latin typeface="Roboto"/>
              <a:ea typeface="Roboto"/>
              <a:cs typeface="Roboto"/>
              <a:sym typeface="Helvetica" pitchFamily="34" charset="0"/>
            </a:endParaRPr>
          </a:p>
        </p:txBody>
      </p:sp>
      <p:sp>
        <p:nvSpPr>
          <p:cNvPr id="38923" name="TextBox 8"/>
          <p:cNvSpPr txBox="1">
            <a:spLocks noChangeArrowheads="1"/>
          </p:cNvSpPr>
          <p:nvPr/>
        </p:nvSpPr>
        <p:spPr bwMode="auto">
          <a:xfrm>
            <a:off x="771525" y="1582738"/>
            <a:ext cx="1838325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72000" rIns="0">
            <a:spAutoFit/>
          </a:bodyPr>
          <a:lstStyle/>
          <a:p>
            <a:r>
              <a:rPr lang="ru-RU">
                <a:solidFill>
                  <a:srgbClr val="242C96"/>
                </a:solidFill>
                <a:latin typeface="Roboto"/>
                <a:ea typeface="Roboto"/>
                <a:cs typeface="Roboto"/>
                <a:sym typeface="Helvetica" pitchFamily="34" charset="0"/>
              </a:rPr>
              <a:t>ПРИНЦИПЫ РАБОТЫ ВАПС</a:t>
            </a:r>
            <a:endParaRPr lang="ru-RU" altLang="ru-RU">
              <a:solidFill>
                <a:srgbClr val="242C96"/>
              </a:solidFill>
              <a:latin typeface="Roboto"/>
              <a:ea typeface="Roboto"/>
              <a:cs typeface="Roboto"/>
              <a:sym typeface="Helvetica" pitchFamily="34" charset="0"/>
            </a:endParaRPr>
          </a:p>
        </p:txBody>
      </p:sp>
      <p:sp>
        <p:nvSpPr>
          <p:cNvPr id="38924" name="TextBox 11"/>
          <p:cNvSpPr txBox="1">
            <a:spLocks noChangeArrowheads="1"/>
          </p:cNvSpPr>
          <p:nvPr/>
        </p:nvSpPr>
        <p:spPr bwMode="auto">
          <a:xfrm>
            <a:off x="3586163" y="1587500"/>
            <a:ext cx="200025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72000" rIns="0">
            <a:spAutoFit/>
          </a:bodyPr>
          <a:lstStyle/>
          <a:p>
            <a:r>
              <a:rPr lang="ru-RU" altLang="ru-RU">
                <a:solidFill>
                  <a:srgbClr val="242C96"/>
                </a:solidFill>
                <a:latin typeface="Roboto"/>
                <a:ea typeface="Roboto"/>
                <a:cs typeface="Roboto"/>
                <a:sym typeface="Helvetica" pitchFamily="34" charset="0"/>
              </a:rPr>
              <a:t>НАЛАДКА И ОБСЛУЖИВАНИЕ</a:t>
            </a:r>
            <a:endParaRPr lang="ru-RU">
              <a:solidFill>
                <a:srgbClr val="242C96"/>
              </a:solidFill>
              <a:latin typeface="Roboto"/>
              <a:ea typeface="Roboto"/>
              <a:cs typeface="Roboto"/>
              <a:sym typeface="Helvetica" pitchFamily="34" charset="0"/>
            </a:endParaRPr>
          </a:p>
        </p:txBody>
      </p:sp>
      <p:sp>
        <p:nvSpPr>
          <p:cNvPr id="38925" name="TextBox 14"/>
          <p:cNvSpPr txBox="1">
            <a:spLocks noChangeArrowheads="1"/>
          </p:cNvSpPr>
          <p:nvPr/>
        </p:nvSpPr>
        <p:spPr bwMode="auto">
          <a:xfrm>
            <a:off x="3586163" y="2420938"/>
            <a:ext cx="2160587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72000" rIns="0">
            <a:spAutoFit/>
          </a:bodyPr>
          <a:lstStyle/>
          <a:p>
            <a:r>
              <a:rPr lang="ru-RU">
                <a:solidFill>
                  <a:srgbClr val="242C96"/>
                </a:solidFill>
                <a:latin typeface="Roboto"/>
                <a:ea typeface="Roboto"/>
                <a:cs typeface="Roboto"/>
                <a:sym typeface="Helvetica" pitchFamily="34" charset="0"/>
              </a:rPr>
              <a:t>ПРОЕКТИРОВАНИЕ </a:t>
            </a:r>
          </a:p>
          <a:p>
            <a:r>
              <a:rPr lang="ru-RU">
                <a:solidFill>
                  <a:srgbClr val="242C96"/>
                </a:solidFill>
                <a:latin typeface="Roboto"/>
                <a:ea typeface="Roboto"/>
                <a:cs typeface="Roboto"/>
                <a:sym typeface="Helvetica" pitchFamily="34" charset="0"/>
              </a:rPr>
              <a:t>ВАПС</a:t>
            </a:r>
          </a:p>
        </p:txBody>
      </p:sp>
      <p:sp>
        <p:nvSpPr>
          <p:cNvPr id="23" name="Прямоугольник 22">
            <a:extLst>
              <a:ext uri="{FF2B5EF4-FFF2-40B4-BE49-F238E27FC236}"/>
            </a:extLst>
          </p:cNvPr>
          <p:cNvSpPr/>
          <p:nvPr/>
        </p:nvSpPr>
        <p:spPr>
          <a:xfrm>
            <a:off x="327025" y="1022350"/>
            <a:ext cx="4624388" cy="369888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9057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Helvetica"/>
              </a:rPr>
              <a:t>ОСНОВНЫЕ ФОРМИРУЕМЫЕ НАВЫКИ</a:t>
            </a:r>
          </a:p>
        </p:txBody>
      </p:sp>
      <p:pic>
        <p:nvPicPr>
          <p:cNvPr id="38927" name="Изображение 8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44813" y="1582738"/>
            <a:ext cx="53975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8" name="Изображение 1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35288" y="2447925"/>
            <a:ext cx="541337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9" name="Изображение 12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39700" y="2409825"/>
            <a:ext cx="539750" cy="54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30" name="Изображение 7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52400" y="1601788"/>
            <a:ext cx="541338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31" name="TextBox 6"/>
          <p:cNvSpPr txBox="1">
            <a:spLocks noChangeArrowheads="1"/>
          </p:cNvSpPr>
          <p:nvPr/>
        </p:nvSpPr>
        <p:spPr bwMode="auto">
          <a:xfrm>
            <a:off x="5203825" y="4905375"/>
            <a:ext cx="3457575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72000" rIns="0">
            <a:spAutoFit/>
          </a:bodyPr>
          <a:lstStyle/>
          <a:p>
            <a:r>
              <a:rPr lang="ru-RU" sz="1600">
                <a:solidFill>
                  <a:srgbClr val="242C96"/>
                </a:solidFill>
                <a:latin typeface="Roboto"/>
                <a:ea typeface="Roboto"/>
                <a:cs typeface="Roboto"/>
                <a:sym typeface="Helvetica" pitchFamily="34" charset="0"/>
              </a:rPr>
              <a:t>ОБУЧЕНИЕ ПО </a:t>
            </a:r>
            <a:endParaRPr lang="en-US" sz="1600">
              <a:solidFill>
                <a:srgbClr val="242C96"/>
              </a:solidFill>
              <a:latin typeface="Roboto"/>
              <a:ea typeface="Roboto"/>
              <a:cs typeface="Roboto"/>
              <a:sym typeface="Helvetica" pitchFamily="34" charset="0"/>
            </a:endParaRPr>
          </a:p>
          <a:p>
            <a:r>
              <a:rPr lang="ru-RU" sz="1600">
                <a:solidFill>
                  <a:srgbClr val="242C96"/>
                </a:solidFill>
                <a:latin typeface="Roboto"/>
                <a:ea typeface="Roboto"/>
                <a:cs typeface="Roboto"/>
                <a:sym typeface="Helvetica" pitchFamily="34" charset="0"/>
              </a:rPr>
              <a:t>РАЗРАБОТАННЫМ ПРОГРАММАМ</a:t>
            </a:r>
          </a:p>
        </p:txBody>
      </p:sp>
      <p:sp>
        <p:nvSpPr>
          <p:cNvPr id="38932" name="TextBox 8"/>
          <p:cNvSpPr txBox="1">
            <a:spLocks noChangeArrowheads="1"/>
          </p:cNvSpPr>
          <p:nvPr/>
        </p:nvSpPr>
        <p:spPr bwMode="auto">
          <a:xfrm>
            <a:off x="5194300" y="4013200"/>
            <a:ext cx="32639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72000" rIns="0">
            <a:spAutoFit/>
          </a:bodyPr>
          <a:lstStyle/>
          <a:p>
            <a:r>
              <a:rPr lang="ru-RU" sz="1600">
                <a:solidFill>
                  <a:srgbClr val="242C96"/>
                </a:solidFill>
                <a:latin typeface="Roboto"/>
                <a:ea typeface="Roboto"/>
                <a:cs typeface="Roboto"/>
                <a:sym typeface="Helvetica" pitchFamily="34" charset="0"/>
              </a:rPr>
              <a:t>ТЕСТИРОВАНИЕ НОВОГО ОБОРУДОВАНИЯ И ПРОГРАММНОГО ОБЕСПЕЧЕНИЯ</a:t>
            </a:r>
            <a:endParaRPr lang="ru-RU" altLang="ru-RU" sz="1600">
              <a:solidFill>
                <a:srgbClr val="242C96"/>
              </a:solidFill>
              <a:latin typeface="Roboto"/>
              <a:ea typeface="Roboto"/>
              <a:cs typeface="Roboto"/>
              <a:sym typeface="Helvetica" pitchFamily="34" charset="0"/>
            </a:endParaRPr>
          </a:p>
        </p:txBody>
      </p:sp>
      <p:sp>
        <p:nvSpPr>
          <p:cNvPr id="38933" name="TextBox 11"/>
          <p:cNvSpPr txBox="1">
            <a:spLocks noChangeArrowheads="1"/>
          </p:cNvSpPr>
          <p:nvPr/>
        </p:nvSpPr>
        <p:spPr bwMode="auto">
          <a:xfrm>
            <a:off x="9148763" y="4019550"/>
            <a:ext cx="2674937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72000" rIns="0">
            <a:spAutoFit/>
          </a:bodyPr>
          <a:lstStyle/>
          <a:p>
            <a:r>
              <a:rPr lang="ru-RU" altLang="ru-RU" sz="1600">
                <a:solidFill>
                  <a:srgbClr val="242C96"/>
                </a:solidFill>
                <a:latin typeface="Roboto"/>
                <a:ea typeface="Roboto"/>
                <a:cs typeface="Roboto"/>
                <a:sym typeface="Helvetica" pitchFamily="34" charset="0"/>
              </a:rPr>
              <a:t>НАУЧНЫЕ </a:t>
            </a:r>
            <a:endParaRPr lang="en-US" altLang="ru-RU" sz="1600">
              <a:solidFill>
                <a:srgbClr val="242C96"/>
              </a:solidFill>
              <a:latin typeface="Roboto"/>
              <a:ea typeface="Roboto"/>
              <a:cs typeface="Roboto"/>
              <a:sym typeface="Helvetica" pitchFamily="34" charset="0"/>
            </a:endParaRPr>
          </a:p>
          <a:p>
            <a:r>
              <a:rPr lang="ru-RU" altLang="ru-RU" sz="1600">
                <a:solidFill>
                  <a:srgbClr val="242C96"/>
                </a:solidFill>
                <a:latin typeface="Roboto"/>
                <a:ea typeface="Roboto"/>
                <a:cs typeface="Roboto"/>
                <a:sym typeface="Helvetica" pitchFamily="34" charset="0"/>
              </a:rPr>
              <a:t>ИССЛЕДОВАНИЯ</a:t>
            </a:r>
            <a:endParaRPr lang="ru-RU" sz="1600">
              <a:solidFill>
                <a:srgbClr val="242C96"/>
              </a:solidFill>
              <a:latin typeface="Roboto"/>
              <a:ea typeface="Roboto"/>
              <a:cs typeface="Roboto"/>
              <a:sym typeface="Helvetica" pitchFamily="34" charset="0"/>
            </a:endParaRPr>
          </a:p>
        </p:txBody>
      </p:sp>
      <p:sp>
        <p:nvSpPr>
          <p:cNvPr id="38934" name="TextBox 14"/>
          <p:cNvSpPr txBox="1">
            <a:spLocks noChangeArrowheads="1"/>
          </p:cNvSpPr>
          <p:nvPr/>
        </p:nvSpPr>
        <p:spPr bwMode="auto">
          <a:xfrm>
            <a:off x="9148763" y="4822825"/>
            <a:ext cx="280987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72000" rIns="0">
            <a:spAutoFit/>
          </a:bodyPr>
          <a:lstStyle/>
          <a:p>
            <a:r>
              <a:rPr lang="ru-RU" sz="1600">
                <a:solidFill>
                  <a:srgbClr val="242C96"/>
                </a:solidFill>
                <a:latin typeface="Roboto"/>
                <a:ea typeface="Roboto"/>
                <a:cs typeface="Roboto"/>
                <a:sym typeface="Helvetica" pitchFamily="34" charset="0"/>
              </a:rPr>
              <a:t>ПРОВЕДЕНИЕ </a:t>
            </a:r>
            <a:endParaRPr lang="en-US" sz="1600">
              <a:solidFill>
                <a:srgbClr val="242C96"/>
              </a:solidFill>
              <a:latin typeface="Roboto"/>
              <a:ea typeface="Roboto"/>
              <a:cs typeface="Roboto"/>
              <a:sym typeface="Helvetica" pitchFamily="34" charset="0"/>
            </a:endParaRPr>
          </a:p>
          <a:p>
            <a:r>
              <a:rPr lang="ru-RU" sz="1600">
                <a:solidFill>
                  <a:srgbClr val="242C96"/>
                </a:solidFill>
                <a:latin typeface="Roboto"/>
                <a:ea typeface="Roboto"/>
                <a:cs typeface="Roboto"/>
                <a:sym typeface="Helvetica" pitchFamily="34" charset="0"/>
              </a:rPr>
              <a:t>ПРОВЕРКИ </a:t>
            </a:r>
          </a:p>
          <a:p>
            <a:r>
              <a:rPr lang="ru-RU" sz="1600">
                <a:solidFill>
                  <a:srgbClr val="242C96"/>
                </a:solidFill>
                <a:latin typeface="Roboto"/>
                <a:ea typeface="Roboto"/>
                <a:cs typeface="Roboto"/>
                <a:sym typeface="Helvetica" pitchFamily="34" charset="0"/>
              </a:rPr>
              <a:t>ОБОРУДОВАНИЯ</a:t>
            </a:r>
          </a:p>
        </p:txBody>
      </p:sp>
      <p:sp>
        <p:nvSpPr>
          <p:cNvPr id="34" name="Прямоугольник 33">
            <a:extLst>
              <a:ext uri="{FF2B5EF4-FFF2-40B4-BE49-F238E27FC236}"/>
            </a:extLst>
          </p:cNvPr>
          <p:cNvSpPr/>
          <p:nvPr/>
        </p:nvSpPr>
        <p:spPr>
          <a:xfrm>
            <a:off x="4906963" y="3576638"/>
            <a:ext cx="4862512" cy="369887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9057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Helvetica"/>
              </a:rPr>
              <a:t>ДАЛЬНЕЙШЕЕ</a:t>
            </a:r>
            <a:r>
              <a:rPr lang="en-US" b="1" kern="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Helvetica"/>
              </a:rPr>
              <a:t> </a:t>
            </a:r>
            <a:r>
              <a:rPr lang="ru-RU" b="1" kern="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Helvetica"/>
              </a:rPr>
              <a:t>ИСПОЛЬЗОВАНИЕ </a:t>
            </a:r>
            <a:r>
              <a:rPr lang="en-US" b="1" kern="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Helvetica"/>
              </a:rPr>
              <a:t>RTDS:</a:t>
            </a:r>
            <a:endParaRPr lang="ru-RU" b="1" kern="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  <a:sym typeface="Helvetica"/>
            </a:endParaRPr>
          </a:p>
        </p:txBody>
      </p:sp>
      <p:pic>
        <p:nvPicPr>
          <p:cNvPr id="38936" name="Изображение 8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32813" y="4100513"/>
            <a:ext cx="53975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37" name="Изображение 1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545513" y="4946650"/>
            <a:ext cx="53975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38" name="Изображение 12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584700" y="4892675"/>
            <a:ext cx="539750" cy="54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39" name="Изображение 7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578350" y="4102100"/>
            <a:ext cx="53975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40" name="TextBox 27"/>
          <p:cNvSpPr txBox="1">
            <a:spLocks noChangeArrowheads="1"/>
          </p:cNvSpPr>
          <p:nvPr/>
        </p:nvSpPr>
        <p:spPr bwMode="auto">
          <a:xfrm>
            <a:off x="5194300" y="5711825"/>
            <a:ext cx="3643313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72000" rIns="0">
            <a:spAutoFit/>
          </a:bodyPr>
          <a:lstStyle/>
          <a:p>
            <a:r>
              <a:rPr lang="ru-RU" sz="1600">
                <a:solidFill>
                  <a:srgbClr val="242C96"/>
                </a:solidFill>
                <a:latin typeface="Roboto"/>
                <a:ea typeface="Roboto"/>
                <a:cs typeface="Roboto"/>
                <a:sym typeface="Helvetica" pitchFamily="34" charset="0"/>
              </a:rPr>
              <a:t>РАЗРАБОТКА ПОДХОДОВ К ЭКСПЛУАТАЦИИ И ОБСЛУЖИВАНИЮ</a:t>
            </a:r>
          </a:p>
        </p:txBody>
      </p:sp>
      <p:pic>
        <p:nvPicPr>
          <p:cNvPr id="38941" name="Рисунок 38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584700" y="5719763"/>
            <a:ext cx="53975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Рисунок 2"/>
          <p:cNvPicPr>
            <a:picLocks noChangeAspect="1"/>
          </p:cNvPicPr>
          <p:nvPr/>
        </p:nvPicPr>
        <p:blipFill>
          <a:blip r:embed="rId3"/>
          <a:srcRect l="3749" t="6815" r="51418" b="18962"/>
          <a:stretch>
            <a:fillRect/>
          </a:stretch>
        </p:blipFill>
        <p:spPr bwMode="auto">
          <a:xfrm>
            <a:off x="7732713" y="3067050"/>
            <a:ext cx="3522662" cy="327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2" name="Рисунок 6"/>
          <p:cNvPicPr>
            <a:picLocks noChangeAspect="1"/>
          </p:cNvPicPr>
          <p:nvPr/>
        </p:nvPicPr>
        <p:blipFill>
          <a:blip r:embed="rId4"/>
          <a:srcRect l="3749" t="7103" r="43584" b="19933"/>
          <a:stretch>
            <a:fillRect/>
          </a:stretch>
        </p:blipFill>
        <p:spPr bwMode="auto">
          <a:xfrm>
            <a:off x="6737350" y="3706813"/>
            <a:ext cx="3729038" cy="290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3" name="Рисунок 30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02800" y="5797550"/>
            <a:ext cx="2489200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>
            <a:extLst>
              <a:ext uri="{FF2B5EF4-FFF2-40B4-BE49-F238E27FC236}"/>
            </a:extLst>
          </p:cNvPr>
          <p:cNvSpPr txBox="1"/>
          <p:nvPr/>
        </p:nvSpPr>
        <p:spPr>
          <a:xfrm>
            <a:off x="565666" y="251308"/>
            <a:ext cx="9137625" cy="369332"/>
          </a:xfrm>
          <a:prstGeom prst="rect">
            <a:avLst/>
          </a:prstGeom>
          <a:solidFill>
            <a:srgbClr val="DCE6F2"/>
          </a:solidFill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242C96"/>
                </a:solidFill>
                <a:highlight>
                  <a:srgbClr val="DCE6F2"/>
                </a:highligh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sz="2400" b="1" dirty="0">
                <a:solidFill>
                  <a:srgbClr val="242C96"/>
                </a:solidFill>
                <a:highlight>
                  <a:srgbClr val="DCE6F2"/>
                </a:highligh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РЕЗУЛЬТАТЫ</a:t>
            </a:r>
          </a:p>
        </p:txBody>
      </p:sp>
      <p:sp>
        <p:nvSpPr>
          <p:cNvPr id="40965" name="Номер слайда 12"/>
          <p:cNvSpPr>
            <a:spLocks noGrp="1"/>
          </p:cNvSpPr>
          <p:nvPr>
            <p:ph type="sldNum" sz="quarter" idx="12"/>
          </p:nvPr>
        </p:nvSpPr>
        <p:spPr bwMode="auto">
          <a:xfrm>
            <a:off x="11171238" y="6481763"/>
            <a:ext cx="479425" cy="182562"/>
          </a:xfrm>
          <a:noFill/>
          <a:ln>
            <a:miter lim="800000"/>
            <a:headEnd/>
            <a:tailEnd/>
          </a:ln>
        </p:spPr>
        <p:txBody>
          <a:bodyPr wrap="square" lIns="0" tIns="0" rIns="0" bIns="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35EF140-7B49-4904-9046-340B64649BD8}" type="slidenum">
              <a:rPr lang="ru-RU" sz="1100" smtClean="0">
                <a:solidFill>
                  <a:schemeClr val="tx1"/>
                </a:solidFill>
                <a:latin typeface="Roboto"/>
                <a:ea typeface="Roboto"/>
                <a:cs typeface="Roboto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ru-RU" sz="1100" smtClean="0">
              <a:solidFill>
                <a:schemeClr val="tx1"/>
              </a:solidFill>
              <a:latin typeface="Roboto"/>
              <a:ea typeface="Roboto"/>
              <a:cs typeface="Roboto"/>
            </a:endParaRPr>
          </a:p>
        </p:txBody>
      </p:sp>
      <p:pic>
        <p:nvPicPr>
          <p:cNvPr id="40966" name="Рисунок 8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4525" y="3238500"/>
            <a:ext cx="5021263" cy="347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0967" name="Группа 15"/>
          <p:cNvGrpSpPr>
            <a:grpSpLocks/>
          </p:cNvGrpSpPr>
          <p:nvPr/>
        </p:nvGrpSpPr>
        <p:grpSpPr bwMode="auto">
          <a:xfrm>
            <a:off x="165100" y="784225"/>
            <a:ext cx="5597525" cy="1285875"/>
            <a:chOff x="1111183" y="906633"/>
            <a:chExt cx="5596383" cy="1286446"/>
          </a:xfrm>
        </p:grpSpPr>
        <p:sp>
          <p:nvSpPr>
            <p:cNvPr id="17" name="Прямоугольник: скругленные углы 16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360370" y="906633"/>
              <a:ext cx="5347196" cy="1286446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5291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36195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solidFill>
                    <a:schemeClr val="tx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Использование в пилотном тестировании системы информационной безопасности предназначенной для защиты сегмента АСУ ТП</a:t>
              </a:r>
            </a:p>
          </p:txBody>
        </p:sp>
        <p:sp>
          <p:nvSpPr>
            <p:cNvPr id="18" name="Овал 17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111183" y="1233803"/>
              <a:ext cx="720578" cy="721045"/>
            </a:xfrm>
            <a:prstGeom prst="ellipse">
              <a:avLst/>
            </a:prstGeom>
            <a:solidFill>
              <a:srgbClr val="5291D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200" b="1" dirty="0"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1</a:t>
              </a:r>
            </a:p>
          </p:txBody>
        </p:sp>
      </p:grpSp>
      <p:grpSp>
        <p:nvGrpSpPr>
          <p:cNvPr id="40968" name="Группа 20"/>
          <p:cNvGrpSpPr>
            <a:grpSpLocks/>
          </p:cNvGrpSpPr>
          <p:nvPr/>
        </p:nvGrpSpPr>
        <p:grpSpPr bwMode="auto">
          <a:xfrm>
            <a:off x="6011863" y="784225"/>
            <a:ext cx="5919787" cy="1431925"/>
            <a:chOff x="953174" y="1110228"/>
            <a:chExt cx="5754392" cy="1257309"/>
          </a:xfrm>
        </p:grpSpPr>
        <p:sp>
          <p:nvSpPr>
            <p:cNvPr id="22" name="Прямоугольник: скругленные углы 2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360565" y="1110228"/>
              <a:ext cx="5347001" cy="1257309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5291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36195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solidFill>
                    <a:schemeClr val="tx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- требования к оформлению </a:t>
              </a:r>
              <a:r>
                <a:rPr lang="ru-RU" dirty="0" err="1">
                  <a:solidFill>
                    <a:schemeClr val="tx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мнемокадров</a:t>
              </a:r>
              <a:r>
                <a:rPr lang="ru-RU" dirty="0">
                  <a:solidFill>
                    <a:schemeClr val="tx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 УРЗА;</a:t>
              </a:r>
            </a:p>
            <a:p>
              <a:pPr marL="36195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solidFill>
                    <a:schemeClr val="tx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- требования к оформлению </a:t>
              </a:r>
              <a:r>
                <a:rPr lang="ru-RU" dirty="0" err="1">
                  <a:solidFill>
                    <a:schemeClr val="tx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мнемокадров</a:t>
              </a:r>
              <a:r>
                <a:rPr lang="ru-RU" dirty="0">
                  <a:solidFill>
                    <a:schemeClr val="tx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 диагностики ЛВС;</a:t>
              </a:r>
            </a:p>
            <a:p>
              <a:pPr marL="36195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solidFill>
                    <a:schemeClr val="tx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- требования к организации наладки УРЗА.</a:t>
              </a:r>
            </a:p>
          </p:txBody>
        </p:sp>
        <p:sp>
          <p:nvSpPr>
            <p:cNvPr id="23" name="Овал 22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53174" y="1397374"/>
              <a:ext cx="705217" cy="649563"/>
            </a:xfrm>
            <a:prstGeom prst="ellipse">
              <a:avLst/>
            </a:prstGeom>
            <a:solidFill>
              <a:srgbClr val="5291D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200" b="1" dirty="0"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2</a:t>
              </a:r>
            </a:p>
          </p:txBody>
        </p:sp>
      </p:grpSp>
      <p:grpSp>
        <p:nvGrpSpPr>
          <p:cNvPr id="40969" name="Группа 23"/>
          <p:cNvGrpSpPr>
            <a:grpSpLocks/>
          </p:cNvGrpSpPr>
          <p:nvPr/>
        </p:nvGrpSpPr>
        <p:grpSpPr bwMode="auto">
          <a:xfrm>
            <a:off x="165100" y="2170113"/>
            <a:ext cx="5597525" cy="968375"/>
            <a:chOff x="1014914" y="1234213"/>
            <a:chExt cx="5692652" cy="967886"/>
          </a:xfrm>
        </p:grpSpPr>
        <p:sp>
          <p:nvSpPr>
            <p:cNvPr id="25" name="Прямоугольник: скругленные углы 24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68388" y="1234213"/>
              <a:ext cx="5439178" cy="967886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5291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538163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solidFill>
                    <a:schemeClr val="tx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Разработан проверочный комплекс высокоавтоматизированной подстанции</a:t>
              </a:r>
            </a:p>
          </p:txBody>
        </p:sp>
        <p:sp>
          <p:nvSpPr>
            <p:cNvPr id="26" name="Овал 25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014914" y="1234213"/>
              <a:ext cx="732973" cy="720361"/>
            </a:xfrm>
            <a:prstGeom prst="ellipse">
              <a:avLst/>
            </a:prstGeom>
            <a:solidFill>
              <a:srgbClr val="5291D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200" b="1" dirty="0"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3</a:t>
              </a:r>
            </a:p>
          </p:txBody>
        </p:sp>
      </p:grpSp>
      <p:grpSp>
        <p:nvGrpSpPr>
          <p:cNvPr id="40970" name="Группа 26"/>
          <p:cNvGrpSpPr>
            <a:grpSpLocks/>
          </p:cNvGrpSpPr>
          <p:nvPr/>
        </p:nvGrpSpPr>
        <p:grpSpPr bwMode="auto">
          <a:xfrm>
            <a:off x="6011863" y="2216150"/>
            <a:ext cx="5919787" cy="752475"/>
            <a:chOff x="1111183" y="1234214"/>
            <a:chExt cx="5596383" cy="752496"/>
          </a:xfrm>
        </p:grpSpPr>
        <p:sp>
          <p:nvSpPr>
            <p:cNvPr id="28" name="Прямоугольник: скругленные углы 27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360311" y="1407257"/>
              <a:ext cx="5347255" cy="579453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5291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538163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solidFill>
                    <a:schemeClr val="tx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Разработан сетевой анализатор сети</a:t>
              </a:r>
            </a:p>
          </p:txBody>
        </p:sp>
        <p:sp>
          <p:nvSpPr>
            <p:cNvPr id="29" name="Овал 28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111183" y="1234214"/>
              <a:ext cx="685853" cy="720745"/>
            </a:xfrm>
            <a:prstGeom prst="ellipse">
              <a:avLst/>
            </a:prstGeom>
            <a:solidFill>
              <a:srgbClr val="5291D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200" b="1" dirty="0"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4</a:t>
              </a: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6" name="Попугаев.mp4">
            <a:hlinkClick r:id="" action="ppaction://media"/>
          </p:cNvPr>
          <p:cNvPicPr>
            <a:picLocks noRot="1" noChangeAspect="1" noChangeArrowheads="1"/>
          </p:cNvPicPr>
          <p:nvPr>
            <p:ph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838200" y="641350"/>
            <a:ext cx="10515600" cy="52578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184" fill="hold"/>
                                        <p:tgtEl>
                                          <p:spTgt spid="440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403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40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40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036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Box 1"/>
          <p:cNvSpPr txBox="1">
            <a:spLocks noChangeArrowheads="1"/>
          </p:cNvSpPr>
          <p:nvPr/>
        </p:nvSpPr>
        <p:spPr bwMode="auto">
          <a:xfrm>
            <a:off x="638175" y="1301750"/>
            <a:ext cx="429736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sz="3200" b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Спасибо за внимание!</a:t>
            </a:r>
          </a:p>
        </p:txBody>
      </p:sp>
      <p:sp>
        <p:nvSpPr>
          <p:cNvPr id="43011" name="TextBox 6"/>
          <p:cNvSpPr txBox="1">
            <a:spLocks noChangeArrowheads="1"/>
          </p:cNvSpPr>
          <p:nvPr/>
        </p:nvSpPr>
        <p:spPr bwMode="auto">
          <a:xfrm>
            <a:off x="1155700" y="3106738"/>
            <a:ext cx="56896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Адрес:</a:t>
            </a:r>
          </a:p>
          <a:p>
            <a:r>
              <a:rPr lang="ru-RU" sz="1600">
                <a:solidFill>
                  <a:schemeClr val="bg1"/>
                </a:solidFill>
                <a:latin typeface="Roboto"/>
                <a:ea typeface="Roboto"/>
                <a:cs typeface="Roboto"/>
              </a:rPr>
              <a:t>Учебный комплекс ПАО «Россети Ленэнерго»,</a:t>
            </a:r>
          </a:p>
          <a:p>
            <a:r>
              <a:rPr lang="ru-RU" sz="1600">
                <a:solidFill>
                  <a:schemeClr val="bg1"/>
                </a:solidFill>
                <a:latin typeface="Roboto"/>
                <a:ea typeface="Roboto"/>
                <a:cs typeface="Roboto"/>
              </a:rPr>
              <a:t>ЛО, Гатчинский район, пос. Терволово, ул. Новая, 19Б</a:t>
            </a:r>
          </a:p>
          <a:p>
            <a:r>
              <a:rPr lang="en-US" sz="1600">
                <a:solidFill>
                  <a:schemeClr val="bg1"/>
                </a:solidFill>
                <a:latin typeface="Roboto"/>
                <a:ea typeface="Roboto"/>
                <a:cs typeface="Roboto"/>
              </a:rPr>
              <a:t>GPS </a:t>
            </a:r>
            <a:r>
              <a:rPr lang="ru-RU" sz="1600">
                <a:solidFill>
                  <a:schemeClr val="bg1"/>
                </a:solidFill>
                <a:latin typeface="Roboto"/>
                <a:ea typeface="Roboto"/>
                <a:cs typeface="Roboto"/>
              </a:rPr>
              <a:t>координаты: 59.671775, 29.865363</a:t>
            </a:r>
          </a:p>
          <a:p>
            <a:endParaRPr lang="ru-RU" sz="1600" b="1">
              <a:solidFill>
                <a:schemeClr val="bg1"/>
              </a:solidFill>
              <a:latin typeface="Roboto"/>
              <a:ea typeface="Roboto"/>
              <a:cs typeface="Roboto"/>
            </a:endParaRPr>
          </a:p>
          <a:p>
            <a:r>
              <a:rPr lang="ru-RU" sz="1600" b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Контакты для связи: </a:t>
            </a:r>
          </a:p>
          <a:p>
            <a:r>
              <a:rPr lang="ru-RU" sz="1600">
                <a:solidFill>
                  <a:schemeClr val="bg1"/>
                </a:solidFill>
                <a:latin typeface="Roboto"/>
                <a:ea typeface="Roboto"/>
                <a:cs typeface="Roboto"/>
              </a:rPr>
              <a:t>    </a:t>
            </a:r>
            <a:r>
              <a:rPr lang="en-US" sz="1600">
                <a:solidFill>
                  <a:schemeClr val="bg1"/>
                </a:solidFill>
                <a:latin typeface="Roboto"/>
                <a:ea typeface="Roboto"/>
                <a:cs typeface="Roboto"/>
              </a:rPr>
              <a:t>E-mail</a:t>
            </a:r>
            <a:r>
              <a:rPr lang="ru-RU" sz="1600">
                <a:solidFill>
                  <a:schemeClr val="bg1"/>
                </a:solidFill>
                <a:latin typeface="Roboto"/>
                <a:ea typeface="Roboto"/>
                <a:cs typeface="Roboto"/>
              </a:rPr>
              <a:t>: </a:t>
            </a:r>
            <a:r>
              <a:rPr lang="en-US" sz="1600">
                <a:solidFill>
                  <a:schemeClr val="bg1"/>
                </a:solidFill>
                <a:latin typeface="Roboto"/>
                <a:ea typeface="Roboto"/>
                <a:cs typeface="Roboto"/>
                <a:hlinkClick r:id="rId3"/>
              </a:rPr>
              <a:t>UCenter@lenenergo.ru</a:t>
            </a:r>
            <a:r>
              <a:rPr lang="ru-RU" sz="1600">
                <a:solidFill>
                  <a:schemeClr val="bg1"/>
                </a:solidFill>
                <a:latin typeface="Roboto"/>
                <a:ea typeface="Roboto"/>
                <a:cs typeface="Roboto"/>
              </a:rPr>
              <a:t> </a:t>
            </a:r>
          </a:p>
          <a:p>
            <a:r>
              <a:rPr lang="ru-RU" sz="1600">
                <a:solidFill>
                  <a:schemeClr val="bg1"/>
                </a:solidFill>
                <a:latin typeface="Roboto"/>
                <a:ea typeface="Roboto"/>
                <a:cs typeface="Roboto"/>
              </a:rPr>
              <a:t>    Телефон:  8 (812) 493-95-71</a:t>
            </a:r>
          </a:p>
          <a:p>
            <a:r>
              <a:rPr lang="ru-RU" sz="1600">
                <a:solidFill>
                  <a:schemeClr val="bg1"/>
                </a:solidFill>
                <a:latin typeface="Roboto"/>
                <a:ea typeface="Roboto"/>
                <a:cs typeface="Roboto"/>
              </a:rPr>
              <a:t>      8 (812)595-87-80</a:t>
            </a:r>
          </a:p>
        </p:txBody>
      </p:sp>
      <p:pic>
        <p:nvPicPr>
          <p:cNvPr id="43012" name="Рисунок 10"/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16750" y="3106738"/>
            <a:ext cx="1909763" cy="186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Box 46">
            <a:extLst>
              <a:ext uri="{FF2B5EF4-FFF2-40B4-BE49-F238E27FC236}"/>
            </a:extLst>
          </p:cNvPr>
          <p:cNvSpPr txBox="1"/>
          <p:nvPr/>
        </p:nvSpPr>
        <p:spPr>
          <a:xfrm>
            <a:off x="547060" y="189312"/>
            <a:ext cx="9107133" cy="369332"/>
          </a:xfrm>
          <a:prstGeom prst="rect">
            <a:avLst/>
          </a:prstGeom>
          <a:solidFill>
            <a:srgbClr val="DCE6F2"/>
          </a:solidFill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242C96"/>
                </a:solidFill>
                <a:highlight>
                  <a:srgbClr val="DCE6F2"/>
                </a:highligh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ЦЕЛИ ЦИФРОВОЙ ТРАНСФОРМАЦИИ</a:t>
            </a:r>
          </a:p>
        </p:txBody>
      </p:sp>
      <p:sp>
        <p:nvSpPr>
          <p:cNvPr id="15362" name="Номер слайда 12"/>
          <p:cNvSpPr>
            <a:spLocks noGrp="1"/>
          </p:cNvSpPr>
          <p:nvPr>
            <p:ph type="sldNum" sz="quarter" idx="12"/>
          </p:nvPr>
        </p:nvSpPr>
        <p:spPr bwMode="auto">
          <a:xfrm>
            <a:off x="11171238" y="6481763"/>
            <a:ext cx="479425" cy="182562"/>
          </a:xfrm>
          <a:noFill/>
          <a:ln>
            <a:miter lim="800000"/>
            <a:headEnd/>
            <a:tailEnd/>
          </a:ln>
        </p:spPr>
        <p:txBody>
          <a:bodyPr wrap="square" lIns="0" tIns="0" rIns="0" bIns="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A5BFD4C-51FB-485F-8044-AF3A1842C274}" type="slidenum">
              <a:rPr lang="ru-RU" sz="1100" smtClean="0">
                <a:solidFill>
                  <a:schemeClr val="tx1"/>
                </a:solidFill>
                <a:latin typeface="Roboto"/>
                <a:ea typeface="Roboto"/>
                <a:cs typeface="Roboto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 sz="1100" smtClean="0">
              <a:solidFill>
                <a:schemeClr val="tx1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15363" name="TextBox 101"/>
          <p:cNvSpPr txBox="1">
            <a:spLocks noChangeArrowheads="1"/>
          </p:cNvSpPr>
          <p:nvPr/>
        </p:nvSpPr>
        <p:spPr bwMode="auto">
          <a:xfrm>
            <a:off x="5335588" y="1404938"/>
            <a:ext cx="1231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Наладка</a:t>
            </a:r>
          </a:p>
        </p:txBody>
      </p:sp>
      <p:sp>
        <p:nvSpPr>
          <p:cNvPr id="15364" name="TextBox 102"/>
          <p:cNvSpPr txBox="1">
            <a:spLocks noChangeArrowheads="1"/>
          </p:cNvSpPr>
          <p:nvPr/>
        </p:nvSpPr>
        <p:spPr bwMode="auto">
          <a:xfrm>
            <a:off x="9975850" y="1384300"/>
            <a:ext cx="19002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Эксплуатация</a:t>
            </a:r>
          </a:p>
        </p:txBody>
      </p:sp>
      <p:pic>
        <p:nvPicPr>
          <p:cNvPr id="15365" name="Рисунок 4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02800" y="5797550"/>
            <a:ext cx="2489200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Прямоугольник 35">
            <a:extLst>
              <a:ext uri="{FF2B5EF4-FFF2-40B4-BE49-F238E27FC236}"/>
            </a:extLst>
          </p:cNvPr>
          <p:cNvSpPr/>
          <p:nvPr/>
        </p:nvSpPr>
        <p:spPr>
          <a:xfrm>
            <a:off x="1546225" y="1052513"/>
            <a:ext cx="287020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Calibri"/>
              </a:rPr>
              <a:t>Цель цифровой трансформации </a:t>
            </a:r>
            <a:r>
              <a:rPr lang="en-US" b="1" kern="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Calibri"/>
              </a:rPr>
              <a:t> </a:t>
            </a:r>
            <a:r>
              <a:rPr lang="ru-RU" b="1" kern="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Calibri"/>
              </a:rPr>
              <a:t>–</a:t>
            </a:r>
          </a:p>
        </p:txBody>
      </p:sp>
      <p:sp>
        <p:nvSpPr>
          <p:cNvPr id="37" name="Прямоугольник 36">
            <a:extLst>
              <a:ext uri="{FF2B5EF4-FFF2-40B4-BE49-F238E27FC236}"/>
            </a:extLst>
          </p:cNvPr>
          <p:cNvSpPr/>
          <p:nvPr/>
        </p:nvSpPr>
        <p:spPr>
          <a:xfrm>
            <a:off x="4035425" y="1052513"/>
            <a:ext cx="6589713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kern="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Calibri"/>
              </a:rPr>
              <a:t>изменение логики процессов и переход Компании на риск-ориентированное управление на основе внедрения цифровых технологий и анализа больших данных.</a:t>
            </a:r>
          </a:p>
        </p:txBody>
      </p:sp>
      <p:sp>
        <p:nvSpPr>
          <p:cNvPr id="38" name="Прямоугольник 37">
            <a:extLst>
              <a:ext uri="{FF2B5EF4-FFF2-40B4-BE49-F238E27FC236}"/>
            </a:extLst>
          </p:cNvPr>
          <p:cNvSpPr/>
          <p:nvPr/>
        </p:nvSpPr>
        <p:spPr>
          <a:xfrm>
            <a:off x="917575" y="5343525"/>
            <a:ext cx="9869488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kern="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Calibri"/>
              </a:rPr>
              <a:t>Ключевым фактором реализации Программы «Цифровая трансформация ПАО «Ленэнерго» 2020–2030 гг.» является </a:t>
            </a:r>
            <a:r>
              <a:rPr lang="ru-RU" b="1" kern="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Calibri"/>
              </a:rPr>
              <a:t>платформенность</a:t>
            </a:r>
            <a:r>
              <a:rPr lang="ru-RU" kern="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Calibri"/>
              </a:rPr>
              <a:t> решений и </a:t>
            </a:r>
            <a:r>
              <a:rPr lang="ru-RU" b="1" kern="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Calibri"/>
              </a:rPr>
              <a:t>создание единой цифровой среды</a:t>
            </a:r>
            <a:r>
              <a:rPr lang="ru-RU" kern="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Calibri"/>
              </a:rPr>
              <a:t>, а также внедрение технологий </a:t>
            </a:r>
            <a:r>
              <a:rPr lang="ru-RU" b="1" kern="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Calibri"/>
              </a:rPr>
              <a:t>информационной безопасности</a:t>
            </a:r>
            <a:r>
              <a:rPr lang="ru-RU" kern="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Calibri"/>
              </a:rPr>
              <a:t>.</a:t>
            </a:r>
          </a:p>
        </p:txBody>
      </p:sp>
      <p:sp>
        <p:nvSpPr>
          <p:cNvPr id="40" name="Прямоугольник 39">
            <a:extLst>
              <a:ext uri="{FF2B5EF4-FFF2-40B4-BE49-F238E27FC236}"/>
            </a:extLst>
          </p:cNvPr>
          <p:cNvSpPr/>
          <p:nvPr/>
        </p:nvSpPr>
        <p:spPr>
          <a:xfrm>
            <a:off x="917575" y="2268538"/>
            <a:ext cx="4170363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Calibri"/>
              </a:rPr>
              <a:t>Нормативная база:</a:t>
            </a:r>
            <a:endParaRPr lang="en-US" b="1" kern="0" dirty="0">
              <a:solidFill>
                <a:srgbClr val="00000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  <a:sym typeface="Calibri"/>
            </a:endParaRPr>
          </a:p>
        </p:txBody>
      </p:sp>
      <p:cxnSp>
        <p:nvCxnSpPr>
          <p:cNvPr id="46" name="Прямая соединительная линия 45">
            <a:extLst>
              <a:ext uri="{FF2B5EF4-FFF2-40B4-BE49-F238E27FC236}"/>
            </a:extLst>
          </p:cNvPr>
          <p:cNvCxnSpPr>
            <a:cxnSpLocks/>
          </p:cNvCxnSpPr>
          <p:nvPr/>
        </p:nvCxnSpPr>
        <p:spPr>
          <a:xfrm flipV="1">
            <a:off x="1189038" y="1944688"/>
            <a:ext cx="9982200" cy="1270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Объект 13">
            <a:extLst>
              <a:ext uri="{FF2B5EF4-FFF2-40B4-BE49-F238E27FC236}"/>
            </a:extLst>
          </p:cNvPr>
          <p:cNvSpPr txBox="1">
            <a:spLocks/>
          </p:cNvSpPr>
          <p:nvPr/>
        </p:nvSpPr>
        <p:spPr>
          <a:xfrm>
            <a:off x="1104900" y="2851150"/>
            <a:ext cx="10236200" cy="232251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0C0"/>
              </a:buClr>
              <a:buSzPct val="120000"/>
              <a:defRPr/>
            </a:pPr>
            <a:r>
              <a:rPr lang="ru-RU" sz="1800" dirty="0">
                <a:solidFill>
                  <a:srgbClr val="3C3C3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Указы Президента РФ</a:t>
            </a:r>
          </a:p>
          <a:p>
            <a:pPr marL="352425" lvl="1" indent="-171450" fontAlgn="auto">
              <a:spcAft>
                <a:spcPts val="0"/>
              </a:spcAft>
              <a:buClr>
                <a:srgbClr val="0070C0"/>
              </a:buClr>
              <a:defRPr/>
            </a:pPr>
            <a:r>
              <a:rPr lang="ru-RU" sz="1800" dirty="0">
                <a:solidFill>
                  <a:srgbClr val="3C3C3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№ 204 «О </a:t>
            </a:r>
            <a:r>
              <a:rPr lang="ru-RU" sz="1800" b="1" spc="50" dirty="0">
                <a:solidFill>
                  <a:schemeClr val="accent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национальных целях </a:t>
            </a:r>
            <a:r>
              <a:rPr lang="ru-RU" sz="1800" dirty="0">
                <a:solidFill>
                  <a:srgbClr val="3C3C3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 </a:t>
            </a:r>
            <a:r>
              <a:rPr lang="ru-RU" sz="1800" b="1" spc="50" dirty="0">
                <a:solidFill>
                  <a:schemeClr val="accent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стратегических задачах </a:t>
            </a:r>
            <a:r>
              <a:rPr lang="ru-RU" sz="1800" dirty="0">
                <a:solidFill>
                  <a:srgbClr val="3C3C3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развития Российской Федерации на период до 2024 года»</a:t>
            </a:r>
          </a:p>
          <a:p>
            <a:pPr marL="352425" lvl="1" indent="-171450" fontAlgn="auto">
              <a:spcAft>
                <a:spcPts val="0"/>
              </a:spcAft>
              <a:buClr>
                <a:srgbClr val="0070C0"/>
              </a:buClr>
              <a:defRPr/>
            </a:pPr>
            <a:r>
              <a:rPr lang="ru-RU" sz="1800" dirty="0">
                <a:solidFill>
                  <a:srgbClr val="3C3C3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№203 «О Стратегии </a:t>
            </a:r>
            <a:r>
              <a:rPr lang="ru-RU" sz="1800" b="1" spc="50" dirty="0">
                <a:solidFill>
                  <a:schemeClr val="accent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развития информационного общества </a:t>
            </a:r>
            <a:r>
              <a:rPr lang="ru-RU" sz="1800" dirty="0">
                <a:solidFill>
                  <a:srgbClr val="3C3C3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 Российской Федерации на </a:t>
            </a:r>
            <a:br>
              <a:rPr lang="ru-RU" sz="1800" dirty="0">
                <a:solidFill>
                  <a:srgbClr val="3C3C3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800" dirty="0">
                <a:solidFill>
                  <a:srgbClr val="3C3C3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2017 - 2030 годы»</a:t>
            </a:r>
          </a:p>
          <a:p>
            <a:pPr marL="171450" indent="-171450"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0C0"/>
              </a:buClr>
              <a:buSzPct val="120000"/>
              <a:defRPr/>
            </a:pPr>
            <a:r>
              <a:rPr lang="ru-RU" sz="1800" dirty="0">
                <a:solidFill>
                  <a:srgbClr val="3C3C3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«Концепция </a:t>
            </a:r>
            <a:r>
              <a:rPr lang="ru-RU" sz="1800" b="1" spc="50" dirty="0">
                <a:solidFill>
                  <a:schemeClr val="accent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Цифровая трансформация </a:t>
            </a:r>
            <a:r>
              <a:rPr lang="ru-RU" sz="1800" dirty="0">
                <a:solidFill>
                  <a:srgbClr val="3C3C3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2030 ПАО «Россети» </a:t>
            </a:r>
          </a:p>
          <a:p>
            <a:pPr marL="171450" indent="-171450"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0C0"/>
              </a:buClr>
              <a:buSzPct val="120000"/>
              <a:defRPr/>
            </a:pPr>
            <a:r>
              <a:rPr lang="ru-RU" sz="1800" dirty="0">
                <a:solidFill>
                  <a:srgbClr val="3C3C3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«Программа </a:t>
            </a:r>
            <a:r>
              <a:rPr lang="ru-RU" sz="1800" b="1" spc="50" dirty="0">
                <a:solidFill>
                  <a:schemeClr val="accent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инновационного развития </a:t>
            </a:r>
            <a:r>
              <a:rPr lang="ru-RU" sz="1800" dirty="0">
                <a:solidFill>
                  <a:srgbClr val="3C3C3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ПАО «</a:t>
            </a:r>
            <a:r>
              <a:rPr lang="ru-RU" sz="1800" dirty="0" err="1">
                <a:solidFill>
                  <a:srgbClr val="3C3C3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Россети</a:t>
            </a:r>
            <a:r>
              <a:rPr lang="ru-RU" sz="1800" dirty="0">
                <a:solidFill>
                  <a:srgbClr val="3C3C3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»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Box 46">
            <a:extLst>
              <a:ext uri="{FF2B5EF4-FFF2-40B4-BE49-F238E27FC236}"/>
            </a:extLst>
          </p:cNvPr>
          <p:cNvSpPr txBox="1"/>
          <p:nvPr/>
        </p:nvSpPr>
        <p:spPr>
          <a:xfrm>
            <a:off x="547060" y="189312"/>
            <a:ext cx="9107133" cy="369332"/>
          </a:xfrm>
          <a:prstGeom prst="rect">
            <a:avLst/>
          </a:prstGeom>
          <a:solidFill>
            <a:srgbClr val="DCE6F2"/>
          </a:solidFill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242C96"/>
                </a:solidFill>
                <a:highlight>
                  <a:srgbClr val="DCE6F2"/>
                </a:highligh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 </a:t>
            </a:r>
            <a:r>
              <a:rPr lang="ru-RU" sz="2400" b="1" dirty="0">
                <a:solidFill>
                  <a:srgbClr val="242C96"/>
                </a:solidFill>
                <a:highlight>
                  <a:srgbClr val="DCE6F2"/>
                </a:highligh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ОПЫТ И ПРОБЛЕМЫ</a:t>
            </a:r>
          </a:p>
        </p:txBody>
      </p:sp>
      <p:sp>
        <p:nvSpPr>
          <p:cNvPr id="17410" name="Номер слайда 12"/>
          <p:cNvSpPr>
            <a:spLocks noGrp="1"/>
          </p:cNvSpPr>
          <p:nvPr>
            <p:ph type="sldNum" sz="quarter" idx="12"/>
          </p:nvPr>
        </p:nvSpPr>
        <p:spPr bwMode="auto">
          <a:xfrm>
            <a:off x="11171238" y="6481763"/>
            <a:ext cx="479425" cy="182562"/>
          </a:xfrm>
          <a:noFill/>
          <a:ln>
            <a:miter lim="800000"/>
            <a:headEnd/>
            <a:tailEnd/>
          </a:ln>
        </p:spPr>
        <p:txBody>
          <a:bodyPr wrap="square" lIns="0" tIns="0" rIns="0" bIns="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189D610-74D6-414E-8379-0857AFE59C54}" type="slidenum">
              <a:rPr lang="ru-RU" sz="1100" smtClean="0">
                <a:solidFill>
                  <a:schemeClr val="tx1"/>
                </a:solidFill>
                <a:latin typeface="Roboto"/>
                <a:ea typeface="Roboto"/>
                <a:cs typeface="Roboto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 sz="1100" smtClean="0">
              <a:solidFill>
                <a:schemeClr val="tx1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17411" name="TextBox 101"/>
          <p:cNvSpPr txBox="1">
            <a:spLocks noChangeArrowheads="1"/>
          </p:cNvSpPr>
          <p:nvPr/>
        </p:nvSpPr>
        <p:spPr bwMode="auto">
          <a:xfrm>
            <a:off x="5335588" y="1404938"/>
            <a:ext cx="1231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Наладка</a:t>
            </a:r>
          </a:p>
        </p:txBody>
      </p:sp>
      <p:sp>
        <p:nvSpPr>
          <p:cNvPr id="17412" name="TextBox 102"/>
          <p:cNvSpPr txBox="1">
            <a:spLocks noChangeArrowheads="1"/>
          </p:cNvSpPr>
          <p:nvPr/>
        </p:nvSpPr>
        <p:spPr bwMode="auto">
          <a:xfrm>
            <a:off x="9975850" y="1384300"/>
            <a:ext cx="19002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Эксплуатация</a:t>
            </a:r>
          </a:p>
        </p:txBody>
      </p:sp>
      <p:pic>
        <p:nvPicPr>
          <p:cNvPr id="17413" name="Рисунок 4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02800" y="5797550"/>
            <a:ext cx="2489200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Объект 16">
            <a:extLst>
              <a:ext uri="{FF2B5EF4-FFF2-40B4-BE49-F238E27FC236}"/>
            </a:extLst>
          </p:cNvPr>
          <p:cNvSpPr txBox="1">
            <a:spLocks/>
          </p:cNvSpPr>
          <p:nvPr/>
        </p:nvSpPr>
        <p:spPr>
          <a:xfrm>
            <a:off x="2151063" y="5848350"/>
            <a:ext cx="6826250" cy="5762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fontAlgn="auto">
              <a:spcAft>
                <a:spcPts val="0"/>
              </a:spcAft>
              <a:defRPr/>
            </a:pPr>
            <a:r>
              <a:rPr lang="ru-RU" sz="1800" b="1" spc="50" dirty="0">
                <a:solidFill>
                  <a:schemeClr val="accent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82,8 % </a:t>
            </a:r>
            <a:r>
              <a:rPr lang="ru-RU" sz="1800" dirty="0">
                <a:solidFill>
                  <a:srgbClr val="3C3C3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персонала – требуется дополнительное обучение </a:t>
            </a:r>
            <a:br>
              <a:rPr lang="ru-RU" sz="1800" dirty="0">
                <a:solidFill>
                  <a:srgbClr val="3C3C3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800" dirty="0">
                <a:solidFill>
                  <a:srgbClr val="3C3C3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 области применения </a:t>
            </a:r>
            <a:r>
              <a:rPr lang="ru-RU" sz="1800" b="1" spc="50" dirty="0">
                <a:solidFill>
                  <a:schemeClr val="accent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цифровых технологий</a:t>
            </a:r>
            <a:r>
              <a:rPr lang="ru-RU" sz="1800" dirty="0">
                <a:solidFill>
                  <a:srgbClr val="3C3C3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в ЭЭС</a:t>
            </a:r>
          </a:p>
        </p:txBody>
      </p:sp>
      <p:sp>
        <p:nvSpPr>
          <p:cNvPr id="24" name="TextBox 23">
            <a:extLst>
              <a:ext uri="{FF2B5EF4-FFF2-40B4-BE49-F238E27FC236}"/>
            </a:extLst>
          </p:cNvPr>
          <p:cNvSpPr txBox="1"/>
          <p:nvPr/>
        </p:nvSpPr>
        <p:spPr>
          <a:xfrm>
            <a:off x="115888" y="1784350"/>
            <a:ext cx="734218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spc="50" dirty="0">
                <a:solidFill>
                  <a:schemeClr val="accent1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«Проходили ли Вы обучение по цифровым технологиям в ЭЭС?»</a:t>
            </a:r>
          </a:p>
        </p:txBody>
      </p:sp>
      <p:sp>
        <p:nvSpPr>
          <p:cNvPr id="16" name="Прямоугольник 15">
            <a:extLst>
              <a:ext uri="{FF2B5EF4-FFF2-40B4-BE49-F238E27FC236}"/>
            </a:extLst>
          </p:cNvPr>
          <p:cNvSpPr/>
          <p:nvPr/>
        </p:nvSpPr>
        <p:spPr>
          <a:xfrm>
            <a:off x="2151063" y="5311775"/>
            <a:ext cx="6823075" cy="4191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Квалификация персонала (</a:t>
            </a:r>
            <a:r>
              <a:rPr lang="ru-RU" b="1" dirty="0" err="1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ДУиПЭ</a:t>
            </a:r>
            <a:r>
              <a:rPr lang="ru-RU" b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 СРЗА, ДВС, Д </a:t>
            </a:r>
            <a:r>
              <a:rPr lang="ru-RU" b="1" dirty="0" err="1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КиТ</a:t>
            </a:r>
            <a:r>
              <a:rPr lang="ru-RU" b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АСУ)</a:t>
            </a:r>
          </a:p>
        </p:txBody>
      </p:sp>
      <p:sp>
        <p:nvSpPr>
          <p:cNvPr id="17" name="TextBox 16">
            <a:extLst>
              <a:ext uri="{FF2B5EF4-FFF2-40B4-BE49-F238E27FC236}"/>
            </a:extLst>
          </p:cNvPr>
          <p:cNvSpPr txBox="1"/>
          <p:nvPr/>
        </p:nvSpPr>
        <p:spPr>
          <a:xfrm>
            <a:off x="7243763" y="1781175"/>
            <a:ext cx="35004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spc="50" dirty="0">
                <a:solidFill>
                  <a:schemeClr val="accent1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«Укажите тематику обучения»</a:t>
            </a:r>
          </a:p>
        </p:txBody>
      </p:sp>
      <p:pic>
        <p:nvPicPr>
          <p:cNvPr id="17418" name="Рисунок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94450" y="2051050"/>
            <a:ext cx="4530725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9" name="Рисунок 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39875" y="2189163"/>
            <a:ext cx="3900488" cy="300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Прямоугольник 21">
            <a:extLst>
              <a:ext uri="{FF2B5EF4-FFF2-40B4-BE49-F238E27FC236}"/>
            </a:extLst>
          </p:cNvPr>
          <p:cNvSpPr/>
          <p:nvPr/>
        </p:nvSpPr>
        <p:spPr>
          <a:xfrm>
            <a:off x="3490913" y="742950"/>
            <a:ext cx="4592637" cy="8620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 </a:t>
            </a:r>
            <a:r>
              <a:rPr lang="ru-RU" b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архитектура – </a:t>
            </a:r>
            <a:r>
              <a:rPr lang="ru-RU" b="1" dirty="0">
                <a:solidFill>
                  <a:srgbClr val="C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14 объектов</a:t>
            </a:r>
            <a:r>
              <a:rPr lang="ru-RU" b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ru-RU" b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en-US" b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II </a:t>
            </a:r>
            <a:r>
              <a:rPr lang="ru-RU" b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архитектура – </a:t>
            </a:r>
            <a:r>
              <a:rPr lang="ru-RU" b="1" dirty="0">
                <a:solidFill>
                  <a:srgbClr val="C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15 объектов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III </a:t>
            </a:r>
            <a:r>
              <a:rPr lang="ru-RU" b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архитектура – </a:t>
            </a:r>
            <a:r>
              <a:rPr lang="ru-RU" b="1" dirty="0">
                <a:solidFill>
                  <a:srgbClr val="C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4 объекта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63"/>
            <a:ext cx="12192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TextBox 5"/>
          <p:cNvSpPr txBox="1">
            <a:spLocks noChangeArrowheads="1"/>
          </p:cNvSpPr>
          <p:nvPr/>
        </p:nvSpPr>
        <p:spPr bwMode="auto">
          <a:xfrm>
            <a:off x="827088" y="2300288"/>
            <a:ext cx="7561262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514350" indent="-514350">
              <a:buClr>
                <a:srgbClr val="05D8FF"/>
              </a:buClr>
              <a:buFont typeface="Calibri Light" pitchFamily="34" charset="0"/>
              <a:buAutoNum type="arabicPeriod"/>
            </a:pPr>
            <a:r>
              <a:rPr lang="ru-RU" sz="3200" b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Вопросы подготовки специалистов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Box 46">
            <a:extLst>
              <a:ext uri="{FF2B5EF4-FFF2-40B4-BE49-F238E27FC236}"/>
            </a:extLst>
          </p:cNvPr>
          <p:cNvSpPr txBox="1"/>
          <p:nvPr/>
        </p:nvSpPr>
        <p:spPr>
          <a:xfrm>
            <a:off x="547060" y="189312"/>
            <a:ext cx="9107133" cy="369332"/>
          </a:xfrm>
          <a:prstGeom prst="rect">
            <a:avLst/>
          </a:prstGeom>
          <a:solidFill>
            <a:srgbClr val="DCE6F2"/>
          </a:solidFill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242C96"/>
                </a:solidFill>
                <a:highlight>
                  <a:srgbClr val="DCE6F2"/>
                </a:highligh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sz="2400" b="1" dirty="0">
                <a:solidFill>
                  <a:srgbClr val="242C96"/>
                </a:solidFill>
                <a:highlight>
                  <a:srgbClr val="DCE6F2"/>
                </a:highligh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ПРОЦЕСС РЕАЛИЗАЦИИ ПРОЕКТА</a:t>
            </a:r>
          </a:p>
        </p:txBody>
      </p:sp>
      <p:grpSp>
        <p:nvGrpSpPr>
          <p:cNvPr id="20482" name="Группа 121"/>
          <p:cNvGrpSpPr>
            <a:grpSpLocks/>
          </p:cNvGrpSpPr>
          <p:nvPr/>
        </p:nvGrpSpPr>
        <p:grpSpPr bwMode="auto">
          <a:xfrm>
            <a:off x="0" y="1381125"/>
            <a:ext cx="12192000" cy="401638"/>
            <a:chOff x="1" y="1292583"/>
            <a:chExt cx="12191999" cy="401365"/>
          </a:xfrm>
        </p:grpSpPr>
        <p:sp>
          <p:nvSpPr>
            <p:cNvPr id="120" name="Блок-схема: ссылка на другую страницу 119">
              <a:extLst>
                <a:ext uri="{FF2B5EF4-FFF2-40B4-BE49-F238E27FC236}"/>
              </a:extLst>
            </p:cNvPr>
            <p:cNvSpPr/>
            <p:nvPr/>
          </p:nvSpPr>
          <p:spPr>
            <a:xfrm rot="16200000">
              <a:off x="11539674" y="1040034"/>
              <a:ext cx="399778" cy="904875"/>
            </a:xfrm>
            <a:prstGeom prst="flowChartOffpageConnector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21" name="Прямоугольник 120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" y="1292583"/>
              <a:ext cx="11287124" cy="40136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114" name="Прямоугольник 113">
            <a:extLst>
              <a:ext uri="{FF2B5EF4-FFF2-40B4-BE49-F238E27FC236}"/>
            </a:extLst>
          </p:cNvPr>
          <p:cNvSpPr/>
          <p:nvPr/>
        </p:nvSpPr>
        <p:spPr>
          <a:xfrm>
            <a:off x="8024813" y="1381125"/>
            <a:ext cx="44450" cy="54737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3" name="Прямоугольник 112">
            <a:extLst>
              <a:ext uri="{FF2B5EF4-FFF2-40B4-BE49-F238E27FC236}"/>
            </a:extLst>
          </p:cNvPr>
          <p:cNvSpPr/>
          <p:nvPr/>
        </p:nvSpPr>
        <p:spPr>
          <a:xfrm>
            <a:off x="3616325" y="1381125"/>
            <a:ext cx="46038" cy="54943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485" name="Номер слайда 12"/>
          <p:cNvSpPr>
            <a:spLocks noGrp="1"/>
          </p:cNvSpPr>
          <p:nvPr>
            <p:ph type="sldNum" sz="quarter" idx="12"/>
          </p:nvPr>
        </p:nvSpPr>
        <p:spPr bwMode="auto">
          <a:xfrm>
            <a:off x="11171238" y="6481763"/>
            <a:ext cx="479425" cy="182562"/>
          </a:xfrm>
          <a:noFill/>
          <a:ln>
            <a:miter lim="800000"/>
            <a:headEnd/>
            <a:tailEnd/>
          </a:ln>
        </p:spPr>
        <p:txBody>
          <a:bodyPr wrap="square" lIns="0" tIns="0" rIns="0" bIns="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048C672-B59D-4400-8B0C-58D70E8BF231}" type="slidenum">
              <a:rPr lang="ru-RU" sz="1100" smtClean="0">
                <a:solidFill>
                  <a:schemeClr val="tx1"/>
                </a:solidFill>
                <a:latin typeface="Roboto"/>
                <a:ea typeface="Roboto"/>
                <a:cs typeface="Roboto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 sz="1100" smtClean="0">
              <a:solidFill>
                <a:schemeClr val="tx1"/>
              </a:solidFill>
              <a:latin typeface="Roboto"/>
              <a:ea typeface="Roboto"/>
              <a:cs typeface="Roboto"/>
            </a:endParaRPr>
          </a:p>
        </p:txBody>
      </p:sp>
      <p:grpSp>
        <p:nvGrpSpPr>
          <p:cNvPr id="20486" name="Группа 93"/>
          <p:cNvGrpSpPr>
            <a:grpSpLocks/>
          </p:cNvGrpSpPr>
          <p:nvPr/>
        </p:nvGrpSpPr>
        <p:grpSpPr bwMode="auto">
          <a:xfrm>
            <a:off x="90488" y="3354388"/>
            <a:ext cx="11649075" cy="2879725"/>
            <a:chOff x="-181602" y="2361572"/>
            <a:chExt cx="12064402" cy="2899035"/>
          </a:xfrm>
        </p:grpSpPr>
        <p:pic>
          <p:nvPicPr>
            <p:cNvPr id="20495" name="Рисунок 1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8FAFB"/>
                </a:clrFrom>
                <a:clrTo>
                  <a:srgbClr val="F8FAFB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505501" y="3032146"/>
              <a:ext cx="1414581" cy="1284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0496" name="Группа 24"/>
            <p:cNvGrpSpPr>
              <a:grpSpLocks/>
            </p:cNvGrpSpPr>
            <p:nvPr/>
          </p:nvGrpSpPr>
          <p:grpSpPr bwMode="auto">
            <a:xfrm>
              <a:off x="10980805" y="3189763"/>
              <a:ext cx="901995" cy="853854"/>
              <a:chOff x="5643871" y="2855700"/>
              <a:chExt cx="1146190" cy="1243966"/>
            </a:xfrm>
          </p:grpSpPr>
          <p:sp>
            <p:nvSpPr>
              <p:cNvPr id="16" name="Прямоугольник 15">
                <a:extLst>
                  <a:ext uri="{FF2B5EF4-FFF2-40B4-BE49-F238E27FC236}"/>
                </a:extLst>
              </p:cNvPr>
              <p:cNvSpPr/>
              <p:nvPr/>
            </p:nvSpPr>
            <p:spPr>
              <a:xfrm>
                <a:off x="5643088" y="2855187"/>
                <a:ext cx="1146973" cy="1243318"/>
              </a:xfrm>
              <a:prstGeom prst="rect">
                <a:avLst/>
              </a:prstGeom>
              <a:noFill/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7" name="Прямоугольник 16">
                <a:extLst>
                  <a:ext uri="{FF2B5EF4-FFF2-40B4-BE49-F238E27FC236}"/>
                </a:extLst>
              </p:cNvPr>
              <p:cNvSpPr/>
              <p:nvPr/>
            </p:nvSpPr>
            <p:spPr>
              <a:xfrm>
                <a:off x="5643088" y="2862171"/>
                <a:ext cx="369790" cy="1229348"/>
              </a:xfrm>
              <a:prstGeom prst="rect">
                <a:avLst/>
              </a:prstGeom>
              <a:solidFill>
                <a:srgbClr val="5291D6"/>
              </a:solidFill>
              <a:ln w="15875">
                <a:solidFill>
                  <a:srgbClr val="242C9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8" name="Прямоугольник 17">
                <a:extLst>
                  <a:ext uri="{FF2B5EF4-FFF2-40B4-BE49-F238E27FC236}"/>
                </a:extLst>
              </p:cNvPr>
              <p:cNvSpPr/>
              <p:nvPr/>
            </p:nvSpPr>
            <p:spPr>
              <a:xfrm>
                <a:off x="6184192" y="2985572"/>
                <a:ext cx="482605" cy="596047"/>
              </a:xfrm>
              <a:prstGeom prst="rect">
                <a:avLst/>
              </a:prstGeom>
              <a:solidFill>
                <a:srgbClr val="5291D6"/>
              </a:solidFill>
              <a:ln w="158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9" name="Прямоугольник 18">
                <a:extLst>
                  <a:ext uri="{FF2B5EF4-FFF2-40B4-BE49-F238E27FC236}"/>
                </a:extLst>
              </p:cNvPr>
              <p:cNvSpPr/>
              <p:nvPr/>
            </p:nvSpPr>
            <p:spPr>
              <a:xfrm>
                <a:off x="6184192" y="3709676"/>
                <a:ext cx="89835" cy="107102"/>
              </a:xfrm>
              <a:prstGeom prst="rect">
                <a:avLst/>
              </a:prstGeom>
              <a:solidFill>
                <a:srgbClr val="5291D6"/>
              </a:solidFill>
              <a:ln w="158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20" name="Прямоугольник 19">
                <a:extLst>
                  <a:ext uri="{FF2B5EF4-FFF2-40B4-BE49-F238E27FC236}"/>
                </a:extLst>
              </p:cNvPr>
              <p:cNvSpPr/>
              <p:nvPr/>
            </p:nvSpPr>
            <p:spPr>
              <a:xfrm>
                <a:off x="6184192" y="3893613"/>
                <a:ext cx="89835" cy="107102"/>
              </a:xfrm>
              <a:prstGeom prst="rect">
                <a:avLst/>
              </a:prstGeom>
              <a:solidFill>
                <a:srgbClr val="5291D6"/>
              </a:solidFill>
              <a:ln w="158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21" name="Прямоугольник 20">
                <a:extLst>
                  <a:ext uri="{FF2B5EF4-FFF2-40B4-BE49-F238E27FC236}"/>
                </a:extLst>
              </p:cNvPr>
              <p:cNvSpPr/>
              <p:nvPr/>
            </p:nvSpPr>
            <p:spPr>
              <a:xfrm>
                <a:off x="6579051" y="3709676"/>
                <a:ext cx="87747" cy="107102"/>
              </a:xfrm>
              <a:prstGeom prst="rect">
                <a:avLst/>
              </a:prstGeom>
              <a:solidFill>
                <a:srgbClr val="5291D6"/>
              </a:solidFill>
              <a:ln w="158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22" name="Прямоугольник 21">
                <a:extLst>
                  <a:ext uri="{FF2B5EF4-FFF2-40B4-BE49-F238E27FC236}"/>
                </a:extLst>
              </p:cNvPr>
              <p:cNvSpPr/>
              <p:nvPr/>
            </p:nvSpPr>
            <p:spPr>
              <a:xfrm>
                <a:off x="6579051" y="3893613"/>
                <a:ext cx="87747" cy="107102"/>
              </a:xfrm>
              <a:prstGeom prst="rect">
                <a:avLst/>
              </a:prstGeom>
              <a:solidFill>
                <a:srgbClr val="5291D6"/>
              </a:solidFill>
              <a:ln w="158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23" name="Прямоугольник 22">
                <a:extLst>
                  <a:ext uri="{FF2B5EF4-FFF2-40B4-BE49-F238E27FC236}"/>
                </a:extLst>
              </p:cNvPr>
              <p:cNvSpPr/>
              <p:nvPr/>
            </p:nvSpPr>
            <p:spPr>
              <a:xfrm>
                <a:off x="6388934" y="3709676"/>
                <a:ext cx="87747" cy="107102"/>
              </a:xfrm>
              <a:prstGeom prst="rect">
                <a:avLst/>
              </a:prstGeom>
              <a:solidFill>
                <a:srgbClr val="5291D6"/>
              </a:solidFill>
              <a:ln w="158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24" name="Прямоугольник 23">
                <a:extLst>
                  <a:ext uri="{FF2B5EF4-FFF2-40B4-BE49-F238E27FC236}"/>
                </a:extLst>
              </p:cNvPr>
              <p:cNvSpPr/>
              <p:nvPr/>
            </p:nvSpPr>
            <p:spPr>
              <a:xfrm>
                <a:off x="6388934" y="3893613"/>
                <a:ext cx="87747" cy="107102"/>
              </a:xfrm>
              <a:prstGeom prst="rect">
                <a:avLst/>
              </a:prstGeom>
              <a:solidFill>
                <a:srgbClr val="5291D6"/>
              </a:solidFill>
              <a:ln w="158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pic>
          <p:nvPicPr>
            <p:cNvPr id="28" name="Рисунок 27">
              <a:extLst>
                <a:ext uri="{FF2B5EF4-FFF2-40B4-BE49-F238E27FC236}"/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8FAFB"/>
                </a:clrFrom>
                <a:clrTo>
                  <a:srgbClr val="F8FAFB">
                    <a:alpha val="0"/>
                  </a:srgbClr>
                </a:clrTo>
              </a:clrChange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41236" y="2969134"/>
              <a:ext cx="1431333" cy="1380730"/>
            </a:xfrm>
            <a:prstGeom prst="rect">
              <a:avLst/>
            </a:prstGeom>
          </p:spPr>
        </p:pic>
        <p:sp>
          <p:nvSpPr>
            <p:cNvPr id="20498" name="TextBox 28"/>
            <p:cNvSpPr txBox="1">
              <a:spLocks noChangeArrowheads="1"/>
            </p:cNvSpPr>
            <p:nvPr/>
          </p:nvSpPr>
          <p:spPr bwMode="auto">
            <a:xfrm>
              <a:off x="-181602" y="2366416"/>
              <a:ext cx="2895492" cy="650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ru-RU">
                  <a:latin typeface="Roboto"/>
                  <a:ea typeface="Roboto"/>
                  <a:cs typeface="Roboto"/>
                </a:rPr>
                <a:t>САПР для разработки </a:t>
              </a:r>
            </a:p>
            <a:p>
              <a:pPr algn="ctr"/>
              <a:r>
                <a:rPr lang="ru-RU">
                  <a:latin typeface="Roboto"/>
                  <a:ea typeface="Roboto"/>
                  <a:cs typeface="Roboto"/>
                </a:rPr>
                <a:t>спецификации системы</a:t>
              </a:r>
            </a:p>
          </p:txBody>
        </p:sp>
        <p:pic>
          <p:nvPicPr>
            <p:cNvPr id="30" name="Рисунок 29">
              <a:extLst>
                <a:ext uri="{FF2B5EF4-FFF2-40B4-BE49-F238E27FC236}"/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8FAFB"/>
                </a:clrFrom>
                <a:clrTo>
                  <a:srgbClr val="F8FAFB">
                    <a:alpha val="0"/>
                  </a:srgbClr>
                </a:clrTo>
              </a:clrChange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3020393" y="2972621"/>
              <a:ext cx="1431333" cy="1380730"/>
            </a:xfrm>
            <a:prstGeom prst="rect">
              <a:avLst/>
            </a:prstGeom>
          </p:spPr>
        </p:pic>
        <p:sp>
          <p:nvSpPr>
            <p:cNvPr id="20500" name="TextBox 30"/>
            <p:cNvSpPr txBox="1">
              <a:spLocks noChangeArrowheads="1"/>
            </p:cNvSpPr>
            <p:nvPr/>
          </p:nvSpPr>
          <p:spPr bwMode="auto">
            <a:xfrm>
              <a:off x="2908694" y="2361572"/>
              <a:ext cx="2849010" cy="65070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ru-RU">
                  <a:latin typeface="Roboto"/>
                  <a:ea typeface="Roboto"/>
                  <a:cs typeface="Roboto"/>
                </a:rPr>
                <a:t>САПР для разработки </a:t>
              </a:r>
            </a:p>
            <a:p>
              <a:pPr algn="ctr"/>
              <a:r>
                <a:rPr lang="ru-RU">
                  <a:latin typeface="Roboto"/>
                  <a:ea typeface="Roboto"/>
                  <a:cs typeface="Roboto"/>
                </a:rPr>
                <a:t>конфигурации системы</a:t>
              </a:r>
            </a:p>
          </p:txBody>
        </p:sp>
        <p:sp>
          <p:nvSpPr>
            <p:cNvPr id="32" name="Блок-схема: документ 3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5541508" y="3809491"/>
              <a:ext cx="1131140" cy="604099"/>
            </a:xfrm>
            <a:prstGeom prst="flowChartDocumen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dirty="0">
                  <a:solidFill>
                    <a:schemeClr val="tx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SCD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файл</a:t>
              </a:r>
            </a:p>
          </p:txBody>
        </p:sp>
        <p:sp>
          <p:nvSpPr>
            <p:cNvPr id="33" name="Блок-схема: документ 32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986965" y="3811089"/>
              <a:ext cx="789168" cy="586520"/>
            </a:xfrm>
            <a:prstGeom prst="flowChartDocumen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dirty="0">
                  <a:solidFill>
                    <a:schemeClr val="tx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SSD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файл</a:t>
              </a:r>
            </a:p>
          </p:txBody>
        </p:sp>
        <p:cxnSp>
          <p:nvCxnSpPr>
            <p:cNvPr id="37" name="Прямая со стрелкой 36">
              <a:extLst>
                <a:ext uri="{FF2B5EF4-FFF2-40B4-BE49-F238E27FC236}"/>
              </a:extLst>
            </p:cNvPr>
            <p:cNvCxnSpPr>
              <a:stCxn id="28" idx="3"/>
              <a:endCxn id="30" idx="1"/>
            </p:cNvCxnSpPr>
            <p:nvPr/>
          </p:nvCxnSpPr>
          <p:spPr>
            <a:xfrm>
              <a:off x="1572652" y="3659266"/>
              <a:ext cx="1448452" cy="319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 стрелкой 37">
              <a:extLst>
                <a:ext uri="{FF2B5EF4-FFF2-40B4-BE49-F238E27FC236}"/>
              </a:extLst>
            </p:cNvPr>
            <p:cNvCxnSpPr>
              <a:cxnSpLocks/>
            </p:cNvCxnSpPr>
            <p:nvPr/>
          </p:nvCxnSpPr>
          <p:spPr>
            <a:xfrm flipV="1">
              <a:off x="4311721" y="3659266"/>
              <a:ext cx="3197774" cy="3036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Прямая со стрелкой 39">
              <a:extLst>
                <a:ext uri="{FF2B5EF4-FFF2-40B4-BE49-F238E27FC236}"/>
              </a:extLst>
            </p:cNvPr>
            <p:cNvCxnSpPr>
              <a:cxnSpLocks/>
              <a:stCxn id="12" idx="3"/>
            </p:cNvCxnSpPr>
            <p:nvPr/>
          </p:nvCxnSpPr>
          <p:spPr>
            <a:xfrm>
              <a:off x="8920133" y="3673649"/>
              <a:ext cx="188907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Блок-схема: документ 44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014140" y="4555825"/>
              <a:ext cx="761218" cy="583323"/>
            </a:xfrm>
            <a:prstGeom prst="flowChartDocumen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dirty="0">
                  <a:solidFill>
                    <a:schemeClr val="tx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ICD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файл</a:t>
              </a:r>
            </a:p>
          </p:txBody>
        </p:sp>
        <p:grpSp>
          <p:nvGrpSpPr>
            <p:cNvPr id="20507" name="Группа 82"/>
            <p:cNvGrpSpPr>
              <a:grpSpLocks/>
            </p:cNvGrpSpPr>
            <p:nvPr/>
          </p:nvGrpSpPr>
          <p:grpSpPr bwMode="auto">
            <a:xfrm>
              <a:off x="3889138" y="4390195"/>
              <a:ext cx="4239456" cy="870412"/>
              <a:chOff x="3534466" y="4390195"/>
              <a:chExt cx="4768971" cy="870412"/>
            </a:xfrm>
          </p:grpSpPr>
          <p:cxnSp>
            <p:nvCxnSpPr>
              <p:cNvPr id="46" name="Прямая со стрелкой 45">
                <a:extLst>
                  <a:ext uri="{FF2B5EF4-FFF2-40B4-BE49-F238E27FC236}"/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3534523" y="4389617"/>
                <a:ext cx="11097" cy="87099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Прямая соединительная линия 76">
                <a:extLst>
                  <a:ext uri="{FF2B5EF4-FFF2-40B4-BE49-F238E27FC236}"/>
                </a:extLst>
              </p:cNvPr>
              <p:cNvCxnSpPr>
                <a:cxnSpLocks/>
              </p:cNvCxnSpPr>
              <p:nvPr/>
            </p:nvCxnSpPr>
            <p:spPr>
              <a:xfrm flipV="1">
                <a:off x="3547469" y="5260607"/>
                <a:ext cx="475678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Прямая соединительная линия 79">
                <a:extLst>
                  <a:ext uri="{FF2B5EF4-FFF2-40B4-BE49-F238E27FC236}"/>
                </a:extLst>
              </p:cNvPr>
              <p:cNvCxnSpPr>
                <a:cxnSpLocks/>
              </p:cNvCxnSpPr>
              <p:nvPr/>
            </p:nvCxnSpPr>
            <p:spPr>
              <a:xfrm>
                <a:off x="8304255" y="4413590"/>
                <a:ext cx="0" cy="847017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508" name="TextBox 84"/>
            <p:cNvSpPr txBox="1">
              <a:spLocks noChangeArrowheads="1"/>
            </p:cNvSpPr>
            <p:nvPr/>
          </p:nvSpPr>
          <p:spPr bwMode="auto">
            <a:xfrm>
              <a:off x="6661186" y="2462444"/>
              <a:ext cx="2759366" cy="37182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ru-RU">
                  <a:latin typeface="Roboto"/>
                  <a:ea typeface="Roboto"/>
                  <a:cs typeface="Roboto"/>
                </a:rPr>
                <a:t>ПО Конфигурации ИЭУ</a:t>
              </a:r>
            </a:p>
          </p:txBody>
        </p:sp>
        <p:sp>
          <p:nvSpPr>
            <p:cNvPr id="91" name="Блок-схема: документ 90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84058" y="3806295"/>
              <a:ext cx="761219" cy="583322"/>
            </a:xfrm>
            <a:prstGeom prst="flowChartDocumen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dirty="0">
                  <a:solidFill>
                    <a:schemeClr val="tx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CID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файл</a:t>
              </a:r>
            </a:p>
          </p:txBody>
        </p:sp>
      </p:grpSp>
      <p:sp>
        <p:nvSpPr>
          <p:cNvPr id="20487" name="TextBox 99"/>
          <p:cNvSpPr txBox="1">
            <a:spLocks noChangeArrowheads="1"/>
          </p:cNvSpPr>
          <p:nvPr/>
        </p:nvSpPr>
        <p:spPr bwMode="auto">
          <a:xfrm>
            <a:off x="765175" y="1379538"/>
            <a:ext cx="20129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Проектирование</a:t>
            </a:r>
          </a:p>
        </p:txBody>
      </p:sp>
      <p:sp>
        <p:nvSpPr>
          <p:cNvPr id="20488" name="TextBox 101"/>
          <p:cNvSpPr txBox="1">
            <a:spLocks noChangeArrowheads="1"/>
          </p:cNvSpPr>
          <p:nvPr/>
        </p:nvSpPr>
        <p:spPr bwMode="auto">
          <a:xfrm>
            <a:off x="5140325" y="1404938"/>
            <a:ext cx="11255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Наладка</a:t>
            </a:r>
          </a:p>
        </p:txBody>
      </p:sp>
      <p:sp>
        <p:nvSpPr>
          <p:cNvPr id="20489" name="TextBox 102"/>
          <p:cNvSpPr txBox="1">
            <a:spLocks noChangeArrowheads="1"/>
          </p:cNvSpPr>
          <p:nvPr/>
        </p:nvSpPr>
        <p:spPr bwMode="auto">
          <a:xfrm>
            <a:off x="9274175" y="1401763"/>
            <a:ext cx="17287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Эксплуатация</a:t>
            </a:r>
          </a:p>
        </p:txBody>
      </p:sp>
      <p:sp>
        <p:nvSpPr>
          <p:cNvPr id="124" name="Стрелка: вниз 123">
            <a:extLst>
              <a:ext uri="{FF2B5EF4-FFF2-40B4-BE49-F238E27FC236}"/>
            </a:extLst>
          </p:cNvPr>
          <p:cNvSpPr/>
          <p:nvPr/>
        </p:nvSpPr>
        <p:spPr>
          <a:xfrm>
            <a:off x="647700" y="2811463"/>
            <a:ext cx="160338" cy="576262"/>
          </a:xfrm>
          <a:prstGeom prst="downArrow">
            <a:avLst/>
          </a:prstGeom>
          <a:solidFill>
            <a:srgbClr val="5291D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5" name="Стрелка: вниз 124">
            <a:extLst>
              <a:ext uri="{FF2B5EF4-FFF2-40B4-BE49-F238E27FC236}"/>
            </a:extLst>
          </p:cNvPr>
          <p:cNvSpPr/>
          <p:nvPr/>
        </p:nvSpPr>
        <p:spPr>
          <a:xfrm>
            <a:off x="3381375" y="2811463"/>
            <a:ext cx="161925" cy="576262"/>
          </a:xfrm>
          <a:prstGeom prst="downArrow">
            <a:avLst/>
          </a:prstGeom>
          <a:solidFill>
            <a:srgbClr val="5291D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5291D6"/>
              </a:solidFill>
            </a:endParaRPr>
          </a:p>
        </p:txBody>
      </p:sp>
      <p:sp>
        <p:nvSpPr>
          <p:cNvPr id="20492" name="TextBox 128"/>
          <p:cNvSpPr txBox="1">
            <a:spLocks noChangeArrowheads="1"/>
          </p:cNvSpPr>
          <p:nvPr/>
        </p:nvSpPr>
        <p:spPr bwMode="auto">
          <a:xfrm>
            <a:off x="160338" y="2143125"/>
            <a:ext cx="17795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C00000"/>
                </a:solidFill>
                <a:latin typeface="Roboto"/>
                <a:ea typeface="Roboto"/>
                <a:cs typeface="Roboto"/>
              </a:rPr>
              <a:t>Проектная </a:t>
            </a:r>
          </a:p>
          <a:p>
            <a:r>
              <a:rPr lang="ru-RU" b="1">
                <a:solidFill>
                  <a:srgbClr val="C00000"/>
                </a:solidFill>
                <a:latin typeface="Roboto"/>
                <a:ea typeface="Roboto"/>
                <a:cs typeface="Roboto"/>
              </a:rPr>
              <a:t>документация</a:t>
            </a:r>
          </a:p>
        </p:txBody>
      </p:sp>
      <p:sp>
        <p:nvSpPr>
          <p:cNvPr id="20493" name="TextBox 129"/>
          <p:cNvSpPr txBox="1">
            <a:spLocks noChangeArrowheads="1"/>
          </p:cNvSpPr>
          <p:nvPr/>
        </p:nvSpPr>
        <p:spPr bwMode="auto">
          <a:xfrm>
            <a:off x="2995613" y="2168525"/>
            <a:ext cx="17795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C00000"/>
                </a:solidFill>
                <a:latin typeface="Roboto"/>
                <a:ea typeface="Roboto"/>
                <a:cs typeface="Roboto"/>
              </a:rPr>
              <a:t>Рабочая</a:t>
            </a:r>
          </a:p>
          <a:p>
            <a:r>
              <a:rPr lang="ru-RU" b="1">
                <a:solidFill>
                  <a:srgbClr val="C00000"/>
                </a:solidFill>
                <a:latin typeface="Roboto"/>
                <a:ea typeface="Roboto"/>
                <a:cs typeface="Roboto"/>
              </a:rPr>
              <a:t>документация</a:t>
            </a:r>
          </a:p>
        </p:txBody>
      </p:sp>
      <p:pic>
        <p:nvPicPr>
          <p:cNvPr id="20494" name="Рисунок 48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02800" y="5797550"/>
            <a:ext cx="2489200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Номер слайда 12"/>
          <p:cNvSpPr>
            <a:spLocks noGrp="1"/>
          </p:cNvSpPr>
          <p:nvPr>
            <p:ph type="sldNum" sz="quarter" idx="12"/>
          </p:nvPr>
        </p:nvSpPr>
        <p:spPr bwMode="auto">
          <a:xfrm>
            <a:off x="11171238" y="6481763"/>
            <a:ext cx="479425" cy="182562"/>
          </a:xfrm>
          <a:noFill/>
          <a:ln>
            <a:miter lim="800000"/>
            <a:headEnd/>
            <a:tailEnd/>
          </a:ln>
        </p:spPr>
        <p:txBody>
          <a:bodyPr wrap="square" lIns="0" tIns="0" rIns="0" bIns="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EF8C363-D093-48EB-ACD0-45AB2C230948}" type="slidenum">
              <a:rPr lang="ru-RU" sz="1100" smtClean="0">
                <a:solidFill>
                  <a:schemeClr val="tx1"/>
                </a:solidFill>
                <a:latin typeface="Roboto"/>
                <a:ea typeface="Roboto"/>
                <a:cs typeface="Roboto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 sz="1100" smtClean="0">
              <a:solidFill>
                <a:schemeClr val="tx1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9" name="TextBox 8">
            <a:extLst>
              <a:ext uri="{FF2B5EF4-FFF2-40B4-BE49-F238E27FC236}"/>
            </a:extLst>
          </p:cNvPr>
          <p:cNvSpPr txBox="1"/>
          <p:nvPr/>
        </p:nvSpPr>
        <p:spPr>
          <a:xfrm>
            <a:off x="504497" y="189312"/>
            <a:ext cx="9149696" cy="369332"/>
          </a:xfrm>
          <a:prstGeom prst="rect">
            <a:avLst/>
          </a:prstGeom>
          <a:solidFill>
            <a:srgbClr val="DCE6F2"/>
          </a:solidFill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242C96"/>
                </a:solidFill>
                <a:highlight>
                  <a:srgbClr val="DCE6F2"/>
                </a:highligh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sz="2400" b="1" dirty="0">
                <a:solidFill>
                  <a:srgbClr val="242C96"/>
                </a:solidFill>
                <a:highlight>
                  <a:srgbClr val="DCE6F2"/>
                </a:highligh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ЭТАП ПРОЕКТИРОВАНИЯ</a:t>
            </a:r>
          </a:p>
        </p:txBody>
      </p:sp>
      <p:pic>
        <p:nvPicPr>
          <p:cNvPr id="22531" name="Рисунок 1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02800" y="5797550"/>
            <a:ext cx="2489200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Рисунок 3"/>
          <p:cNvPicPr>
            <a:picLocks noChangeAspect="1"/>
          </p:cNvPicPr>
          <p:nvPr/>
        </p:nvPicPr>
        <p:blipFill>
          <a:blip r:embed="rId4"/>
          <a:srcRect l="5901"/>
          <a:stretch>
            <a:fillRect/>
          </a:stretch>
        </p:blipFill>
        <p:spPr bwMode="auto">
          <a:xfrm>
            <a:off x="244475" y="1014413"/>
            <a:ext cx="3749675" cy="5272087"/>
          </a:xfrm>
          <a:prstGeom prst="rect">
            <a:avLst/>
          </a:prstGeom>
          <a:noFill/>
          <a:ln w="9525">
            <a:solidFill>
              <a:srgbClr val="242C96"/>
            </a:solidFill>
            <a:miter lim="800000"/>
            <a:headEnd/>
            <a:tailEnd/>
          </a:ln>
        </p:spPr>
      </p:pic>
      <p:grpSp>
        <p:nvGrpSpPr>
          <p:cNvPr id="22533" name="Группа 1"/>
          <p:cNvGrpSpPr>
            <a:grpSpLocks/>
          </p:cNvGrpSpPr>
          <p:nvPr/>
        </p:nvGrpSpPr>
        <p:grpSpPr bwMode="auto">
          <a:xfrm>
            <a:off x="3563938" y="2232025"/>
            <a:ext cx="8547100" cy="3413125"/>
            <a:chOff x="463856" y="1100576"/>
            <a:chExt cx="9511349" cy="3900308"/>
          </a:xfrm>
        </p:grpSpPr>
        <p:pic>
          <p:nvPicPr>
            <p:cNvPr id="22534" name="Рисунок 6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63856" y="1638559"/>
              <a:ext cx="9239250" cy="3362325"/>
            </a:xfrm>
            <a:prstGeom prst="rect">
              <a:avLst/>
            </a:prstGeom>
            <a:noFill/>
            <a:ln w="28575">
              <a:solidFill>
                <a:srgbClr val="242C96"/>
              </a:solidFill>
              <a:miter lim="800000"/>
              <a:headEnd/>
              <a:tailEnd/>
            </a:ln>
          </p:spPr>
        </p:pic>
        <p:sp>
          <p:nvSpPr>
            <p:cNvPr id="22535" name="TextBox 7"/>
            <p:cNvSpPr txBox="1">
              <a:spLocks noChangeArrowheads="1"/>
            </p:cNvSpPr>
            <p:nvPr/>
          </p:nvSpPr>
          <p:spPr bwMode="auto">
            <a:xfrm>
              <a:off x="1973281" y="1100576"/>
              <a:ext cx="8001924" cy="4219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600" b="1">
                  <a:solidFill>
                    <a:srgbClr val="5291D6"/>
                  </a:solidFill>
                  <a:latin typeface="Roboto"/>
                  <a:ea typeface="Roboto"/>
                  <a:cs typeface="Roboto"/>
                </a:rPr>
                <a:t> </a:t>
              </a:r>
              <a:r>
                <a:rPr lang="ru-RU" b="1">
                  <a:solidFill>
                    <a:srgbClr val="5291D6"/>
                  </a:solidFill>
                  <a:latin typeface="Roboto"/>
                  <a:ea typeface="Roboto"/>
                  <a:cs typeface="Roboto"/>
                </a:rPr>
                <a:t>СТО 56947007-25.040.30.309-2020 (Корпоративный профиль)</a:t>
              </a:r>
              <a:endParaRPr lang="ru-RU" sz="1600" b="1">
                <a:solidFill>
                  <a:srgbClr val="5291D6"/>
                </a:solidFill>
                <a:latin typeface="Roboto"/>
                <a:ea typeface="Roboto"/>
                <a:cs typeface="Roboto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Рисунок 6"/>
          <p:cNvPicPr>
            <a:picLocks noChangeAspect="1"/>
          </p:cNvPicPr>
          <p:nvPr/>
        </p:nvPicPr>
        <p:blipFill>
          <a:blip r:embed="rId3"/>
          <a:srcRect l="16078" t="4980" r="26337" b="2815"/>
          <a:stretch>
            <a:fillRect/>
          </a:stretch>
        </p:blipFill>
        <p:spPr bwMode="auto">
          <a:xfrm>
            <a:off x="8404225" y="887413"/>
            <a:ext cx="3656013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Номер слайда 12"/>
          <p:cNvSpPr>
            <a:spLocks noGrp="1"/>
          </p:cNvSpPr>
          <p:nvPr>
            <p:ph type="sldNum" sz="quarter" idx="12"/>
          </p:nvPr>
        </p:nvSpPr>
        <p:spPr bwMode="auto">
          <a:xfrm>
            <a:off x="11171238" y="6481763"/>
            <a:ext cx="479425" cy="182562"/>
          </a:xfrm>
          <a:noFill/>
          <a:ln>
            <a:miter lim="800000"/>
            <a:headEnd/>
            <a:tailEnd/>
          </a:ln>
        </p:spPr>
        <p:txBody>
          <a:bodyPr wrap="square" lIns="0" tIns="0" rIns="0" bIns="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7632E0F-60F8-4CF7-A2D3-F765F9FB0646}" type="slidenum">
              <a:rPr lang="ru-RU" sz="1100" smtClean="0">
                <a:solidFill>
                  <a:schemeClr val="tx1"/>
                </a:solidFill>
                <a:latin typeface="Roboto"/>
                <a:ea typeface="Roboto"/>
                <a:cs typeface="Roboto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 sz="1100" smtClean="0">
              <a:solidFill>
                <a:schemeClr val="tx1"/>
              </a:solidFill>
              <a:latin typeface="Roboto"/>
              <a:ea typeface="Roboto"/>
              <a:cs typeface="Roboto"/>
            </a:endParaRPr>
          </a:p>
        </p:txBody>
      </p:sp>
      <p:grpSp>
        <p:nvGrpSpPr>
          <p:cNvPr id="24579" name="Группа 51"/>
          <p:cNvGrpSpPr>
            <a:grpSpLocks/>
          </p:cNvGrpSpPr>
          <p:nvPr/>
        </p:nvGrpSpPr>
        <p:grpSpPr bwMode="auto">
          <a:xfrm>
            <a:off x="488950" y="4960938"/>
            <a:ext cx="7621588" cy="1585912"/>
            <a:chOff x="332566" y="4952098"/>
            <a:chExt cx="6736103" cy="1252105"/>
          </a:xfrm>
        </p:grpSpPr>
        <p:pic>
          <p:nvPicPr>
            <p:cNvPr id="24589" name="Рисунок 20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514147" y="5425848"/>
              <a:ext cx="412500" cy="36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90" name="Рисунок 22"/>
            <p:cNvPicPr>
              <a:picLocks noChangeAspect="1"/>
            </p:cNvPicPr>
            <p:nvPr/>
          </p:nvPicPr>
          <p:blipFill>
            <a:blip r:embed="rId5"/>
            <a:srcRect r="6413"/>
            <a:stretch>
              <a:fillRect/>
            </a:stretch>
          </p:blipFill>
          <p:spPr bwMode="auto">
            <a:xfrm>
              <a:off x="2614797" y="4971146"/>
              <a:ext cx="364226" cy="36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91" name="Рисунок 24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957537" y="4952098"/>
              <a:ext cx="360000" cy="36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92" name="Рисунок 26"/>
            <p:cNvPicPr>
              <a:picLocks noChangeAspect="1"/>
            </p:cNvPicPr>
            <p:nvPr/>
          </p:nvPicPr>
          <p:blipFill>
            <a:blip r:embed="rId7"/>
            <a:srcRect t="2" b="5525"/>
            <a:stretch>
              <a:fillRect/>
            </a:stretch>
          </p:blipFill>
          <p:spPr bwMode="auto">
            <a:xfrm>
              <a:off x="332566" y="5839342"/>
              <a:ext cx="371761" cy="36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" name="Рисунок 28">
              <a:extLst>
                <a:ext uri="{FF2B5EF4-FFF2-40B4-BE49-F238E27FC236}"/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t="-1" r="2986" b="3683"/>
            <a:stretch/>
          </p:blipFill>
          <p:spPr>
            <a:xfrm>
              <a:off x="1076214" y="5844203"/>
              <a:ext cx="353538" cy="360000"/>
            </a:xfrm>
            <a:prstGeom prst="flowChartAlternateProcess">
              <a:avLst/>
            </a:prstGeom>
          </p:spPr>
        </p:pic>
        <p:pic>
          <p:nvPicPr>
            <p:cNvPr id="24594" name="Рисунок 30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1749144" y="4972215"/>
              <a:ext cx="444255" cy="36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95" name="Рисунок 32"/>
            <p:cNvPicPr>
              <a:picLocks noChangeAspect="1"/>
            </p:cNvPicPr>
            <p:nvPr/>
          </p:nvPicPr>
          <p:blipFill>
            <a:blip r:embed="rId10"/>
            <a:srcRect r="9868"/>
            <a:stretch>
              <a:fillRect/>
            </a:stretch>
          </p:blipFill>
          <p:spPr bwMode="auto">
            <a:xfrm>
              <a:off x="2208562" y="5403610"/>
              <a:ext cx="366077" cy="36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96" name="Рисунок 34"/>
            <p:cNvPicPr>
              <a:picLocks noChangeAspect="1"/>
            </p:cNvPicPr>
            <p:nvPr/>
          </p:nvPicPr>
          <p:blipFill>
            <a:blip r:embed="rId11"/>
            <a:srcRect l="2795" t="5931" r="4341" b="5931"/>
            <a:stretch>
              <a:fillRect/>
            </a:stretch>
          </p:blipFill>
          <p:spPr bwMode="auto">
            <a:xfrm>
              <a:off x="1771638" y="5836296"/>
              <a:ext cx="370675" cy="36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97" name="Рисунок 36"/>
            <p:cNvPicPr>
              <a:picLocks noChangeAspect="1"/>
            </p:cNvPicPr>
            <p:nvPr/>
          </p:nvPicPr>
          <p:blipFill>
            <a:blip r:embed="rId12">
              <a:clrChange>
                <a:clrFrom>
                  <a:srgbClr val="5F5F5F"/>
                </a:clrFrom>
                <a:clrTo>
                  <a:srgbClr val="5F5F5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61561" y="4952098"/>
              <a:ext cx="342857" cy="36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9" name="Рисунок 38">
              <a:extLst>
                <a:ext uri="{FF2B5EF4-FFF2-40B4-BE49-F238E27FC236}"/>
              </a:extLst>
            </p:cNvPr>
            <p:cNvPicPr>
              <a:picLocks noChangeAspect="1"/>
            </p:cNvPicPr>
            <p:nvPr/>
          </p:nvPicPr>
          <p:blipFill rotWithShape="1">
            <a:blip r:embed="rId13"/>
            <a:srcRect t="3485" r="3555" b="3429"/>
            <a:stretch/>
          </p:blipFill>
          <p:spPr>
            <a:xfrm>
              <a:off x="617277" y="5377170"/>
              <a:ext cx="402743" cy="408677"/>
            </a:xfrm>
            <a:prstGeom prst="ellipse">
              <a:avLst/>
            </a:prstGeom>
          </p:spPr>
        </p:pic>
        <p:pic>
          <p:nvPicPr>
            <p:cNvPr id="24599" name="Рисунок 40"/>
            <p:cNvPicPr>
              <a:picLocks noChangeAspect="1"/>
            </p:cNvPicPr>
            <p:nvPr/>
          </p:nvPicPr>
          <p:blipFill>
            <a:blip r:embed="rId14"/>
            <a:srcRect t="9422" r="5969" b="12543"/>
            <a:stretch>
              <a:fillRect/>
            </a:stretch>
          </p:blipFill>
          <p:spPr bwMode="auto">
            <a:xfrm>
              <a:off x="5682828" y="5433825"/>
              <a:ext cx="354116" cy="36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600" name="Рисунок 42"/>
            <p:cNvPicPr>
              <a:picLocks noChangeAspect="1"/>
            </p:cNvPicPr>
            <p:nvPr/>
          </p:nvPicPr>
          <p:blipFill>
            <a:blip r:embed="rId15"/>
            <a:srcRect b="8916"/>
            <a:stretch>
              <a:fillRect/>
            </a:stretch>
          </p:blipFill>
          <p:spPr bwMode="auto">
            <a:xfrm>
              <a:off x="6728581" y="5405318"/>
              <a:ext cx="340088" cy="36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601" name="Рисунок 46"/>
            <p:cNvPicPr>
              <a:picLocks noChangeAspect="1"/>
            </p:cNvPicPr>
            <p:nvPr/>
          </p:nvPicPr>
          <p:blipFill>
            <a:blip r:embed="rId1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70246" y="5405318"/>
              <a:ext cx="363549" cy="36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602" name="Рисунок 48"/>
            <p:cNvPicPr>
              <a:picLocks noChangeAspect="1"/>
            </p:cNvPicPr>
            <p:nvPr/>
          </p:nvPicPr>
          <p:blipFill>
            <a:blip r:embed="rId17"/>
            <a:srcRect r="4828" b="13245"/>
            <a:stretch>
              <a:fillRect/>
            </a:stretch>
          </p:blipFill>
          <p:spPr bwMode="auto">
            <a:xfrm>
              <a:off x="5064080" y="5425848"/>
              <a:ext cx="405311" cy="36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603" name="Рисунок 50"/>
            <p:cNvPicPr>
              <a:picLocks noChangeAspect="1"/>
            </p:cNvPicPr>
            <p:nvPr/>
          </p:nvPicPr>
          <p:blipFill>
            <a:blip r:embed="rId18">
              <a:clrChange>
                <a:clrFrom>
                  <a:srgbClr val="F1F3F4"/>
                </a:clrFrom>
                <a:clrTo>
                  <a:srgbClr val="F1F3F4">
                    <a:alpha val="0"/>
                  </a:srgbClr>
                </a:clrTo>
              </a:clrChange>
            </a:blip>
            <a:srcRect l="20137" t="23804" r="11409" b="21985"/>
            <a:stretch>
              <a:fillRect/>
            </a:stretch>
          </p:blipFill>
          <p:spPr bwMode="auto">
            <a:xfrm>
              <a:off x="6198441" y="5449703"/>
              <a:ext cx="396858" cy="36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4580" name="TextBox 53"/>
          <p:cNvSpPr txBox="1">
            <a:spLocks noChangeArrowheads="1"/>
          </p:cNvSpPr>
          <p:nvPr/>
        </p:nvSpPr>
        <p:spPr bwMode="auto">
          <a:xfrm>
            <a:off x="4108450" y="5200650"/>
            <a:ext cx="606425" cy="110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600" b="1">
                <a:solidFill>
                  <a:srgbClr val="C00000"/>
                </a:solidFill>
                <a:latin typeface="Calibri" pitchFamily="34" charset="0"/>
              </a:rPr>
              <a:t>+</a:t>
            </a:r>
            <a:endParaRPr lang="ru-RU" b="1">
              <a:solidFill>
                <a:srgbClr val="C00000"/>
              </a:solidFill>
              <a:latin typeface="Calibri" pitchFamily="34" charset="0"/>
            </a:endParaRPr>
          </a:p>
        </p:txBody>
      </p:sp>
      <p:pic>
        <p:nvPicPr>
          <p:cNvPr id="24581" name="Рисунок 27"/>
          <p:cNvPicPr>
            <a:picLocks noChangeAspect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10836275" y="119063"/>
            <a:ext cx="1147763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extBox 29">
            <a:extLst>
              <a:ext uri="{FF2B5EF4-FFF2-40B4-BE49-F238E27FC236}"/>
            </a:extLst>
          </p:cNvPr>
          <p:cNvSpPr txBox="1"/>
          <p:nvPr/>
        </p:nvSpPr>
        <p:spPr>
          <a:xfrm>
            <a:off x="536028" y="189312"/>
            <a:ext cx="9118165" cy="369332"/>
          </a:xfrm>
          <a:prstGeom prst="rect">
            <a:avLst/>
          </a:prstGeom>
          <a:solidFill>
            <a:srgbClr val="DCE6F2"/>
          </a:solidFill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242C96"/>
                </a:solidFill>
                <a:highlight>
                  <a:srgbClr val="DCE6F2"/>
                </a:highligh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sz="2400" b="1" dirty="0">
                <a:solidFill>
                  <a:srgbClr val="242C96"/>
                </a:solidFill>
                <a:highlight>
                  <a:srgbClr val="DCE6F2"/>
                </a:highligh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ЭТАПЫ НАЛАДКИ И ЭКПЛУАТАЦИИ</a:t>
            </a:r>
          </a:p>
        </p:txBody>
      </p:sp>
      <p:pic>
        <p:nvPicPr>
          <p:cNvPr id="24583" name="Рисунок 31"/>
          <p:cNvPicPr>
            <a:picLocks noChangeAspect="1"/>
          </p:cNvPicPr>
          <p:nvPr/>
        </p:nvPicPr>
        <p:blipFill>
          <a:blip r:embed="rId2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02800" y="5797550"/>
            <a:ext cx="2489200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584" name="Группа 16"/>
          <p:cNvGrpSpPr>
            <a:grpSpLocks/>
          </p:cNvGrpSpPr>
          <p:nvPr/>
        </p:nvGrpSpPr>
        <p:grpSpPr bwMode="auto">
          <a:xfrm>
            <a:off x="141288" y="771525"/>
            <a:ext cx="8262937" cy="3995738"/>
            <a:chOff x="-196873" y="1606001"/>
            <a:chExt cx="11290366" cy="3933245"/>
          </a:xfrm>
        </p:grpSpPr>
        <p:grpSp>
          <p:nvGrpSpPr>
            <p:cNvPr id="24585" name="Группа 14"/>
            <p:cNvGrpSpPr>
              <a:grpSpLocks/>
            </p:cNvGrpSpPr>
            <p:nvPr/>
          </p:nvGrpSpPr>
          <p:grpSpPr bwMode="auto">
            <a:xfrm>
              <a:off x="-196873" y="1913142"/>
              <a:ext cx="11290366" cy="3626104"/>
              <a:chOff x="-196873" y="1476262"/>
              <a:chExt cx="11290366" cy="3626104"/>
            </a:xfrm>
          </p:grpSpPr>
          <p:pic>
            <p:nvPicPr>
              <p:cNvPr id="24587" name="Рисунок 4"/>
              <p:cNvPicPr>
                <a:picLocks noChangeAspect="1"/>
              </p:cNvPicPr>
              <p:nvPr/>
            </p:nvPicPr>
            <p:blipFill>
              <a:blip r:embed="rId21"/>
              <a:srcRect/>
              <a:stretch>
                <a:fillRect/>
              </a:stretch>
            </p:blipFill>
            <p:spPr bwMode="auto">
              <a:xfrm>
                <a:off x="-105757" y="1476262"/>
                <a:ext cx="10082598" cy="16295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4588" name="TextBox 10"/>
              <p:cNvSpPr txBox="1">
                <a:spLocks noChangeArrowheads="1"/>
              </p:cNvSpPr>
              <p:nvPr/>
            </p:nvSpPr>
            <p:spPr bwMode="auto">
              <a:xfrm>
                <a:off x="-196873" y="3102641"/>
                <a:ext cx="11290366" cy="1999725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>
                    <a:latin typeface="Roboto"/>
                    <a:ea typeface="Roboto"/>
                    <a:cs typeface="Roboto"/>
                  </a:rPr>
                  <a:t>Наиболее важным инженерным инструментом в отношении поведения и технического обслуживания системы автоматизации является инструмент конфигурации ИЭУ</a:t>
                </a:r>
                <a:r>
                  <a:rPr lang="en-US">
                    <a:latin typeface="Roboto"/>
                    <a:ea typeface="Roboto"/>
                    <a:cs typeface="Roboto"/>
                  </a:rPr>
                  <a:t> </a:t>
                </a:r>
                <a:r>
                  <a:rPr lang="ru-RU">
                    <a:latin typeface="Roboto"/>
                    <a:ea typeface="Roboto"/>
                    <a:cs typeface="Roboto"/>
                  </a:rPr>
                  <a:t>и обработки различных наборов параметров применительно к ИЭУ. Обратите внимание, что инструмент конфигурации ИЭУ специфичен для производителя или даже типа ИЭУ, и поэтому в проекте, содержащем ИЭУ несколько производителей, может потребоваться несколько средств настройки ИЭУ.</a:t>
                </a:r>
              </a:p>
            </p:txBody>
          </p:sp>
        </p:grpSp>
        <p:sp>
          <p:nvSpPr>
            <p:cNvPr id="24586" name="TextBox 15"/>
            <p:cNvSpPr txBox="1">
              <a:spLocks noChangeArrowheads="1"/>
            </p:cNvSpPr>
            <p:nvPr/>
          </p:nvSpPr>
          <p:spPr bwMode="auto">
            <a:xfrm>
              <a:off x="6135673" y="1606001"/>
              <a:ext cx="2648353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 b="1">
                  <a:solidFill>
                    <a:srgbClr val="5291D6"/>
                  </a:solidFill>
                  <a:latin typeface="Roboto"/>
                  <a:ea typeface="Roboto"/>
                  <a:cs typeface="Roboto"/>
                </a:rPr>
                <a:t>IEC </a:t>
              </a:r>
              <a:r>
                <a:rPr lang="ru-RU" sz="1600" b="1">
                  <a:solidFill>
                    <a:srgbClr val="5291D6"/>
                  </a:solidFill>
                  <a:latin typeface="Roboto"/>
                  <a:ea typeface="Roboto"/>
                  <a:cs typeface="Roboto"/>
                </a:rPr>
                <a:t>61850-4:2011 {</a:t>
              </a:r>
              <a:r>
                <a:rPr lang="en-US" sz="1600" b="1">
                  <a:solidFill>
                    <a:srgbClr val="5291D6"/>
                  </a:solidFill>
                  <a:latin typeface="Roboto"/>
                  <a:ea typeface="Roboto"/>
                  <a:cs typeface="Roboto"/>
                </a:rPr>
                <a:t>ed2.0</a:t>
              </a:r>
              <a:r>
                <a:rPr lang="ru-RU" sz="1600" b="1">
                  <a:solidFill>
                    <a:srgbClr val="5291D6"/>
                  </a:solidFill>
                  <a:latin typeface="Roboto"/>
                  <a:ea typeface="Roboto"/>
                  <a:cs typeface="Roboto"/>
                </a:rPr>
                <a:t>}</a:t>
              </a: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Рисунок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02800" y="5797550"/>
            <a:ext cx="2489200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Номер слайда 12"/>
          <p:cNvSpPr>
            <a:spLocks noGrp="1"/>
          </p:cNvSpPr>
          <p:nvPr>
            <p:ph type="sldNum" sz="quarter" idx="12"/>
          </p:nvPr>
        </p:nvSpPr>
        <p:spPr bwMode="auto">
          <a:xfrm>
            <a:off x="11171238" y="6481763"/>
            <a:ext cx="479425" cy="182562"/>
          </a:xfrm>
          <a:noFill/>
          <a:ln>
            <a:miter lim="800000"/>
            <a:headEnd/>
            <a:tailEnd/>
          </a:ln>
        </p:spPr>
        <p:txBody>
          <a:bodyPr wrap="square" lIns="0" tIns="0" rIns="0" bIns="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9B2BB7D-2D37-4F0B-95C4-8CBE23BC2066}" type="slidenum">
              <a:rPr lang="ru-RU" sz="1100" smtClean="0">
                <a:solidFill>
                  <a:schemeClr val="tx1"/>
                </a:solidFill>
                <a:latin typeface="Roboto"/>
                <a:ea typeface="Roboto"/>
                <a:cs typeface="Roboto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 sz="1100" smtClean="0">
              <a:solidFill>
                <a:schemeClr val="tx1"/>
              </a:solidFill>
              <a:latin typeface="Roboto"/>
              <a:ea typeface="Roboto"/>
              <a:cs typeface="Roboto"/>
            </a:endParaRPr>
          </a:p>
        </p:txBody>
      </p:sp>
      <p:graphicFrame>
        <p:nvGraphicFramePr>
          <p:cNvPr id="3" name="Таблица 6">
            <a:extLst>
              <a:ext uri="{FF2B5EF4-FFF2-40B4-BE49-F238E27FC236}"/>
            </a:extLst>
          </p:cNvPr>
          <p:cNvGraphicFramePr>
            <a:graphicFrameLocks noGrp="1"/>
          </p:cNvGraphicFramePr>
          <p:nvPr/>
        </p:nvGraphicFramePr>
        <p:xfrm>
          <a:off x="223838" y="1019175"/>
          <a:ext cx="11744325" cy="49260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0594">
                  <a:extLst>
                    <a:ext uri="{9D8B030D-6E8A-4147-A177-3AD203B41FA5}"/>
                  </a:extLst>
                </a:gridCol>
                <a:gridCol w="5967861">
                  <a:extLst>
                    <a:ext uri="{9D8B030D-6E8A-4147-A177-3AD203B41FA5}"/>
                  </a:extLst>
                </a:gridCol>
                <a:gridCol w="2133600">
                  <a:extLst>
                    <a:ext uri="{9D8B030D-6E8A-4147-A177-3AD203B41FA5}"/>
                  </a:extLst>
                </a:gridCol>
                <a:gridCol w="1240221">
                  <a:extLst>
                    <a:ext uri="{9D8B030D-6E8A-4147-A177-3AD203B41FA5}"/>
                  </a:extLst>
                </a:gridCol>
                <a:gridCol w="1812540">
                  <a:extLst>
                    <a:ext uri="{9D8B030D-6E8A-4147-A177-3AD203B41FA5}"/>
                  </a:extLst>
                </a:gridCol>
              </a:tblGrid>
              <a:tr h="193204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№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Компетенция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Проектирование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Наладка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Эксплуатация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500096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Уровень понимания технологического процесса и требования к функционалу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Высокий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Высокий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00B050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Средний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500096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Уровень понимания стандарта 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IEC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61850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Высокий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Высокий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00B050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Средний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500096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Уровень владения доступными инструментами испытаний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solidFill>
                            <a:srgbClr val="00B050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Средний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Высокий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Высокий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534428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Способность определять (настраивать) взаимодействие между компонентами системы (например наборы данных, внутренние и внешние интерфейсы связи)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Высокий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Высокий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solidFill>
                            <a:srgbClr val="00B050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Средний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500096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Способность разрабатывать подробные методики испытаний с использованием передовых инструментов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Высокий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Высокая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Высокий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500096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Способность анализировать результаты испытаний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Высокий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Высокая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Высокий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500096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Способность понимать и анализировать влияние коммуникационной архитектуры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Высокий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Высокая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00B050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Средний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500096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Знание НТД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Высокий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solidFill>
                            <a:srgbClr val="00B050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Средний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Высокий</a:t>
                      </a:r>
                      <a:endParaRPr kumimoji="0" lang="ru-RU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/>
            </a:extLst>
          </p:cNvPr>
          <p:cNvSpPr txBox="1"/>
          <p:nvPr/>
        </p:nvSpPr>
        <p:spPr>
          <a:xfrm>
            <a:off x="525517" y="299956"/>
            <a:ext cx="9128676" cy="369332"/>
          </a:xfrm>
          <a:prstGeom prst="rect">
            <a:avLst/>
          </a:prstGeom>
          <a:solidFill>
            <a:srgbClr val="DCE6F2"/>
          </a:solidFill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242C96"/>
                </a:solidFill>
                <a:highlight>
                  <a:srgbClr val="DCE6F2"/>
                </a:highligh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sz="2400" b="1" dirty="0">
                <a:solidFill>
                  <a:srgbClr val="242C96"/>
                </a:solidFill>
                <a:highlight>
                  <a:srgbClr val="DCE6F2"/>
                </a:highligh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ТРЕБОВАНИЯ К КВАЛИФИКАЦИИ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Рисунок 1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02800" y="5797550"/>
            <a:ext cx="2489200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>
            <a:extLst>
              <a:ext uri="{FF2B5EF4-FFF2-40B4-BE49-F238E27FC236}"/>
            </a:extLst>
          </p:cNvPr>
          <p:cNvSpPr/>
          <p:nvPr/>
        </p:nvSpPr>
        <p:spPr>
          <a:xfrm>
            <a:off x="446088" y="874713"/>
            <a:ext cx="1971675" cy="646112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ст. 195.1 ТК РФ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/>
          </a:p>
        </p:txBody>
      </p:sp>
      <p:sp>
        <p:nvSpPr>
          <p:cNvPr id="28675" name="Номер слайда 12"/>
          <p:cNvSpPr>
            <a:spLocks noGrp="1"/>
          </p:cNvSpPr>
          <p:nvPr>
            <p:ph type="sldNum" sz="quarter" idx="12"/>
          </p:nvPr>
        </p:nvSpPr>
        <p:spPr bwMode="auto">
          <a:xfrm>
            <a:off x="11171238" y="6481763"/>
            <a:ext cx="479425" cy="182562"/>
          </a:xfrm>
          <a:noFill/>
          <a:ln>
            <a:miter lim="800000"/>
            <a:headEnd/>
            <a:tailEnd/>
          </a:ln>
        </p:spPr>
        <p:txBody>
          <a:bodyPr wrap="square" lIns="0" tIns="0" rIns="0" bIns="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ACFA48F-FD05-432A-BC5C-A7959118FCCB}" type="slidenum">
              <a:rPr lang="ru-RU" sz="1100" smtClean="0">
                <a:solidFill>
                  <a:schemeClr val="tx1"/>
                </a:solidFill>
                <a:latin typeface="Roboto"/>
                <a:ea typeface="Roboto"/>
                <a:cs typeface="Roboto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 sz="1100" smtClean="0">
              <a:solidFill>
                <a:schemeClr val="tx1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28676" name="TextBox 1"/>
          <p:cNvSpPr txBox="1">
            <a:spLocks noChangeArrowheads="1"/>
          </p:cNvSpPr>
          <p:nvPr/>
        </p:nvSpPr>
        <p:spPr bwMode="auto">
          <a:xfrm>
            <a:off x="2528888" y="884238"/>
            <a:ext cx="9328150" cy="584200"/>
          </a:xfrm>
          <a:prstGeom prst="rect">
            <a:avLst/>
          </a:prstGeom>
          <a:solidFill>
            <a:schemeClr val="bg1"/>
          </a:solidFill>
          <a:ln w="19050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>
                <a:solidFill>
                  <a:srgbClr val="C00000"/>
                </a:solidFill>
                <a:latin typeface="Roboto"/>
                <a:ea typeface="Roboto"/>
                <a:cs typeface="Roboto"/>
              </a:rPr>
              <a:t>Профстандарт – это совокупность требований, предъявляемых к квалификации работника, претендующего на определенную должность и работы</a:t>
            </a:r>
          </a:p>
        </p:txBody>
      </p:sp>
      <p:graphicFrame>
        <p:nvGraphicFramePr>
          <p:cNvPr id="3" name="Таблица 6">
            <a:extLst>
              <a:ext uri="{FF2B5EF4-FFF2-40B4-BE49-F238E27FC236}"/>
            </a:extLst>
          </p:cNvPr>
          <p:cNvGraphicFramePr>
            <a:graphicFrameLocks noGrp="1"/>
          </p:cNvGraphicFramePr>
          <p:nvPr/>
        </p:nvGraphicFramePr>
        <p:xfrm>
          <a:off x="446088" y="1647825"/>
          <a:ext cx="11409362" cy="4356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9226">
                  <a:extLst>
                    <a:ext uri="{9D8B030D-6E8A-4147-A177-3AD203B41FA5}"/>
                  </a:extLst>
                </a:gridCol>
                <a:gridCol w="10250888">
                  <a:extLst>
                    <a:ext uri="{9D8B030D-6E8A-4147-A177-3AD203B41FA5}"/>
                  </a:extLst>
                </a:gridCol>
              </a:tblGrid>
              <a:tr h="576863"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06.033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  <a:alpha val="6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Специалист по защите информации в автоматизированных системах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  <a:alpha val="61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576863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20.004</a:t>
                      </a:r>
                      <a:endParaRPr lang="ru-RU" sz="1800" dirty="0">
                        <a:solidFill>
                          <a:schemeClr val="bg1">
                            <a:lumMod val="65000"/>
                          </a:schemeClr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  <a:alpha val="6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Работник по эксплуатации средств измерений и  информационно-измерительных систем электростанций</a:t>
                      </a:r>
                      <a:endParaRPr lang="ru-RU" sz="1800" dirty="0">
                        <a:solidFill>
                          <a:schemeClr val="bg1">
                            <a:lumMod val="65000"/>
                          </a:schemeClr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  <a:alpha val="61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576863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20.028</a:t>
                      </a:r>
                      <a:endParaRPr lang="ru-RU" sz="1800" dirty="0">
                        <a:solidFill>
                          <a:schemeClr val="bg1">
                            <a:lumMod val="65000"/>
                          </a:schemeClr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  <a:alpha val="6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Работник по обслуживанию и ремонту оборудования связи электрических сетей</a:t>
                      </a:r>
                      <a:endParaRPr lang="ru-RU" sz="1800" dirty="0">
                        <a:solidFill>
                          <a:schemeClr val="bg1">
                            <a:lumMod val="65000"/>
                          </a:schemeClr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  <a:alpha val="61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576863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20.032</a:t>
                      </a:r>
                      <a:endParaRPr lang="ru-RU" sz="1800" dirty="0">
                        <a:solidFill>
                          <a:schemeClr val="bg1">
                            <a:lumMod val="65000"/>
                          </a:schemeClr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  <a:alpha val="6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Работник по обслуживанию оборудования подстанции электрических сетей</a:t>
                      </a:r>
                      <a:endParaRPr lang="ru-RU" sz="1800" dirty="0">
                        <a:solidFill>
                          <a:schemeClr val="bg1">
                            <a:lumMod val="65000"/>
                          </a:schemeClr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  <a:alpha val="61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576863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20.034</a:t>
                      </a:r>
                      <a:endParaRPr lang="ru-RU" sz="1800" dirty="0">
                        <a:solidFill>
                          <a:schemeClr val="bg1">
                            <a:lumMod val="65000"/>
                          </a:schemeClr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  <a:alpha val="6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6000"/>
                        </a:lnSpc>
                        <a:buFont typeface="Times New Roman" panose="02020603050405020304" pitchFamily="18" charset="0"/>
                        <a:buNone/>
                      </a:pPr>
                      <a:r>
                        <a:rPr lang="ru-RU" sz="18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Работник по обслуживанию и ремонту оборудования  автоматизированных систем управления технологическими процессами в электрических сетях</a:t>
                      </a:r>
                      <a:endParaRPr lang="ru-RU" sz="1800" dirty="0">
                        <a:solidFill>
                          <a:schemeClr val="bg1">
                            <a:lumMod val="65000"/>
                          </a:schemeClr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  <a:alpha val="61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576863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20.035</a:t>
                      </a:r>
                      <a:endParaRPr lang="ru-RU" sz="1800" dirty="0">
                        <a:solidFill>
                          <a:schemeClr val="bg1">
                            <a:lumMod val="65000"/>
                          </a:schemeClr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  <a:alpha val="6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6000"/>
                        </a:lnSpc>
                        <a:buFont typeface="Times New Roman" panose="02020603050405020304" pitchFamily="18" charset="0"/>
                        <a:buNone/>
                      </a:pPr>
                      <a:r>
                        <a:rPr lang="ru-RU" sz="18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Работник по осуществлению функций диспетчера  в сфере оперативно-диспетчерского управления в электроэнергетике</a:t>
                      </a:r>
                      <a:endParaRPr lang="ru-RU" sz="1800" dirty="0">
                        <a:solidFill>
                          <a:schemeClr val="bg1">
                            <a:lumMod val="65000"/>
                          </a:schemeClr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  <a:alpha val="61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57686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20.036</a:t>
                      </a:r>
                      <a:endParaRPr lang="ru-RU" sz="1800" dirty="0">
                        <a:solidFill>
                          <a:schemeClr val="bg1">
                            <a:lumMod val="65000"/>
                          </a:schemeClr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  <a:alpha val="6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Работник по обслуживанию и ремонту оборудования релейной защиты и автоматики электрических сетей</a:t>
                      </a:r>
                      <a:endParaRPr lang="ru-RU" sz="1800" dirty="0">
                        <a:solidFill>
                          <a:schemeClr val="bg1">
                            <a:lumMod val="65000"/>
                          </a:schemeClr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  <a:alpha val="61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/>
            </a:extLst>
          </p:cNvPr>
          <p:cNvSpPr txBox="1"/>
          <p:nvPr/>
        </p:nvSpPr>
        <p:spPr>
          <a:xfrm>
            <a:off x="525517" y="265820"/>
            <a:ext cx="9128676" cy="369332"/>
          </a:xfrm>
          <a:prstGeom prst="rect">
            <a:avLst/>
          </a:prstGeom>
          <a:solidFill>
            <a:srgbClr val="DCE6F2"/>
          </a:solidFill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242C96"/>
                </a:solidFill>
                <a:highlight>
                  <a:srgbClr val="DCE6F2"/>
                </a:highligh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sz="2400" b="1" dirty="0">
                <a:solidFill>
                  <a:srgbClr val="242C96"/>
                </a:solidFill>
                <a:highlight>
                  <a:srgbClr val="DCE6F2"/>
                </a:highligh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ПРОФСТАНДАРТЫ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3092</TotalTime>
  <Words>747</Words>
  <Application>Microsoft Office PowerPoint</Application>
  <PresentationFormat>Произвольный</PresentationFormat>
  <Paragraphs>247</Paragraphs>
  <Slides>19</Slides>
  <Notes>11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7" baseType="lpstr">
      <vt:lpstr>Arial</vt:lpstr>
      <vt:lpstr>Calibri Light</vt:lpstr>
      <vt:lpstr>Calibri</vt:lpstr>
      <vt:lpstr>Roboto</vt:lpstr>
      <vt:lpstr>Times New Roman</vt:lpstr>
      <vt:lpstr>Arial Narrow</vt:lpstr>
      <vt:lpstr>Helvetica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 k</dc:creator>
  <cp:lastModifiedBy>sevsmart@gmail.com</cp:lastModifiedBy>
  <cp:revision>68</cp:revision>
  <dcterms:created xsi:type="dcterms:W3CDTF">2022-04-06T14:14:41Z</dcterms:created>
  <dcterms:modified xsi:type="dcterms:W3CDTF">2023-07-13T11:02:47Z</dcterms:modified>
</cp:coreProperties>
</file>