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61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72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FF"/>
    <a:srgbClr val="05D8FF"/>
    <a:srgbClr val="242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3DD9-9B11-9142-95B5-DCBF81C4817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AAC6-4D8D-1448-AD7F-85CA8B6BC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0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4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5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9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0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5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2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7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77CE9-9EFD-B84C-8193-4ABB65447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A66A4-1CF6-0049-9DF5-720F641D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4F387-FEEF-714B-983E-407F6EB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A7A55-2A76-774F-B30F-A9AA51A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13A07-83E8-5645-9537-F5B2206F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D848-0828-D043-8E3F-EF6A2D33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FCC5D-EC4C-8D45-ABEE-678142718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DC6FC-FA42-2748-B4C0-8B25AF67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C84A-930C-1E42-92BE-644F8034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2D13-8322-A949-8445-4890B87B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0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87B505-FF14-A94E-84FB-3F4DB1D33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38E6AC-757F-AD47-858C-B4039BBC2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047CD-C8FD-A849-9C8F-2AF485D8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2E943-3DED-1A4F-AF19-A9A3D35A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288F5-1553-E642-9675-FCD9D67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0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ABD3F-2431-7648-8829-81029A7F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C785C-CBA5-AE48-B0F6-AD20E7A3D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F2FC7-C1CC-7044-9220-84DEECBB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1E39-77E4-CC40-89A7-6C97191C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37CF-5AEE-1648-9E8A-78DBDE40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36B7C-3AEA-7741-AE5F-3ADB37EF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67539-C75B-BB43-830C-67842BE2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48966-0519-F64A-BECA-F18D9E24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37A43-2A0D-4244-BD5B-730BDBA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101C3-23BE-B142-8343-EFB35AE9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FE214-9BB6-A44D-9F9E-6D579012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2FA10-D938-7544-8AA2-EA10D02B1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22D438-116E-224A-BFD9-07E568000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4381C-8E4A-964B-8DE9-AD91BEA5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B20B4-8208-8C4F-89B1-363D38F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ABA92-7BEF-E647-9735-E847CA21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1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57376-BBF2-6846-A9F4-628CA8F8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38898-847E-9A4C-9F27-7DF4412F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FFA093-FDB7-1740-9468-BBB494C3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4DE93E-02D1-D54E-8F11-730196F79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F4C202-7C90-E64C-BC36-24CE6C5B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B98062-8D47-C846-9B27-DC66748B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A38607-1960-6A42-85AA-D22E48FA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5980BE-4A7B-224A-AE09-DCC10A23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B756-1D71-EA41-9D91-2D6DDAEC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0E8688-76EC-5548-9719-A26B9AD6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663-F65F-774A-B35D-04580451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0D7239-ED48-E44B-BB7F-D6DDBA78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A3562A-7F6F-6741-A03E-637FE57C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F3CCDA-AD96-CD4F-918A-DB905658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3A2F8E-14C4-3A4F-BF80-DC924F4F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E4E99-85AC-0649-BD81-CEAE1CC5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B903C-E6E5-7D4E-8813-2DE69BC8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F8804-A8A7-7841-AFDD-73B11E17F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8831A-2FA3-6D40-AFA1-4CBD9DF1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176C06-9A67-9A47-B44C-02C1B96A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4DC23-DDCF-C643-8CF9-61BC73D6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44E2F-EE88-6347-98EC-58C88B52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8A75D3-5134-C945-8312-65C4B7D61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5F7885-FE03-F749-8EB0-75CE8BF7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D6331-7DD6-D845-B189-C42B65DB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5C94C-E82D-FD4B-BB9B-D77CA57A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78BBEF-7D7C-E447-9BFB-2A82C01A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2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BCF6-4E1E-6942-A6C9-A85A0D6C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1E9EB-7831-E04A-A798-E6B52386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BEA4A-CA54-6044-9212-992283143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4304-F343-7549-A2B2-BC423FA7D99F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A8287-69BD-E644-A49E-DA6D29D8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3DD0F-DBD8-0E4F-ACBF-FB4865A1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DD84-EC73-C342-BB1E-BA83D6DD2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7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83925-4EEA-FBAA-84D4-9377C21901CD}"/>
              </a:ext>
            </a:extLst>
          </p:cNvPr>
          <p:cNvSpPr txBox="1"/>
          <p:nvPr/>
        </p:nvSpPr>
        <p:spPr>
          <a:xfrm>
            <a:off x="813862" y="551220"/>
            <a:ext cx="95827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 цифровых сетей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2BD04-D063-9C32-1E85-4F5986257FDB}"/>
              </a:ext>
            </a:extLst>
          </p:cNvPr>
          <p:cNvSpPr txBox="1"/>
          <p:nvPr/>
        </p:nvSpPr>
        <p:spPr>
          <a:xfrm>
            <a:off x="813861" y="2076956"/>
            <a:ext cx="744211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err="1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Перепелицын</a:t>
            </a:r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Артем Владимирович</a:t>
            </a:r>
          </a:p>
          <a:p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Директор по управлению проектами АО «НИЦ ЕЭС»</a:t>
            </a:r>
            <a:b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РОССЕТИ</a:t>
            </a:r>
            <a:b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ИМУЩЕСТВОМ</a:t>
            </a:r>
          </a:p>
        </p:txBody>
      </p:sp>
    </p:spTree>
    <p:extLst>
      <p:ext uri="{BB962C8B-B14F-4D97-AF65-F5344CB8AC3E}">
        <p14:creationId xmlns:p14="http://schemas.microsoft.com/office/powerpoint/2010/main" val="363893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65" y="1218480"/>
            <a:ext cx="1280847" cy="868364"/>
          </a:xfrm>
          <a:prstGeom prst="bentConnector3">
            <a:avLst>
              <a:gd name="adj1" fmla="val 70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1" y="951473"/>
            <a:ext cx="4217488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климатических испытаний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6595"/>
              </p:ext>
            </p:extLst>
          </p:nvPr>
        </p:nvGraphicFramePr>
        <p:xfrm>
          <a:off x="6219111" y="1576386"/>
          <a:ext cx="5810131" cy="3241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61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Программное обеспечение для автоматизации испытаний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Прецизионная сетевая карта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Источники и имитаторы сигналов МЭК 61850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193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Испытания на соответствие МЭК 61850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Испытания на совместимость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6322988" y="6097434"/>
            <a:ext cx="317149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6279498" y="6039041"/>
            <a:ext cx="3171489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6192516" y="5977680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6147505" y="5906779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6096000" y="5856705"/>
            <a:ext cx="3214980" cy="592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МЭК 61850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B2D1434-5CDD-45BC-9AF3-DD4A1FB614D1}"/>
              </a:ext>
            </a:extLst>
          </p:cNvPr>
          <p:cNvGrpSpPr/>
          <p:nvPr/>
        </p:nvGrpSpPr>
        <p:grpSpPr>
          <a:xfrm>
            <a:off x="3394364" y="1006844"/>
            <a:ext cx="2160000" cy="2160000"/>
            <a:chOff x="7967888" y="790051"/>
            <a:chExt cx="2160000" cy="216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BF9F46E-76CA-48ED-BBB0-65B73FF6C662}"/>
                </a:ext>
              </a:extLst>
            </p:cNvPr>
            <p:cNvSpPr/>
            <p:nvPr/>
          </p:nvSpPr>
          <p:spPr>
            <a:xfrm>
              <a:off x="7967888" y="790051"/>
              <a:ext cx="2160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V High Voltage Substation Commissioning - Learn More About OMICRON's  Testing Solutions">
              <a:extLst>
                <a:ext uri="{FF2B5EF4-FFF2-40B4-BE49-F238E27FC236}">
                  <a16:creationId xmlns:a16="http://schemas.microsoft.com/office/drawing/2014/main" id="{E767C6DE-8ACB-42D8-8D3F-DA9C915A2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515" y="1337926"/>
              <a:ext cx="1790359" cy="93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4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1916211" y="457011"/>
            <a:ext cx="9837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Уникальные особенности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2C82D-A677-497A-9D7A-24BB7E1F863E}"/>
              </a:ext>
            </a:extLst>
          </p:cNvPr>
          <p:cNvSpPr txBox="1"/>
          <p:nvPr/>
        </p:nvSpPr>
        <p:spPr>
          <a:xfrm>
            <a:off x="2388888" y="3743081"/>
            <a:ext cx="85306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2pPr marL="0" lvl="1" algn="just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>
                <a:solidFill>
                  <a:srgbClr val="002060"/>
                </a:solidFill>
                <a:latin typeface="PF Din Text Cond Pro Light" panose="02000000000000000000" pitchFamily="2" charset="0"/>
              </a:defRPr>
            </a:lvl2pPr>
          </a:lstStyle>
          <a:p>
            <a:pPr lvl="1" algn="l"/>
            <a:r>
              <a:rPr lang="ru-RU" dirty="0">
                <a:solidFill>
                  <a:srgbClr val="1F497D">
                    <a:alpha val="8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Единственный в РФ четырехквадрантный усилитель большой мощности для связи с реальной электрической сетью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3EF4D-0C3B-48AD-8075-F8395D595337}"/>
              </a:ext>
            </a:extLst>
          </p:cNvPr>
          <p:cNvSpPr txBox="1"/>
          <p:nvPr/>
        </p:nvSpPr>
        <p:spPr>
          <a:xfrm>
            <a:off x="2415988" y="1530603"/>
            <a:ext cx="85035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srgbClr val="1F497D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Уникальная в РФ испытательная лаборатория, позволяющая комплексно проводить испытания (ЭМС, информационной безопасности и т.д.)</a:t>
            </a:r>
            <a:endParaRPr lang="en-US" dirty="0">
              <a:solidFill>
                <a:srgbClr val="1F497D">
                  <a:alpha val="80000"/>
                </a:srgb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F01BA-84D7-4106-91AD-37EB0AEE0018}"/>
              </a:ext>
            </a:extLst>
          </p:cNvPr>
          <p:cNvSpPr txBox="1"/>
          <p:nvPr/>
        </p:nvSpPr>
        <p:spPr>
          <a:xfrm>
            <a:off x="2388887" y="2556417"/>
            <a:ext cx="850354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2pPr marL="0" lvl="1" algn="just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>
                <a:solidFill>
                  <a:srgbClr val="002060"/>
                </a:solidFill>
                <a:latin typeface="PF Din Text Cond Pro Light" panose="02000000000000000000" pitchFamily="2" charset="0"/>
              </a:defRPr>
            </a:lvl2pPr>
          </a:lstStyle>
          <a:p>
            <a:pPr lvl="1" algn="l"/>
            <a:r>
              <a:rPr lang="ru-RU" dirty="0">
                <a:solidFill>
                  <a:srgbClr val="1F497D">
                    <a:alpha val="8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Уникальное для РФ сочетание испытательной сети (полигона) с реальными напряжениями и моделированием в реальном времени</a:t>
            </a:r>
          </a:p>
        </p:txBody>
      </p:sp>
      <p:pic>
        <p:nvPicPr>
          <p:cNvPr id="15" name="Рисунок 14" descr="Электрическая опора контур">
            <a:extLst>
              <a:ext uri="{FF2B5EF4-FFF2-40B4-BE49-F238E27FC236}">
                <a16:creationId xmlns:a16="http://schemas.microsoft.com/office/drawing/2014/main" id="{7CD0D984-3425-49A7-9DF9-923662F52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952" y="250171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818E4A-E7ED-4EFD-AC93-7087E47BA526}"/>
              </a:ext>
            </a:extLst>
          </p:cNvPr>
          <p:cNvSpPr txBox="1"/>
          <p:nvPr/>
        </p:nvSpPr>
        <p:spPr>
          <a:xfrm>
            <a:off x="2366476" y="5034518"/>
            <a:ext cx="8553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2pPr marL="0" lvl="1" algn="just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defRPr>
                <a:solidFill>
                  <a:srgbClr val="002060"/>
                </a:solidFill>
                <a:latin typeface="PF Din Text Cond Pro Light" panose="02000000000000000000" pitchFamily="2" charset="0"/>
              </a:defRPr>
            </a:lvl2pPr>
          </a:lstStyle>
          <a:p>
            <a:pPr lvl="1" algn="l"/>
            <a:r>
              <a:rPr lang="ru-RU" dirty="0">
                <a:solidFill>
                  <a:srgbClr val="1F497D">
                    <a:alpha val="8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Единственный в РФ комплекс имитации линий электропередач</a:t>
            </a:r>
          </a:p>
        </p:txBody>
      </p:sp>
      <p:pic>
        <p:nvPicPr>
          <p:cNvPr id="17" name="Рисунок 16" descr="Блокчейн контур">
            <a:extLst>
              <a:ext uri="{FF2B5EF4-FFF2-40B4-BE49-F238E27FC236}">
                <a16:creationId xmlns:a16="http://schemas.microsoft.com/office/drawing/2014/main" id="{C5B8204E-4F3B-49FD-A472-5B67E9D84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6528" y="4824638"/>
            <a:ext cx="914400" cy="914400"/>
          </a:xfrm>
          <a:prstGeom prst="rect">
            <a:avLst/>
          </a:prstGeom>
        </p:spPr>
      </p:pic>
      <p:pic>
        <p:nvPicPr>
          <p:cNvPr id="18" name="Рисунок 17" descr="Облачные вычисления контур">
            <a:extLst>
              <a:ext uri="{FF2B5EF4-FFF2-40B4-BE49-F238E27FC236}">
                <a16:creationId xmlns:a16="http://schemas.microsoft.com/office/drawing/2014/main" id="{EC8C352D-6BEE-46B6-A148-B1A4294B7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3952" y="1356965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ервер контур">
            <a:extLst>
              <a:ext uri="{FF2B5EF4-FFF2-40B4-BE49-F238E27FC236}">
                <a16:creationId xmlns:a16="http://schemas.microsoft.com/office/drawing/2014/main" id="{0773AFB3-EA0A-4ECD-BB69-BA1C8205C1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6528" y="36798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3CF849-A855-4CB2-A9C7-56ECD57808A5}"/>
              </a:ext>
            </a:extLst>
          </p:cNvPr>
          <p:cNvSpPr/>
          <p:nvPr/>
        </p:nvSpPr>
        <p:spPr>
          <a:xfrm>
            <a:off x="325316" y="2311799"/>
            <a:ext cx="3270807" cy="3306486"/>
          </a:xfrm>
          <a:prstGeom prst="rect">
            <a:avLst/>
          </a:prstGeom>
          <a:solidFill>
            <a:srgbClr val="002060">
              <a:alpha val="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0"/>
          <a:lstStyle/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Снижение технологической зависимости от импорта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Развитие фундаментальной науки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Развитие востребованных образовательных программ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2354066" y="466776"/>
            <a:ext cx="9837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Преимущества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F4CFC2-DE12-4B7A-B6F2-A8951640E087}"/>
              </a:ext>
            </a:extLst>
          </p:cNvPr>
          <p:cNvSpPr/>
          <p:nvPr/>
        </p:nvSpPr>
        <p:spPr>
          <a:xfrm>
            <a:off x="3833446" y="1305274"/>
            <a:ext cx="4299438" cy="831407"/>
          </a:xfrm>
          <a:prstGeom prst="rect">
            <a:avLst/>
          </a:prstGeom>
          <a:solidFill>
            <a:srgbClr val="4F81BD">
              <a:lumMod val="20000"/>
              <a:lumOff val="80000"/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defRPr/>
            </a:pPr>
            <a:r>
              <a:rPr lang="ru-RU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Электросетевой комплекс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058DDB-46FC-44E2-B473-08BCC47D38A1}"/>
              </a:ext>
            </a:extLst>
          </p:cNvPr>
          <p:cNvSpPr/>
          <p:nvPr/>
        </p:nvSpPr>
        <p:spPr>
          <a:xfrm>
            <a:off x="8354604" y="1274700"/>
            <a:ext cx="3497427" cy="862505"/>
          </a:xfrm>
          <a:prstGeom prst="rect">
            <a:avLst/>
          </a:prstGeom>
          <a:solidFill>
            <a:srgbClr val="4F81BD">
              <a:lumMod val="20000"/>
              <a:lumOff val="80000"/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defRPr/>
            </a:pPr>
            <a:r>
              <a:rPr lang="ru-RU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Производители оборудования, технологий и программного обеспечения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9B6677-939E-47DB-813C-AF4F54284317}"/>
              </a:ext>
            </a:extLst>
          </p:cNvPr>
          <p:cNvSpPr/>
          <p:nvPr/>
        </p:nvSpPr>
        <p:spPr>
          <a:xfrm>
            <a:off x="325316" y="1289724"/>
            <a:ext cx="3270807" cy="862505"/>
          </a:xfrm>
          <a:prstGeom prst="rect">
            <a:avLst/>
          </a:prstGeom>
          <a:solidFill>
            <a:srgbClr val="4F81BD">
              <a:lumMod val="20000"/>
              <a:lumOff val="80000"/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defRPr/>
            </a:pPr>
            <a:r>
              <a:rPr lang="ru-RU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Российская Федерация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A489C1F-7C47-479B-90C1-7C25BE6680C0}"/>
              </a:ext>
            </a:extLst>
          </p:cNvPr>
          <p:cNvSpPr/>
          <p:nvPr/>
        </p:nvSpPr>
        <p:spPr>
          <a:xfrm>
            <a:off x="3833445" y="2311800"/>
            <a:ext cx="4299439" cy="3306485"/>
          </a:xfrm>
          <a:prstGeom prst="rect">
            <a:avLst/>
          </a:prstGeom>
          <a:solidFill>
            <a:srgbClr val="002060">
              <a:alpha val="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0"/>
          <a:lstStyle/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Повышение надежности электросетевого комплекса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Реализация отраслевых программ импортозамещения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Оптимизация инвестиционных </a:t>
            </a:r>
            <a:b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ремонтных программ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Возможности для оказания новых услуг под новые потребности потребителей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Повышение квалификации работников сетевого комплекса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799DFD-3AF6-4768-8FB5-CEA9F79FAD0C}"/>
              </a:ext>
            </a:extLst>
          </p:cNvPr>
          <p:cNvSpPr/>
          <p:nvPr/>
        </p:nvSpPr>
        <p:spPr>
          <a:xfrm>
            <a:off x="8354604" y="2311800"/>
            <a:ext cx="3497427" cy="3306485"/>
          </a:xfrm>
          <a:prstGeom prst="rect">
            <a:avLst/>
          </a:prstGeom>
          <a:solidFill>
            <a:srgbClr val="002060">
              <a:alpha val="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0"/>
          <a:lstStyle/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исследований, апробации, пилотирования и последующего внедрения технологий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Сокращение затрат: перемещение испытаний с зарубежных </a:t>
            </a:r>
            <a:b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российские площадки</a:t>
            </a:r>
          </a:p>
          <a:p>
            <a:pPr marL="285750" indent="-285750" eaLnBrk="1" fontAlgn="auto" hangingPunct="1"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Повышение экспортного потенциала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5A34324-32FE-45C9-9123-A3D6FEFE49A5}"/>
              </a:ext>
            </a:extLst>
          </p:cNvPr>
          <p:cNvSpPr/>
          <p:nvPr/>
        </p:nvSpPr>
        <p:spPr>
          <a:xfrm>
            <a:off x="4238188" y="5916051"/>
            <a:ext cx="3619430" cy="831407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b="1" dirty="0">
                <a:solidFill>
                  <a:srgbClr val="66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Удовлетворение потребностей</a:t>
            </a:r>
          </a:p>
        </p:txBody>
      </p:sp>
      <p:pic>
        <p:nvPicPr>
          <p:cNvPr id="27" name="Рисунок 26" descr="Искусственный интеллект контур">
            <a:extLst>
              <a:ext uri="{FF2B5EF4-FFF2-40B4-BE49-F238E27FC236}">
                <a16:creationId xmlns:a16="http://schemas.microsoft.com/office/drawing/2014/main" id="{5CC413B6-30AB-4490-9889-F4DD5C28B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2972" y="5541068"/>
            <a:ext cx="914400" cy="9144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B80BB3-8145-463B-BB0F-2C9C211748CF}"/>
              </a:ext>
            </a:extLst>
          </p:cNvPr>
          <p:cNvSpPr/>
          <p:nvPr/>
        </p:nvSpPr>
        <p:spPr>
          <a:xfrm>
            <a:off x="764614" y="6311670"/>
            <a:ext cx="2051115" cy="4546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Умный потребитель</a:t>
            </a:r>
          </a:p>
        </p:txBody>
      </p:sp>
    </p:spTree>
    <p:extLst>
      <p:ext uri="{BB962C8B-B14F-4D97-AF65-F5344CB8AC3E}">
        <p14:creationId xmlns:p14="http://schemas.microsoft.com/office/powerpoint/2010/main" val="171617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21F7F-4982-FBE2-9F5D-D627868EDA05}"/>
              </a:ext>
            </a:extLst>
          </p:cNvPr>
          <p:cNvSpPr txBox="1"/>
          <p:nvPr/>
        </p:nvSpPr>
        <p:spPr>
          <a:xfrm>
            <a:off x="813862" y="2231744"/>
            <a:ext cx="429765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38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79130" y="721063"/>
            <a:ext cx="109468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57300" lvl="2" algn="ctr"/>
            <a:r>
              <a:rPr lang="ru-RU" cap="al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технологии меняются, появились новые вызовы,</a:t>
            </a:r>
            <a:r>
              <a:rPr lang="en-US" cap="al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cap="al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требующие изменения организационно-технологической модели электрической сети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76714D-2240-4B86-9FD3-D8A0EDFAF5A9}"/>
              </a:ext>
            </a:extLst>
          </p:cNvPr>
          <p:cNvSpPr/>
          <p:nvPr/>
        </p:nvSpPr>
        <p:spPr>
          <a:xfrm>
            <a:off x="689402" y="3207865"/>
            <a:ext cx="2794944" cy="831407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Индивидуализация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Минимизация затрат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69BFF2-8C2C-41F8-84DC-21EBE75FF120}"/>
              </a:ext>
            </a:extLst>
          </p:cNvPr>
          <p:cNvSpPr/>
          <p:nvPr/>
        </p:nvSpPr>
        <p:spPr>
          <a:xfrm>
            <a:off x="6290041" y="1673275"/>
            <a:ext cx="5518028" cy="3073939"/>
          </a:xfrm>
          <a:prstGeom prst="rect">
            <a:avLst/>
          </a:prstGeom>
          <a:ln w="635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Протоколы обмена информацией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Компактные </a:t>
            </a:r>
            <a:r>
              <a:rPr lang="en-US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Plug&amp;Play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решения 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безопасность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Системы предиктивного анализа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Новые типы измерителей в электроэнергетике</a:t>
            </a:r>
            <a:endParaRPr lang="en-US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Облачные платформы для сетевой инфраструктуры и потребителей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Системы накопления электроэнергии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Электрозарядная</a:t>
            </a: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инфраструктура</a:t>
            </a:r>
          </a:p>
          <a:p>
            <a:pPr marL="177800" indent="-1778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Возобновляемые источники энергии</a:t>
            </a:r>
          </a:p>
        </p:txBody>
      </p:sp>
      <p:pic>
        <p:nvPicPr>
          <p:cNvPr id="11" name="Рисунок 10" descr="Искусственный интеллект контур">
            <a:extLst>
              <a:ext uri="{FF2B5EF4-FFF2-40B4-BE49-F238E27FC236}">
                <a16:creationId xmlns:a16="http://schemas.microsoft.com/office/drawing/2014/main" id="{536B3C30-6721-4143-BB1A-D31A5B048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2961" y="1673275"/>
            <a:ext cx="914400" cy="9144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1D62C6-5AD9-4CF9-A74F-F48F23E939C5}"/>
              </a:ext>
            </a:extLst>
          </p:cNvPr>
          <p:cNvSpPr/>
          <p:nvPr/>
        </p:nvSpPr>
        <p:spPr>
          <a:xfrm>
            <a:off x="863214" y="2690394"/>
            <a:ext cx="2447319" cy="4546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Умный потребитель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73A00D-5889-40B4-BEA3-EC4F375037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92" t="11578" r="37664" b="25286"/>
          <a:stretch/>
        </p:blipFill>
        <p:spPr>
          <a:xfrm>
            <a:off x="4645638" y="2723567"/>
            <a:ext cx="1070535" cy="87110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160111-A2CA-426A-8A2D-641BA4AF00E6}"/>
              </a:ext>
            </a:extLst>
          </p:cNvPr>
          <p:cNvSpPr/>
          <p:nvPr/>
        </p:nvSpPr>
        <p:spPr>
          <a:xfrm>
            <a:off x="7792713" y="1288129"/>
            <a:ext cx="2289228" cy="4546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Новые технологии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2795FAD4-9591-4818-BE69-27DB5A938765}"/>
              </a:ext>
            </a:extLst>
          </p:cNvPr>
          <p:cNvSpPr/>
          <p:nvPr/>
        </p:nvSpPr>
        <p:spPr>
          <a:xfrm rot="16200000">
            <a:off x="3308908" y="2720572"/>
            <a:ext cx="1512168" cy="849953"/>
          </a:xfrm>
          <a:prstGeom prst="downArrow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007B248-EF95-4D9B-86D9-EA39ACCDE96D}"/>
              </a:ext>
            </a:extLst>
          </p:cNvPr>
          <p:cNvSpPr/>
          <p:nvPr/>
        </p:nvSpPr>
        <p:spPr>
          <a:xfrm>
            <a:off x="1324105" y="1468830"/>
            <a:ext cx="482748" cy="454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5AE81E-A373-44F8-989F-85E698504C67}"/>
              </a:ext>
            </a:extLst>
          </p:cNvPr>
          <p:cNvSpPr txBox="1"/>
          <p:nvPr/>
        </p:nvSpPr>
        <p:spPr>
          <a:xfrm>
            <a:off x="3229746" y="174082"/>
            <a:ext cx="41014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57300" lvl="2" algn="ctr"/>
            <a:r>
              <a:rPr lang="ru-RU" sz="2400" b="1" cap="al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НОВЫЕ ВЫЗОВЫ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E3F763A-8B5D-4FA3-A52C-864EB8044F76}"/>
              </a:ext>
            </a:extLst>
          </p:cNvPr>
          <p:cNvSpPr/>
          <p:nvPr/>
        </p:nvSpPr>
        <p:spPr>
          <a:xfrm>
            <a:off x="202223" y="4938639"/>
            <a:ext cx="482748" cy="454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EB138-3124-4B96-B502-596862C85BCB}"/>
              </a:ext>
            </a:extLst>
          </p:cNvPr>
          <p:cNvSpPr txBox="1"/>
          <p:nvPr/>
        </p:nvSpPr>
        <p:spPr>
          <a:xfrm>
            <a:off x="704633" y="4797867"/>
            <a:ext cx="11235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defRPr/>
            </a:pPr>
            <a:r>
              <a:rPr lang="ru-RU" sz="18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Осталась проблема в отсутствие звена между разработчиками, сетевой компанией и потребителем для проведения исследований, апробации, пилотирования и последующего внедрения технологий для электросетевого комплекса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760DE322-4068-4E97-B513-59BEA4B52E96}"/>
              </a:ext>
            </a:extLst>
          </p:cNvPr>
          <p:cNvSpPr/>
          <p:nvPr/>
        </p:nvSpPr>
        <p:spPr>
          <a:xfrm>
            <a:off x="4524404" y="5583120"/>
            <a:ext cx="1512168" cy="37355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DDD7F19-9236-4ECD-949F-10294E64DE70}"/>
              </a:ext>
            </a:extLst>
          </p:cNvPr>
          <p:cNvSpPr/>
          <p:nvPr/>
        </p:nvSpPr>
        <p:spPr>
          <a:xfrm>
            <a:off x="202223" y="6041293"/>
            <a:ext cx="9571987" cy="592079"/>
          </a:xfrm>
          <a:prstGeom prst="rect">
            <a:avLst/>
          </a:prstGeom>
          <a:solidFill>
            <a:srgbClr val="002060">
              <a:alpha val="4000"/>
            </a:srgbClr>
          </a:solidFill>
          <a:ln w="28575" cap="flat" cmpd="sng" algn="ctr">
            <a:solidFill>
              <a:srgbClr val="C38583"/>
            </a:solidFill>
            <a:prstDash val="sysDash"/>
          </a:ln>
          <a:effectLst/>
        </p:spPr>
        <p:txBody>
          <a:bodyPr anchor="ctr"/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defRPr/>
            </a:pPr>
            <a:r>
              <a:rPr lang="ru-RU" kern="0" cap="all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Сформировалось понимание актуальной и первоочередной потребности в испытаниях для нужд электросетевого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291301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08241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35035C-3AF7-4F1C-AB0C-2A9B30B77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0" y="2091547"/>
            <a:ext cx="5790362" cy="3044453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EA194B9-465D-46E7-83C2-97AD95C2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32365"/>
              </p:ext>
            </p:extLst>
          </p:nvPr>
        </p:nvGraphicFramePr>
        <p:xfrm>
          <a:off x="6310654" y="951122"/>
          <a:ext cx="5821076" cy="481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9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Испытательная сеть ВЛ и КЛ 35 и 10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1,5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км)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ТП 35 и 10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с тестовыми платформами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 км моделируемой длины ЛЭП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Генератор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500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кВА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; 0,4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кВ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4-квадрантный усилитель 0,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МВт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5МВт моделируемой мощности нагрузки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Экспериментальная площадка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электрозарядной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инфраструктуры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Системы накопления энергии и ВЭИ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284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Испытания высокоавтоматизированного оборудования в условиях реальной сети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Проведение апробации инновационных технологий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13D0ED-D022-4140-AE05-1946212A1709}"/>
              </a:ext>
            </a:extLst>
          </p:cNvPr>
          <p:cNvSpPr/>
          <p:nvPr/>
        </p:nvSpPr>
        <p:spPr>
          <a:xfrm>
            <a:off x="6427335" y="6144967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Лаборатория климатических испытаний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66B196-6B6E-4FCD-A5FC-F920723CD9EB}"/>
              </a:ext>
            </a:extLst>
          </p:cNvPr>
          <p:cNvSpPr/>
          <p:nvPr/>
        </p:nvSpPr>
        <p:spPr>
          <a:xfrm>
            <a:off x="6388442" y="6078343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Лаборатория ЭМС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4527B1-0296-4030-AABE-16081C859DB1}"/>
              </a:ext>
            </a:extLst>
          </p:cNvPr>
          <p:cNvSpPr/>
          <p:nvPr/>
        </p:nvSpPr>
        <p:spPr>
          <a:xfrm>
            <a:off x="6349548" y="6011719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информационной безопасности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35F515-EE72-4B44-A082-C8F4F10B6C55}"/>
              </a:ext>
            </a:extLst>
          </p:cNvPr>
          <p:cNvSpPr/>
          <p:nvPr/>
        </p:nvSpPr>
        <p:spPr>
          <a:xfrm>
            <a:off x="6310654" y="5945095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коммуникационных решений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9C4257-F8B4-49E5-A276-2B0F62382F54}"/>
              </a:ext>
            </a:extLst>
          </p:cNvPr>
          <p:cNvSpPr/>
          <p:nvPr/>
        </p:nvSpPr>
        <p:spPr>
          <a:xfrm>
            <a:off x="6271760" y="5878471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распределенной энергетики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80275E-48CA-41F0-B6DE-ADD2EEF93281}"/>
              </a:ext>
            </a:extLst>
          </p:cNvPr>
          <p:cNvSpPr/>
          <p:nvPr/>
        </p:nvSpPr>
        <p:spPr>
          <a:xfrm>
            <a:off x="6243919" y="5809261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комплексных испытаний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3647A1-D68D-4543-8948-EEA6C4DF672E}"/>
              </a:ext>
            </a:extLst>
          </p:cNvPr>
          <p:cNvSpPr/>
          <p:nvPr/>
        </p:nvSpPr>
        <p:spPr>
          <a:xfrm>
            <a:off x="6199352" y="5740051"/>
            <a:ext cx="2700000" cy="534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Испытательная сеть</a:t>
            </a:r>
          </a:p>
        </p:txBody>
      </p:sp>
    </p:spTree>
    <p:extLst>
      <p:ext uri="{BB962C8B-B14F-4D97-AF65-F5344CB8AC3E}">
        <p14:creationId xmlns:p14="http://schemas.microsoft.com/office/powerpoint/2010/main" val="4193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091 -0.64884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B2E3ED9-31AE-4227-B7B8-C3BCE0C27587}"/>
              </a:ext>
            </a:extLst>
          </p:cNvPr>
          <p:cNvGrpSpPr/>
          <p:nvPr/>
        </p:nvGrpSpPr>
        <p:grpSpPr>
          <a:xfrm>
            <a:off x="3394352" y="1006844"/>
            <a:ext cx="2160000" cy="2160000"/>
            <a:chOff x="7968208" y="713894"/>
            <a:chExt cx="1800000" cy="180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2B0159BA-204C-4A20-AEBC-1D4E3D7480FD}"/>
                </a:ext>
              </a:extLst>
            </p:cNvPr>
            <p:cNvSpPr/>
            <p:nvPr/>
          </p:nvSpPr>
          <p:spPr>
            <a:xfrm>
              <a:off x="7968208" y="713894"/>
              <a:ext cx="1800000" cy="18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002602B-47C0-44A4-B9EF-9C4531D5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462" y="1017254"/>
              <a:ext cx="656988" cy="1270900"/>
            </a:xfrm>
            <a:prstGeom prst="rect">
              <a:avLst/>
            </a:prstGeom>
            <a:noFill/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128E2F-6A23-4553-9C85-E2F91456A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0" t="3955" r="35825" b="413"/>
            <a:stretch/>
          </p:blipFill>
          <p:spPr>
            <a:xfrm>
              <a:off x="8763271" y="949039"/>
              <a:ext cx="641850" cy="1368152"/>
            </a:xfrm>
            <a:prstGeom prst="rect">
              <a:avLst/>
            </a:prstGeom>
            <a:noFill/>
          </p:spPr>
        </p:pic>
      </p:grp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  <a:endCxn id="23" idx="6"/>
          </p:cNvCxnSpPr>
          <p:nvPr/>
        </p:nvCxnSpPr>
        <p:spPr>
          <a:xfrm rot="10800000" flipV="1">
            <a:off x="5554352" y="1218480"/>
            <a:ext cx="1280860" cy="868364"/>
          </a:xfrm>
          <a:prstGeom prst="bentConnector3">
            <a:avLst>
              <a:gd name="adj1" fmla="val 638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2" y="951473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Испытательная сеть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45243"/>
              </p:ext>
            </p:extLst>
          </p:nvPr>
        </p:nvGraphicFramePr>
        <p:xfrm>
          <a:off x="6219112" y="1576386"/>
          <a:ext cx="5738426" cy="364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9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Комплекс моделирования реального времени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Источники и приемники цифровых сигналов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Серверные мощности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85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Моделирование работы сетей с десятками виртуализированных источников генерации, потребителей и устройств автоматики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Проверка функциональной совместимости новых решений с виртуальными устройствами других производителей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F2FDE18-B529-46AD-BED2-6DE95535259A}"/>
              </a:ext>
            </a:extLst>
          </p:cNvPr>
          <p:cNvSpPr/>
          <p:nvPr/>
        </p:nvSpPr>
        <p:spPr>
          <a:xfrm>
            <a:off x="6413581" y="5785430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Лаборатория климатических испытаний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1B7CE5B-D5FA-455A-84A8-1E3AAD9A8A70}"/>
              </a:ext>
            </a:extLst>
          </p:cNvPr>
          <p:cNvSpPr/>
          <p:nvPr/>
        </p:nvSpPr>
        <p:spPr>
          <a:xfrm>
            <a:off x="6374688" y="5718806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Лаборатория ЭМС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23DC160-85DE-4D65-8644-7CB4F3E74DAE}"/>
              </a:ext>
            </a:extLst>
          </p:cNvPr>
          <p:cNvSpPr/>
          <p:nvPr/>
        </p:nvSpPr>
        <p:spPr>
          <a:xfrm>
            <a:off x="6335794" y="5652182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информационной безопасности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376B6DF-9FF6-4509-BE18-4BEE80A2CB11}"/>
              </a:ext>
            </a:extLst>
          </p:cNvPr>
          <p:cNvSpPr/>
          <p:nvPr/>
        </p:nvSpPr>
        <p:spPr>
          <a:xfrm>
            <a:off x="6296900" y="5585558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коммуникационных решений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023A39A-7444-4FA6-A508-570742948187}"/>
              </a:ext>
            </a:extLst>
          </p:cNvPr>
          <p:cNvSpPr/>
          <p:nvPr/>
        </p:nvSpPr>
        <p:spPr>
          <a:xfrm>
            <a:off x="6258006" y="5518934"/>
            <a:ext cx="2700000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Центр распределенной энергетики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4C4DFA9-67F2-4558-B5DD-F29BB90D6AD5}"/>
              </a:ext>
            </a:extLst>
          </p:cNvPr>
          <p:cNvSpPr/>
          <p:nvPr/>
        </p:nvSpPr>
        <p:spPr>
          <a:xfrm>
            <a:off x="6219112" y="5451799"/>
            <a:ext cx="2700000" cy="534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комплексных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872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55" y="1218480"/>
            <a:ext cx="1280857" cy="868364"/>
          </a:xfrm>
          <a:prstGeom prst="bentConnector3">
            <a:avLst>
              <a:gd name="adj1" fmla="val 69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1" y="951473"/>
            <a:ext cx="3960035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комплексных испытаний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57760"/>
              </p:ext>
            </p:extLst>
          </p:nvPr>
        </p:nvGraphicFramePr>
        <p:xfrm>
          <a:off x="6219111" y="1576386"/>
          <a:ext cx="5430877" cy="406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96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Оборудование для испытаний возобновляемой энергетики и накопителей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Оборудование для испытаний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электрозарядной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инфраструктуры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Усилители напряжения и тока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85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Проведение исследований и испытаний влияния интеграции объектов распределенной энергетики (накопителей, малой генерации, в том числе СЭС и ВЭС,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электрозарядной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инфраструктуры) на работу распределительной сети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Овал 18">
            <a:extLst>
              <a:ext uri="{FF2B5EF4-FFF2-40B4-BE49-F238E27FC236}">
                <a16:creationId xmlns:a16="http://schemas.microsoft.com/office/drawing/2014/main" id="{9E1DCB17-1F09-4C81-B9BC-568AEA63726B}"/>
              </a:ext>
            </a:extLst>
          </p:cNvPr>
          <p:cNvSpPr/>
          <p:nvPr/>
        </p:nvSpPr>
        <p:spPr>
          <a:xfrm>
            <a:off x="3394352" y="1009888"/>
            <a:ext cx="2160000" cy="2160000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6402610" y="5946388"/>
            <a:ext cx="2823112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6359119" y="5887995"/>
            <a:ext cx="2823112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6315628" y="5826634"/>
            <a:ext cx="2823112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6270617" y="5755733"/>
            <a:ext cx="2823112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6219112" y="5694372"/>
            <a:ext cx="2823112" cy="6035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распределенной 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32798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1" y="248765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62" y="1006844"/>
            <a:ext cx="1280851" cy="868364"/>
          </a:xfrm>
          <a:prstGeom prst="bentConnector3">
            <a:avLst>
              <a:gd name="adj1" fmla="val 721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2" y="739837"/>
            <a:ext cx="4084323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распределенной энергетики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29354"/>
              </p:ext>
            </p:extLst>
          </p:nvPr>
        </p:nvGraphicFramePr>
        <p:xfrm>
          <a:off x="6032737" y="1260105"/>
          <a:ext cx="6030309" cy="470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9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Коммуникационные сети (коммутаторы)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Симуляторы клиента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Сервер времени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Анализатор протокола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Генератор сигналов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Испытательные платформы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85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Исследования инновационных решений в сфере коммуникаций (технологий беспроводной передачи данных, новые протоколы)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Испытания на соответствие стандартам по обмену данными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Моделирование нарушений в работе каналов коммуникаций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8248504" y="5906001"/>
            <a:ext cx="317149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8205014" y="5847608"/>
            <a:ext cx="3171489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8118032" y="5786247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8073021" y="5715346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8021516" y="5665272"/>
            <a:ext cx="3214980" cy="592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коммуникационных решений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43E19B-8D4C-43BA-89F4-BCDACC115656}"/>
              </a:ext>
            </a:extLst>
          </p:cNvPr>
          <p:cNvGrpSpPr/>
          <p:nvPr/>
        </p:nvGrpSpPr>
        <p:grpSpPr>
          <a:xfrm>
            <a:off x="3394355" y="795208"/>
            <a:ext cx="2160000" cy="2160000"/>
            <a:chOff x="4024978" y="696875"/>
            <a:chExt cx="1800000" cy="1800000"/>
          </a:xfrm>
          <a:noFill/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D3CC0ED-DC37-4547-BD8E-2985879970D9}"/>
                </a:ext>
              </a:extLst>
            </p:cNvPr>
            <p:cNvSpPr/>
            <p:nvPr/>
          </p:nvSpPr>
          <p:spPr>
            <a:xfrm>
              <a:off x="4024978" y="696875"/>
              <a:ext cx="1800000" cy="1800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5" descr="ÐÐ°ÑÑÐ¸Ð½ÐºÐ¸ Ð¿Ð¾ Ð·Ð°Ð¿ÑÐ¾ÑÑ ÐºÐ¾Ð¼Ð¼ÑÑÐ°ÑÐ¾ÑÑ">
              <a:extLst>
                <a:ext uri="{FF2B5EF4-FFF2-40B4-BE49-F238E27FC236}">
                  <a16:creationId xmlns:a16="http://schemas.microsoft.com/office/drawing/2014/main" id="{C3FB4196-CB64-47F3-8A1F-EFBF7D24D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322" y="1079771"/>
              <a:ext cx="1399312" cy="102674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725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65" y="1218480"/>
            <a:ext cx="1280847" cy="868364"/>
          </a:xfrm>
          <a:prstGeom prst="bentConnector3">
            <a:avLst>
              <a:gd name="adj1" fmla="val 70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1" y="951473"/>
            <a:ext cx="4217488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коммуникационных решений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11447"/>
              </p:ext>
            </p:extLst>
          </p:nvPr>
        </p:nvGraphicFramePr>
        <p:xfrm>
          <a:off x="6096000" y="1482138"/>
          <a:ext cx="6011008" cy="434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9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Коммуникационные сети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Генераторы сигналов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Испытательное ПО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85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Проверка внедрения процессов безопасной разработки (SDL)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Проведение штормовых испытаний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Поиск уязвимостей 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PenTest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 и оценка устойчивости к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киберугрозам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(MITRE ATT&amp;CK)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Статический анализ исходных текстов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Фаззинг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-тестирование и динамический анализ ПО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Проведение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киберучений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6322988" y="6097434"/>
            <a:ext cx="317149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6279498" y="6039041"/>
            <a:ext cx="3171489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6192516" y="5977680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6147505" y="5906779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6096000" y="5856705"/>
            <a:ext cx="3214980" cy="592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информационной безопасности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B40A3BA-88C0-40B6-B991-3A3BCE6416B4}"/>
              </a:ext>
            </a:extLst>
          </p:cNvPr>
          <p:cNvGrpSpPr/>
          <p:nvPr/>
        </p:nvGrpSpPr>
        <p:grpSpPr>
          <a:xfrm>
            <a:off x="3394360" y="1006615"/>
            <a:ext cx="2160000" cy="2160458"/>
            <a:chOff x="4024978" y="696875"/>
            <a:chExt cx="1800000" cy="1800000"/>
          </a:xfrm>
          <a:noFill/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E5CEB16-82BE-4FCF-A19B-2360B1CF3312}"/>
                </a:ext>
              </a:extLst>
            </p:cNvPr>
            <p:cNvSpPr/>
            <p:nvPr/>
          </p:nvSpPr>
          <p:spPr>
            <a:xfrm>
              <a:off x="4024978" y="696875"/>
              <a:ext cx="1800000" cy="1800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B8F0069-031A-4800-8B2D-84BC5D228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4668381" y="893605"/>
              <a:ext cx="756679" cy="1129372"/>
            </a:xfrm>
            <a:prstGeom prst="rect">
              <a:avLst/>
            </a:prstGeom>
            <a:grpFill/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FF2E357-76C1-494A-8AEF-AF470F439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9173" r="6575"/>
            <a:stretch/>
          </p:blipFill>
          <p:spPr>
            <a:xfrm>
              <a:off x="4183949" y="1553499"/>
              <a:ext cx="968865" cy="50260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154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65" y="1218480"/>
            <a:ext cx="1280847" cy="868364"/>
          </a:xfrm>
          <a:prstGeom prst="bentConnector3">
            <a:avLst>
              <a:gd name="adj1" fmla="val 70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1" y="951473"/>
            <a:ext cx="4217488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информационной безопасности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17542"/>
              </p:ext>
            </p:extLst>
          </p:nvPr>
        </p:nvGraphicFramePr>
        <p:xfrm>
          <a:off x="6219111" y="1576386"/>
          <a:ext cx="5810131" cy="4415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457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Безэховая камера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Комплексы для проведения испытаний на устойчивость к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кондуктивным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помехам, магнитным полям, электростатическому разряду, затухающим колебательным помехам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Генератор микросекундных импульсов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Радиочастотные усилители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Анализатор гармоник 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фликера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трехфазный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193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Испытаний на соответствие требованиям ГОСТ Р 51317 и МЭК 61000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6322988" y="6097434"/>
            <a:ext cx="317149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6279498" y="6039041"/>
            <a:ext cx="3171489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6192516" y="5977680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6147505" y="5906779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6096000" y="5856705"/>
            <a:ext cx="3214980" cy="592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ЭМС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DAED859-9457-4F97-BE7E-541E99546E96}"/>
              </a:ext>
            </a:extLst>
          </p:cNvPr>
          <p:cNvSpPr/>
          <p:nvPr/>
        </p:nvSpPr>
        <p:spPr>
          <a:xfrm>
            <a:off x="3382652" y="1006844"/>
            <a:ext cx="2160000" cy="2160000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Интеллектуальная лаборатория. Этап 1. Состав и функционал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770E8-0957-495A-A625-497882FF1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357732"/>
            <a:ext cx="4842333" cy="43557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1476FB-D3E4-45C8-9BA9-BC17EA4F632A}"/>
              </a:ext>
            </a:extLst>
          </p:cNvPr>
          <p:cNvSpPr/>
          <p:nvPr/>
        </p:nvSpPr>
        <p:spPr>
          <a:xfrm>
            <a:off x="5125176" y="4567997"/>
            <a:ext cx="5517518" cy="66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Соединительная линия уступом 24">
            <a:extLst>
              <a:ext uri="{FF2B5EF4-FFF2-40B4-BE49-F238E27FC236}">
                <a16:creationId xmlns:a16="http://schemas.microsoft.com/office/drawing/2014/main" id="{C36AE27E-1809-44A7-B0AD-799EDEE84FE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554365" y="1218480"/>
            <a:ext cx="1280847" cy="868364"/>
          </a:xfrm>
          <a:prstGeom prst="bentConnector3">
            <a:avLst>
              <a:gd name="adj1" fmla="val 70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D30388-C8C9-4154-B786-CE0F047B9816}"/>
              </a:ext>
            </a:extLst>
          </p:cNvPr>
          <p:cNvSpPr/>
          <p:nvPr/>
        </p:nvSpPr>
        <p:spPr>
          <a:xfrm>
            <a:off x="6835211" y="951473"/>
            <a:ext cx="4217488" cy="5340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ЭМС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BCD7F92A-42F7-4D7F-B445-9271A54A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32141"/>
              </p:ext>
            </p:extLst>
          </p:nvPr>
        </p:nvGraphicFramePr>
        <p:xfrm>
          <a:off x="6219111" y="1576386"/>
          <a:ext cx="5810131" cy="379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Оборудование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24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Климатическая камера для испытаний на воздействие окружающей среды (тепло, холод, влажность)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Имитатор солнечного света</a:t>
                      </a:r>
                    </a:p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Испытательная установка для подачи тока и напряжения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Исследования и испытания</a:t>
                      </a:r>
                      <a:endParaRPr lang="ru-RU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193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Испытания для подтверждения соответствия требованиям ГОСТ Р 17516, ГОСТ 16962, ГОСТ 20.57.406 и других национальных и международных стандартов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1D8589E-0D15-4DC7-A59E-05ABC1DE3617}"/>
              </a:ext>
            </a:extLst>
          </p:cNvPr>
          <p:cNvSpPr/>
          <p:nvPr/>
        </p:nvSpPr>
        <p:spPr>
          <a:xfrm>
            <a:off x="6322988" y="6097434"/>
            <a:ext cx="317149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4D3CBE-3D7D-4202-9E54-4D60AD3EFF2F}"/>
              </a:ext>
            </a:extLst>
          </p:cNvPr>
          <p:cNvSpPr/>
          <p:nvPr/>
        </p:nvSpPr>
        <p:spPr>
          <a:xfrm>
            <a:off x="6279498" y="6039041"/>
            <a:ext cx="3171489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A74A6F-E45F-4135-BB91-1020DC7FBB41}"/>
              </a:ext>
            </a:extLst>
          </p:cNvPr>
          <p:cNvSpPr/>
          <p:nvPr/>
        </p:nvSpPr>
        <p:spPr>
          <a:xfrm>
            <a:off x="6192516" y="5977680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E808686-7F5A-4592-B9B6-1CBE00B4F6DD}"/>
              </a:ext>
            </a:extLst>
          </p:cNvPr>
          <p:cNvSpPr/>
          <p:nvPr/>
        </p:nvSpPr>
        <p:spPr>
          <a:xfrm>
            <a:off x="6147505" y="5906779"/>
            <a:ext cx="3214980" cy="603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95E505-917A-4EDE-8E14-2E23E98C9594}"/>
              </a:ext>
            </a:extLst>
          </p:cNvPr>
          <p:cNvSpPr/>
          <p:nvPr/>
        </p:nvSpPr>
        <p:spPr>
          <a:xfrm>
            <a:off x="6096000" y="5856705"/>
            <a:ext cx="3214980" cy="592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Лаборатория климатических испытаний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1068652-1B63-410E-94DE-FCA65FAF8401}"/>
              </a:ext>
            </a:extLst>
          </p:cNvPr>
          <p:cNvSpPr/>
          <p:nvPr/>
        </p:nvSpPr>
        <p:spPr>
          <a:xfrm>
            <a:off x="3394364" y="1006844"/>
            <a:ext cx="2160000" cy="2160000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08 -0.6680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800</Words>
  <Application>Microsoft Office PowerPoint</Application>
  <PresentationFormat>Широкоэкранный</PresentationFormat>
  <Paragraphs>169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 k</dc:creator>
  <cp:lastModifiedBy>Маргарита</cp:lastModifiedBy>
  <cp:revision>44</cp:revision>
  <dcterms:created xsi:type="dcterms:W3CDTF">2022-04-06T14:14:41Z</dcterms:created>
  <dcterms:modified xsi:type="dcterms:W3CDTF">2023-07-03T21:26:01Z</dcterms:modified>
</cp:coreProperties>
</file>