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61" r:id="rId4"/>
    <p:sldId id="257" r:id="rId5"/>
    <p:sldId id="267" r:id="rId6"/>
    <p:sldId id="280" r:id="rId7"/>
    <p:sldId id="269" r:id="rId8"/>
    <p:sldId id="270" r:id="rId9"/>
    <p:sldId id="271" r:id="rId10"/>
    <p:sldId id="272" r:id="rId11"/>
    <p:sldId id="273" r:id="rId12"/>
    <p:sldId id="268" r:id="rId13"/>
    <p:sldId id="274" r:id="rId14"/>
    <p:sldId id="275" r:id="rId15"/>
    <p:sldId id="278" r:id="rId16"/>
    <p:sldId id="279" r:id="rId17"/>
    <p:sldId id="263" r:id="rId18"/>
    <p:sldId id="276" r:id="rId19"/>
    <p:sldId id="277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8FF"/>
    <a:srgbClr val="9FEFFF"/>
    <a:srgbClr val="5BE4FF"/>
    <a:srgbClr val="05D8FF"/>
    <a:srgbClr val="DBEBD1"/>
    <a:srgbClr val="CFE5C1"/>
    <a:srgbClr val="0058FF"/>
    <a:srgbClr val="242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74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23DD9-9B11-9142-95B5-DCBF81C4817B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0AAC6-4D8D-1448-AD7F-85CA8B6BC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0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9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5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5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8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4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4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AAC6-4D8D-1448-AD7F-85CA8B6BCCD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4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77CE9-9EFD-B84C-8193-4ABB65447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7A66A4-1CF6-0049-9DF5-720F641DB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B4F387-FEEF-714B-983E-407F6EB4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A7A55-2A76-774F-B30F-A9AA51AB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13A07-83E8-5645-9537-F5B2206F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2D848-0828-D043-8E3F-EF6A2D33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0FCC5D-EC4C-8D45-ABEE-678142718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DC6FC-FA42-2748-B4C0-8B25AF67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0C84A-930C-1E42-92BE-644F8034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2D13-8322-A949-8445-4890B87B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0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87B505-FF14-A94E-84FB-3F4DB1D33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38E6AC-757F-AD47-858C-B4039BBC2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047CD-C8FD-A849-9C8F-2AF485D8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82E943-3DED-1A4F-AF19-A9A3D35A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288F5-1553-E642-9675-FCD9D672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0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ABD3F-2431-7648-8829-81029A7F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C785C-CBA5-AE48-B0F6-AD20E7A3D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F2FC7-C1CC-7044-9220-84DEECBB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1E39-77E4-CC40-89A7-6C97191C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737CF-5AEE-1648-9E8A-78DBDE40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8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36B7C-3AEA-7741-AE5F-3ADB37EF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867539-C75B-BB43-830C-67842BE24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48966-0519-F64A-BECA-F18D9E24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37A43-2A0D-4244-BD5B-730BDBA5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101C3-23BE-B142-8343-EFB35AE9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6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FE214-9BB6-A44D-9F9E-6D579012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2FA10-D938-7544-8AA2-EA10D02B1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22D438-116E-224A-BFD9-07E568000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94381C-8E4A-964B-8DE9-AD91BEA5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2B20B4-8208-8C4F-89B1-363D38F5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BABA92-7BEF-E647-9735-E847CA218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1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57376-BBF2-6846-A9F4-628CA8F8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E38898-847E-9A4C-9F27-7DF4412F5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FFA093-FDB7-1740-9468-BBB494C35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4DE93E-02D1-D54E-8F11-730196F79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F4C202-7C90-E64C-BC36-24CE6C5B8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B98062-8D47-C846-9B27-DC66748B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A38607-1960-6A42-85AA-D22E48FA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5980BE-4A7B-224A-AE09-DCC10A23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8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EB756-1D71-EA41-9D91-2D6DDAEC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0E8688-76EC-5548-9719-A26B9AD6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663-F65F-774A-B35D-04580451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0D7239-ED48-E44B-BB7F-D6DDBA78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A3562A-7F6F-6741-A03E-637FE57C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F3CCDA-AD96-CD4F-918A-DB905658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3A2F8E-14C4-3A4F-BF80-DC924F4F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E4E99-85AC-0649-BD81-CEAE1CC5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AB903C-E6E5-7D4E-8813-2DE69BC8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6F8804-A8A7-7841-AFDD-73B11E17F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8831A-2FA3-6D40-AFA1-4CBD9DF1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176C06-9A67-9A47-B44C-02C1B96A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24DC23-DDCF-C643-8CF9-61BC73D6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5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44E2F-EE88-6347-98EC-58C88B52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8A75D3-5134-C945-8312-65C4B7D61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5F7885-FE03-F749-8EB0-75CE8BF79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D6331-7DD6-D845-B189-C42B65DB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25C94C-E82D-FD4B-BB9B-D77CA57A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78BBEF-7D7C-E447-9BFB-2A82C01A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2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BCF6-4E1E-6942-A6C9-A85A0D6C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1E9EB-7831-E04A-A798-E6B52386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BEA4A-CA54-6044-9212-992283143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4304-F343-7549-A2B2-BC423FA7D99F}" type="datetimeFigureOut">
              <a:rPr lang="ru-RU" smtClean="0"/>
              <a:pPr/>
              <a:t>01.07.2023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A8287-69BD-E644-A49E-DA6D29D8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3DD0F-DBD8-0E4F-ACBF-FB4865A13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DD84-EC73-C342-BB1E-BA83D6DD2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7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gis.gost.ru/fundmetrology/registry/4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ch.gosnadzor.ru/inf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B83925-4EEA-FBAA-84D4-9377C21901CD}"/>
              </a:ext>
            </a:extLst>
          </p:cNvPr>
          <p:cNvSpPr txBox="1"/>
          <p:nvPr/>
        </p:nvSpPr>
        <p:spPr>
          <a:xfrm>
            <a:off x="813862" y="551220"/>
            <a:ext cx="901593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Электробезопасность при работах на ВЛ, </a:t>
            </a:r>
          </a:p>
          <a:p>
            <a:r>
              <a:rPr lang="ru-RU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под наведённым напряжением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2BD04-D063-9C32-1E85-4F5986257FDB}"/>
              </a:ext>
            </a:extLst>
          </p:cNvPr>
          <p:cNvSpPr txBox="1"/>
          <p:nvPr/>
        </p:nvSpPr>
        <p:spPr>
          <a:xfrm>
            <a:off x="813862" y="2308966"/>
            <a:ext cx="99402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b="1" dirty="0">
                <a:solidFill>
                  <a:srgbClr val="05D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Целебровский Юрий Викторович</a:t>
            </a:r>
            <a:br>
              <a:rPr lang="ru-RU" b="1" dirty="0">
                <a:solidFill>
                  <a:srgbClr val="05D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b="1" dirty="0">
                <a:solidFill>
                  <a:srgbClr val="05D8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Д.т.н., профессор ФГБОУ ВО «Новосибирский государственный технический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363893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7D6289-F907-4956-9BA9-E6B85438718B}"/>
              </a:ext>
            </a:extLst>
          </p:cNvPr>
          <p:cNvSpPr txBox="1"/>
          <p:nvPr/>
        </p:nvSpPr>
        <p:spPr>
          <a:xfrm>
            <a:off x="368532" y="671815"/>
            <a:ext cx="11298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Общие положения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5.1.4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Технология защитного заземления при работах на ВЛ должна включать измерения напряжений до наложения переносного заземляющего проводника на токоведущие и открытые проводящие части, а также измерение ожидаемых напряжений прикосновения после заземления.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CAA17-4166-4707-B430-1CC108A9574E}"/>
              </a:ext>
            </a:extLst>
          </p:cNvPr>
          <p:cNvSpPr txBox="1"/>
          <p:nvPr/>
        </p:nvSpPr>
        <p:spPr>
          <a:xfrm>
            <a:off x="368531" y="2354849"/>
            <a:ext cx="11298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5.2 Требования к работникам, допускаемым к выполнению работ в электроустановках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специальным работам в электроустановках относятся: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работы на высоте;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работы без снятия напряжения с электроустановки, выполняемые с прикосновением к токоведущим частям, находящимся под рабочим или наведенным напряжением, или на расстоянии от этих токоведущих частей менее допустимого (далее - работы под напряжением на токоведущих частях);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работы по измерению сопротивления заземления опор ВЛ;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работы, выполняемые со снятием рабочего напряжения с электроустановки или ее части с прикосновением к токоведущим частям, находящимся под наведенным напряжением более 20 В на рабочем месте или на расстоянии от этих токоведущих частей менее допустимого (далее - работы под наведенным напряжением).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8532" y="3211166"/>
            <a:ext cx="279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2013" y="4880814"/>
            <a:ext cx="6496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82A628-FC55-4D25-9EC1-CFAC9D49F55E}"/>
              </a:ext>
            </a:extLst>
          </p:cNvPr>
          <p:cNvSpPr txBox="1"/>
          <p:nvPr/>
        </p:nvSpPr>
        <p:spPr>
          <a:xfrm>
            <a:off x="542013" y="201981"/>
            <a:ext cx="52071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Общие технические требования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0035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7D6289-F907-4956-9BA9-E6B85438718B}"/>
              </a:ext>
            </a:extLst>
          </p:cNvPr>
          <p:cNvSpPr txBox="1"/>
          <p:nvPr/>
        </p:nvSpPr>
        <p:spPr>
          <a:xfrm>
            <a:off x="0" y="896203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 </a:t>
            </a:r>
            <a:r>
              <a:rPr lang="ru-RU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7.3</a:t>
            </a:r>
            <a:r>
              <a:rPr lang="ru-RU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При выполнении защитного заземления необходимо соблюдать следующий порядок действий: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7.3.1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Провести проверку наличия искусственных заземлителей опоры и их соединения с телом опоры. При необходимости выполнить операции, предусмотренные 6.2 ̶ 6.6. У транспозиционных и анкерных опор следует выполнить измерение ожидаемого напряжения прикосновения.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7.3.2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Нижний конец переносного заземляющего проводника присоединить к заземлителю с использованием металла металлической опоры или заземляющего проводника железобетонной опоры. Изменение места присоединения ПЗ к заземленной конструкции (заземлителю) в процессе работы на ВЛ не допускается.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7.3.3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Провести проверку отсутствия напряжения на элементах, подлежащих заземлению (проводах, тросах)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при помощи указателя напряжения, соответствующего классу напряжения ВЛ.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7.3.4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При помощи измерителя наведенного напряжения следует измерить значение наведенного напряжения на заземляемых элементах (проводах, тросах). Если измеренное наведенное напряжение выше 5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кВ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для заземления применить штангу с дугогасящим устройством ([4], пункт 2.1.2.6).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7.3.5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При помощи изолирующей штанги другие (верхние) концы переносного заземляющего проводника (при наличии соединения нижнего конца с ЗУ, 7.3.2) следует подсоединить к заземляемым элементам.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7.3.6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Измерить ожидаемое напряжение прикосновения к заземлителю. Если оно превышает 20 В, то при дальнейшей работе необходимо использовать диэлектрические обувь и перчатки с маркировкой по защитным свойствам Эв ([4], пункт 4.1.2.7).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1B5FE-1D74-4C9F-AD7D-484B5B4A242D}"/>
              </a:ext>
            </a:extLst>
          </p:cNvPr>
          <p:cNvSpPr txBox="1"/>
          <p:nvPr/>
        </p:nvSpPr>
        <p:spPr>
          <a:xfrm>
            <a:off x="341554" y="77569"/>
            <a:ext cx="11427783" cy="830997"/>
          </a:xfrm>
          <a:prstGeom prst="rect">
            <a:avLst/>
          </a:prstGeom>
          <a:solidFill>
            <a:srgbClr val="D5F8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 Требования к последовательности действий при выполнении защитного заземления элементов ВЛ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A6966EE-5465-4E49-9727-E3148CE18A00}"/>
              </a:ext>
            </a:extLst>
          </p:cNvPr>
          <p:cNvCxnSpPr>
            <a:cxnSpLocks/>
          </p:cNvCxnSpPr>
          <p:nvPr/>
        </p:nvCxnSpPr>
        <p:spPr>
          <a:xfrm>
            <a:off x="7763069" y="2986005"/>
            <a:ext cx="3797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2E4350-4843-4E22-8550-496AE1776EA8}"/>
              </a:ext>
            </a:extLst>
          </p:cNvPr>
          <p:cNvCxnSpPr>
            <a:cxnSpLocks/>
          </p:cNvCxnSpPr>
          <p:nvPr/>
        </p:nvCxnSpPr>
        <p:spPr>
          <a:xfrm>
            <a:off x="78855" y="2297794"/>
            <a:ext cx="4063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7B0A64A-0EF3-4295-8D4F-A4EC05B14CF4}"/>
              </a:ext>
            </a:extLst>
          </p:cNvPr>
          <p:cNvCxnSpPr>
            <a:cxnSpLocks/>
          </p:cNvCxnSpPr>
          <p:nvPr/>
        </p:nvCxnSpPr>
        <p:spPr>
          <a:xfrm>
            <a:off x="5575416" y="4447458"/>
            <a:ext cx="54906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87626E1-1BFE-47B0-AF91-3B317B15267E}"/>
              </a:ext>
            </a:extLst>
          </p:cNvPr>
          <p:cNvCxnSpPr>
            <a:cxnSpLocks/>
          </p:cNvCxnSpPr>
          <p:nvPr/>
        </p:nvCxnSpPr>
        <p:spPr>
          <a:xfrm>
            <a:off x="78855" y="4681590"/>
            <a:ext cx="43251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A3AE015-FA7A-4734-B9BD-3B5DA30CFB3F}"/>
              </a:ext>
            </a:extLst>
          </p:cNvPr>
          <p:cNvCxnSpPr>
            <a:cxnSpLocks/>
          </p:cNvCxnSpPr>
          <p:nvPr/>
        </p:nvCxnSpPr>
        <p:spPr>
          <a:xfrm>
            <a:off x="598147" y="6157331"/>
            <a:ext cx="64931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6358908-13BA-4484-B688-76B0F1D6B93E}"/>
              </a:ext>
            </a:extLst>
          </p:cNvPr>
          <p:cNvCxnSpPr>
            <a:cxnSpLocks/>
          </p:cNvCxnSpPr>
          <p:nvPr/>
        </p:nvCxnSpPr>
        <p:spPr>
          <a:xfrm>
            <a:off x="4663967" y="2046730"/>
            <a:ext cx="6896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A6966EE-5465-4E49-9727-E3148CE18A00}"/>
              </a:ext>
            </a:extLst>
          </p:cNvPr>
          <p:cNvCxnSpPr>
            <a:cxnSpLocks/>
          </p:cNvCxnSpPr>
          <p:nvPr/>
        </p:nvCxnSpPr>
        <p:spPr>
          <a:xfrm>
            <a:off x="73605" y="3250373"/>
            <a:ext cx="80906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0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3375548" y="376599"/>
            <a:ext cx="48539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Приложения к ГОСТ 70366-2022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644" y="944545"/>
            <a:ext cx="11575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Приложение Г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(справочное)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Методические указания по определению наведенного напряжения</a:t>
            </a:r>
            <a:b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отключенных ВЛ, находящихся вблизи действующих ВЛ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(Основные положения стандарта организации группы «</a:t>
            </a:r>
            <a:r>
              <a:rPr lang="ru-RU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Россети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[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 34.01-30.1-004-2021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])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644" y="2876670"/>
            <a:ext cx="115757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Недостатки:</a:t>
            </a:r>
            <a:endParaRPr lang="en-US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Положение «точки нулевого потенциала» в 20 м. от заземлителя (4.3.1) при измерениях наведённого напряжения  не определяет напряжения, под которое может попасть работник.</a:t>
            </a:r>
          </a:p>
          <a:p>
            <a:pPr marL="342900" indent="-342900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Не определено понятие (3.6) «максимальное для данной ВЛ и при данной схеме заземления значение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наведённого напряжения», которое необходимо указывать в перечне ВЛ под наведённым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напряжением.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Не предусмотрено измерений напряжения прикосновения к заземлителям и заземлённым объектам.</a:t>
            </a:r>
          </a:p>
        </p:txBody>
      </p:sp>
      <p:sp>
        <p:nvSpPr>
          <p:cNvPr id="6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3375548" y="376599"/>
            <a:ext cx="48539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Приложения к ГОСТ 70366-2022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644" y="888823"/>
            <a:ext cx="11575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Приложение В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(справочное)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Методика измерения наведенного напряжения и ожидаемого</a:t>
            </a:r>
            <a:b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напряжения прикосновения</a:t>
            </a:r>
            <a:endParaRPr lang="ru-RU" b="1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 descr="C:\Users\MAA\Desktop\Измер. напр. прик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4" y="2338239"/>
            <a:ext cx="4771532" cy="43266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804912" y="2509043"/>
            <a:ext cx="6849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Схема измерения значения ожидаемого напряжения прикосновения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6738" y="3398134"/>
            <a:ext cx="5089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проводящая часть опоры ВЛ;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контактный электрод измерителя напряжения прикосновения;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измеритель напряжения прикосновения</a:t>
            </a:r>
          </a:p>
        </p:txBody>
      </p:sp>
      <p:sp>
        <p:nvSpPr>
          <p:cNvPr id="9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r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MAA\Desktop\Измерение навед. напр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" y="2210106"/>
            <a:ext cx="5442472" cy="4573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3375548" y="376599"/>
            <a:ext cx="48539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Приложения к ГОСТ 70366-2022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644" y="840092"/>
            <a:ext cx="11575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Приложение В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(справочное)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Методика измерения наведенного напряжения и ожидаемого</a:t>
            </a:r>
            <a:b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напряжения прикосновения</a:t>
            </a:r>
            <a:endParaRPr lang="ru-RU" b="1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738" y="2293788"/>
            <a:ext cx="5579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Схема измерения значения наведенного напряжения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6738" y="2998938"/>
            <a:ext cx="6360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грозозащитный трос или провод отключенной ВЛ;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контактный крюк измерителя наведенного напряжения;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измеритель наведенного напряжения;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заземленный элемент опоры ВЛ;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струбцина заземляющего проводника;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заземляющий проводник</a:t>
            </a:r>
          </a:p>
        </p:txBody>
      </p:sp>
      <p:sp>
        <p:nvSpPr>
          <p:cNvPr id="10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r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33500"/>
              </p:ext>
            </p:extLst>
          </p:nvPr>
        </p:nvGraphicFramePr>
        <p:xfrm>
          <a:off x="412244" y="184638"/>
          <a:ext cx="11196113" cy="6545016"/>
        </p:xfrm>
        <a:graphic>
          <a:graphicData uri="http://schemas.openxmlformats.org/drawingml/2006/table">
            <a:tbl>
              <a:tblPr/>
              <a:tblGrid>
                <a:gridCol w="734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02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Технические характеристики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ШИН-20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ШИП-5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098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Длина в собранном виде, мм (изменяется в зависимости от числа используемых звеньев)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2000±100</a:t>
                      </a: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3000±100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1000±50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57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Число звеньев, из которых состоит штанга-измеритель, </a:t>
                      </a:r>
                      <a:r>
                        <a:rPr lang="ru-RU" sz="1400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шт</a:t>
                      </a:r>
                      <a:endParaRPr lang="ru-RU" sz="1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02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Масса в собранном виде без заземляющего проводника, кг, не более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02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Длина изолирующей части штанги, мм, не менее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950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02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Длина рукоятки штанги, мм, не менее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600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71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Длина заземляющего проводника, м, не менее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102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Сечение заземляющего проводника, мм</a:t>
                      </a:r>
                      <a:r>
                        <a:rPr lang="ru-RU" sz="1400" baseline="30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не менее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0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Наибольшее измеряемое напряжение , В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20 000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5 000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80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Наименьшее измеряемое напряжение, В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29287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Пределы измерений напряжения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диапазон, В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 диапазон, кВ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 диапазон, кВ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2-199</a:t>
                      </a: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0,20-1,99</a:t>
                      </a: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2,0-20,0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2-199</a:t>
                      </a: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0,20-1,99</a:t>
                      </a: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2,0-5,0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059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Переключение диапазонов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автоматическое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13185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Время установления рабочего режима при температуре окружающего воздуха:</a:t>
                      </a:r>
                    </a:p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плюс 50 º</a:t>
                      </a:r>
                      <a:r>
                        <a:rPr lang="en-US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</a:t>
                      </a: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мин., не более</a:t>
                      </a:r>
                    </a:p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минус 30 º</a:t>
                      </a:r>
                      <a:r>
                        <a:rPr lang="en-US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</a:t>
                      </a: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мин., не более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681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Время установление показаний, с, не более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617" y="6573075"/>
            <a:ext cx="479480" cy="183703"/>
          </a:xfrm>
        </p:spPr>
        <p:txBody>
          <a:bodyPr lIns="0" tIns="0" rIns="0" bIns="0"/>
          <a:lstStyle/>
          <a:p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44360"/>
              </p:ext>
            </p:extLst>
          </p:nvPr>
        </p:nvGraphicFramePr>
        <p:xfrm>
          <a:off x="453875" y="766007"/>
          <a:ext cx="11196113" cy="3911551"/>
        </p:xfrm>
        <a:graphic>
          <a:graphicData uri="http://schemas.openxmlformats.org/drawingml/2006/table">
            <a:tbl>
              <a:tblPr/>
              <a:tblGrid>
                <a:gridCol w="734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90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Технические характеристики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ШИН-20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ШИП-5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700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Время работы от аккумуляторной батареи при температуре окружающего воздуха: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 нормальных условиях применения, ч, не менее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минус 30 º</a:t>
                      </a:r>
                      <a:r>
                        <a:rPr lang="en-US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</a:t>
                      </a: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мин., не более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</a:p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350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Средняя наработка на отказ, ч, не менее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5000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8906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Допускаемая относительная основная погрешность </a:t>
                      </a:r>
                      <a:r>
                        <a:rPr lang="en-US" sz="1400" i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</a:t>
                      </a:r>
                      <a:r>
                        <a:rPr lang="ru-RU" sz="1400" i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</a:t>
                      </a:r>
                      <a:r>
                        <a:rPr lang="en-US" sz="1400" i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</a:t>
                      </a: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 ГОСТ 8.401, %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5/0,5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3891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Входное сопротивление, МОм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40,8±5%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10,2±5%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6648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Испытательное напряжение, выдерживаемое в течение 5 мин., кВ</a:t>
                      </a:r>
                    </a:p>
                  </a:txBody>
                  <a:tcPr marL="28620" marR="28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40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</a:t>
                      </a:r>
                    </a:p>
                  </a:txBody>
                  <a:tcPr marL="28620" marR="28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r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AD3046-6C33-7D49-A4D5-1A13FE6E6B83}"/>
              </a:ext>
            </a:extLst>
          </p:cNvPr>
          <p:cNvSpPr txBox="1"/>
          <p:nvPr/>
        </p:nvSpPr>
        <p:spPr>
          <a:xfrm>
            <a:off x="542013" y="356503"/>
            <a:ext cx="98379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Измеритель напряжения прикосновения (ШИП)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17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 descr="C:\Users\$$\Google Диск\Наведенка. Томск\_ТУ\В разработке\РИС 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79" y="813938"/>
            <a:ext cx="7777002" cy="26321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230734" y="3386319"/>
            <a:ext cx="7025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Внешний вид штанги-измерителя напряжения прикосновения</a:t>
            </a:r>
            <a:endParaRPr lang="en-US" sz="1600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1) измерительный электрод;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2) изолирующая часть;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3) защитное кольцо;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4) соединительный провод;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5) измерительный модуль;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6) заземляющее кольцо с винтом барашковым;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7) ограничительное кольцо;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8) рукоятка;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9) заземляющий проводник;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10) заземляющий электрод</a:t>
            </a:r>
          </a:p>
        </p:txBody>
      </p:sp>
    </p:spTree>
    <p:extLst>
      <p:ext uri="{BB962C8B-B14F-4D97-AF65-F5344CB8AC3E}">
        <p14:creationId xmlns:p14="http://schemas.microsoft.com/office/powerpoint/2010/main" val="184160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AD3046-6C33-7D49-A4D5-1A13FE6E6B83}"/>
              </a:ext>
            </a:extLst>
          </p:cNvPr>
          <p:cNvSpPr txBox="1"/>
          <p:nvPr/>
        </p:nvSpPr>
        <p:spPr>
          <a:xfrm>
            <a:off x="542013" y="256023"/>
            <a:ext cx="98379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Измеритель наведённого  напряжения  (ШИН)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18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9548" y="625355"/>
            <a:ext cx="60524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Внешний вид штанги-измерителя</a:t>
            </a:r>
            <a:r>
              <a:rPr lang="en-US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наведенного напряжения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1) измерительный модуль;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2) защитное кольцо;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3) резьбовое соединение М12;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4) соединительный провод;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5) заземляющее кольцо;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6) ограничительное кольцо;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7) винт барашковый;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8) рукоятка;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9) заземляющий проводник;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10) струбцина заземляющего проводника;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11) резьбовое соединение М10; 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12) изолирующая часть</a:t>
            </a:r>
          </a:p>
        </p:txBody>
      </p:sp>
      <p:pic>
        <p:nvPicPr>
          <p:cNvPr id="6" name="Рисунок 5" descr="C:\Users\$$\Google Диск\Наведенка. Томск\_ТУ\В разработке\РИС 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" y="738524"/>
            <a:ext cx="6136585" cy="5983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60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1049" y="3526991"/>
            <a:ext cx="57576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а) </a:t>
            </a:r>
            <a:r>
              <a:rPr lang="ru-RU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Внешний вид лицевой панели измерительного модуля; </a:t>
            </a:r>
            <a:r>
              <a:rPr lang="ru-RU" sz="16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б) </a:t>
            </a:r>
            <a:r>
              <a:rPr lang="ru-RU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Внешний вид задней стороны измерительного модуля; </a:t>
            </a:r>
            <a:r>
              <a:rPr lang="ru-RU" sz="16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в) </a:t>
            </a:r>
            <a:r>
              <a:rPr lang="ru-RU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Крепление измерительного модуля к штанге-измерителю</a:t>
            </a:r>
            <a:endParaRPr lang="en-US" sz="1600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1) цифровой индикатор;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2) индикатор диапазона «В»;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3) индикатор «батарея разряжена»;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4) индикатор диапазона «кВ»;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5) гнездо зарядки;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6) кнопка включения-отключения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D3046-6C33-7D49-A4D5-1A13FE6E6B83}"/>
              </a:ext>
            </a:extLst>
          </p:cNvPr>
          <p:cNvSpPr txBox="1"/>
          <p:nvPr/>
        </p:nvSpPr>
        <p:spPr>
          <a:xfrm>
            <a:off x="542013" y="256023"/>
            <a:ext cx="98379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Измеритель наведённого  напряжения  (измерительный модуль)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19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 descr="C:\Users\$$\Google Диск\Наведенка. Томск\_ТУ\В разработке\РИС 3А.2pn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" y="852571"/>
            <a:ext cx="5733415" cy="22590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1064" y="3205427"/>
            <a:ext cx="530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а                               б                                         в </a:t>
            </a:r>
          </a:p>
        </p:txBody>
      </p:sp>
      <p:pic>
        <p:nvPicPr>
          <p:cNvPr id="9" name="Рисунок 8" descr="C:\Users\$$\Google Диск\Наведенка. Томск\_Отчет 2 этап\_DSC008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30" y="952120"/>
            <a:ext cx="4812580" cy="274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27881"/>
              </p:ext>
            </p:extLst>
          </p:nvPr>
        </p:nvGraphicFramePr>
        <p:xfrm>
          <a:off x="5968720" y="4260232"/>
          <a:ext cx="6070256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№ в </a:t>
                      </a:r>
                      <a:r>
                        <a:rPr lang="ru-RU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Госреестре</a:t>
                      </a:r>
                      <a:endParaRPr lang="ru-RU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67173-17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Комплекты аппаратуры для измерения значений наведенного напряжения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hlinkClick r:id="rId6"/>
                        </a:rPr>
                        <a:t>https://fgis.gost.ru/fundmetrology/registry/4</a:t>
                      </a:r>
                      <a:endParaRPr lang="ru-RU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Roboto Medium" pitchFamily="2" charset="0"/>
                        <a:ea typeface="Roboto Mediu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6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0972" y="161850"/>
          <a:ext cx="5852957" cy="1764475"/>
        </p:xfrm>
        <a:graphic>
          <a:graphicData uri="http://schemas.openxmlformats.org/drawingml/2006/table">
            <a:tbl>
              <a:tblPr/>
              <a:tblGrid>
                <a:gridCol w="1669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605">
                <a:tc gridSpan="3"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ФЕДЕРАЛЬНОЕ АГЕНТСТВО</a:t>
                      </a:r>
                      <a:b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 ТЕХНИЧЕСКОМУ РЕГУЛИРОВАНИЮ И МЕТРОЛОГИИ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  <a:t>НАЦИОНАЛЬНЫЙ</a:t>
                      </a:r>
                      <a:b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  <a:t>СТАНДАРТ</a:t>
                      </a:r>
                      <a:b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  <a:t>РОССИЙСКОЙ</a:t>
                      </a:r>
                      <a:b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  <a:t>ФЕДЕРАЦИИ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ГОСТ Р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59385"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   70366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           –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59385"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5" name="Рисунок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25" y="984287"/>
            <a:ext cx="1244883" cy="840427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5796" y="2103368"/>
            <a:ext cx="5966233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ЗАЩИТНОЕ ЗАЗЕМЛЕНИЕ ПРИ РАБОТАХ</a:t>
            </a:r>
            <a:b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ВОЗДУШНЫХ ЛИНИЯХ ЭЛЕКТРОПЕРЕДАЧИ</a:t>
            </a:r>
            <a:b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ВЫСОКОГО НАПРЯЖЕНИЯ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Технические требования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b="1" dirty="0">
              <a:latin typeface="Arial" pitchFamily="34" charset="0"/>
              <a:cs typeface="Arial" pitchFamily="34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b="1" dirty="0">
              <a:latin typeface="Arial" pitchFamily="34" charset="0"/>
              <a:cs typeface="Arial" pitchFamily="34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b="1" dirty="0">
              <a:latin typeface="Arial" pitchFamily="34" charset="0"/>
              <a:cs typeface="Arial" pitchFamily="34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Издание официальное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</a:t>
            </a: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Российский институт стандартизации</a:t>
            </a: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</a:t>
            </a: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35016" y="86964"/>
            <a:ext cx="5356984" cy="677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Times New Roman" pitchFamily="18" charset="0"/>
              </a:rPr>
              <a:t>ГОСТ 70366-2022</a:t>
            </a:r>
          </a:p>
          <a:p>
            <a:pPr marL="0" marR="0" lvl="0" indent="2270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Times New Roman" pitchFamily="18" charset="0"/>
            </a:endParaRPr>
          </a:p>
          <a:p>
            <a:pPr marL="0" marR="0" lvl="0" indent="2270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Times New Roman" pitchFamily="18" charset="0"/>
              </a:rPr>
              <a:t>Предисловие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Arial" pitchFamily="34" charset="0"/>
            </a:endParaRPr>
          </a:p>
          <a:p>
            <a:pPr marL="0" marR="0" lvl="0" indent="425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Times New Roman" pitchFamily="18" charset="0"/>
              </a:rPr>
              <a:t>1 РАЗРАБОТАН Ф</a:t>
            </a:r>
            <a:r>
              <a:rPr kumimoji="0" lang="ru-RU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Times New Roman" pitchFamily="18" charset="0"/>
              </a:rPr>
              <a:t>едеральным государственным бюджетным образовательным учреждением высшего образования «</a:t>
            </a:r>
            <a:r>
              <a:rPr kumimoji="0" lang="ru-RU" b="0" i="0" u="none" strike="noStrike" cap="none" normalizeH="0" baseline="0" dirty="0" bmk="_Hlk75785546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Times New Roman" pitchFamily="18" charset="0"/>
              </a:rPr>
              <a:t>Новосибирский государственный технический университет» (НГТУ)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Times New Roman" pitchFamily="18" charset="0"/>
              </a:rPr>
              <a:t> и Обществом с ограниченной ответственностью «Ресурсосберегающие Специальные Технологии и Системы» (ООО «РСТС»)</a:t>
            </a:r>
          </a:p>
          <a:p>
            <a:pPr marL="0" marR="0" lvl="0" indent="425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Arial" pitchFamily="34" charset="0"/>
            </a:endParaRPr>
          </a:p>
          <a:p>
            <a:pPr marL="0" marR="0" lvl="0" indent="425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Times New Roman" pitchFamily="18" charset="0"/>
              </a:rPr>
              <a:t>2 ВНЕСЕН Техническим комитетом по стандартизации ТК 336 «Заземлители и заземляющие устройства различного назначения»</a:t>
            </a:r>
          </a:p>
          <a:p>
            <a:pPr marL="0" marR="0" lvl="0" indent="425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Arial" pitchFamily="34" charset="0"/>
            </a:endParaRPr>
          </a:p>
          <a:p>
            <a:pPr marL="0" marR="0" lvl="0" indent="425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Times New Roman" pitchFamily="18" charset="0"/>
              </a:rPr>
              <a:t>3 УТВЕРЖДЕН И ВВЕДЕН В ДЕЙСТВИЕ Приказом Федерального агентства по техническому регулированию и метрологии от 23 сентября 2022 г №999-ст</a:t>
            </a:r>
          </a:p>
          <a:p>
            <a:pPr marL="0" marR="0" lvl="0" indent="425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Arial" pitchFamily="34" charset="0"/>
            </a:endParaRPr>
          </a:p>
          <a:p>
            <a:pPr marL="0" marR="0" lvl="0" indent="425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itchFamily="2" charset="0"/>
                <a:ea typeface="Roboto" pitchFamily="2" charset="0"/>
                <a:cs typeface="Times New Roman" pitchFamily="18" charset="0"/>
              </a:rPr>
              <a:t>4 ВВЕДЕН ВПЕРВЫЕ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itchFamily="2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6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E21F7F-4982-FBE2-9F5D-D627868EDA05}"/>
              </a:ext>
            </a:extLst>
          </p:cNvPr>
          <p:cNvSpPr txBox="1"/>
          <p:nvPr/>
        </p:nvSpPr>
        <p:spPr>
          <a:xfrm>
            <a:off x="813862" y="2231744"/>
            <a:ext cx="48202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384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AD3046-6C33-7D49-A4D5-1A13FE6E6B83}"/>
              </a:ext>
            </a:extLst>
          </p:cNvPr>
          <p:cNvSpPr txBox="1"/>
          <p:nvPr/>
        </p:nvSpPr>
        <p:spPr>
          <a:xfrm>
            <a:off x="542012" y="477079"/>
            <a:ext cx="94460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Терминология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9573F2-48C9-1F41-8089-4913BFCA102A}"/>
              </a:ext>
            </a:extLst>
          </p:cNvPr>
          <p:cNvSpPr txBox="1"/>
          <p:nvPr/>
        </p:nvSpPr>
        <p:spPr>
          <a:xfrm>
            <a:off x="542013" y="1619691"/>
            <a:ext cx="7698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Глагол: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B32CFD5-6374-7242-ADC5-95A789273B00}"/>
              </a:ext>
            </a:extLst>
          </p:cNvPr>
          <p:cNvSpPr/>
          <p:nvPr/>
        </p:nvSpPr>
        <p:spPr>
          <a:xfrm>
            <a:off x="542012" y="2179130"/>
            <a:ext cx="5154453" cy="150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200"/>
              </a:spcBef>
            </a:pPr>
            <a:r>
              <a:rPr lang="ru-RU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Заземлять – </a:t>
            </a: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соединять (электрический аппарат, прибор) с землёй для защиты от опасного действия тока. 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Ожегов С.И. и Шведова И.Ю. Толковый словарь русского языка</a:t>
            </a:r>
          </a:p>
          <a:p>
            <a:pPr>
              <a:spcBef>
                <a:spcPts val="1200"/>
              </a:spcBef>
            </a:pPr>
            <a:endParaRPr lang="ru-RU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ru-RU" b="1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5E429-FA2C-8BAF-75F1-6A0B4FFD6D8D}"/>
              </a:ext>
            </a:extLst>
          </p:cNvPr>
          <p:cNvSpPr txBox="1"/>
          <p:nvPr/>
        </p:nvSpPr>
        <p:spPr>
          <a:xfrm>
            <a:off x="6386759" y="1619691"/>
            <a:ext cx="465637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Отглагольное существительное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(процесс):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FD2E6C-AB03-BB70-392A-4E9B9D8CAC04}"/>
              </a:ext>
            </a:extLst>
          </p:cNvPr>
          <p:cNvSpPr/>
          <p:nvPr/>
        </p:nvSpPr>
        <p:spPr>
          <a:xfrm>
            <a:off x="6386758" y="2179130"/>
            <a:ext cx="5154453" cy="2272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200"/>
              </a:spcBef>
            </a:pPr>
            <a:r>
              <a:rPr lang="ru-RU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1.7.28 Заземление</a:t>
            </a: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преднамеренное электрическое соединение какой либо точки сети, электроустановки или оборудования с заземляющим устройством 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(1.7.19. Заземляющее устройство – совокупность заземлителя и заземляющих проводников)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Правила устройства электроустановок. Изд. 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7999" y="4451405"/>
            <a:ext cx="6775011" cy="175432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Roboto" pitchFamily="2" charset="0"/>
                <a:ea typeface="Roboto" pitchFamily="2" charset="0"/>
              </a:rPr>
              <a:t>     ГОСТ Р 51853-2001 </a:t>
            </a:r>
            <a:br>
              <a:rPr lang="ru-RU" dirty="0">
                <a:latin typeface="Roboto" pitchFamily="2" charset="0"/>
                <a:ea typeface="Roboto" pitchFamily="2" charset="0"/>
              </a:rPr>
            </a:br>
            <a:r>
              <a:rPr lang="ru-RU" dirty="0">
                <a:latin typeface="Roboto" pitchFamily="2" charset="0"/>
                <a:ea typeface="Roboto" pitchFamily="2" charset="0"/>
              </a:rPr>
              <a:t>Группа Е07 </a:t>
            </a:r>
            <a:br>
              <a:rPr lang="ru-RU" dirty="0">
                <a:latin typeface="Roboto" pitchFamily="2" charset="0"/>
                <a:ea typeface="Roboto" pitchFamily="2" charset="0"/>
              </a:rPr>
            </a:br>
            <a:br>
              <a:rPr lang="ru-RU" dirty="0">
                <a:latin typeface="Roboto" pitchFamily="2" charset="0"/>
                <a:ea typeface="Roboto" pitchFamily="2" charset="0"/>
              </a:rPr>
            </a:br>
            <a:r>
              <a:rPr lang="ru-RU" dirty="0">
                <a:latin typeface="Roboto" pitchFamily="2" charset="0"/>
                <a:ea typeface="Roboto" pitchFamily="2" charset="0"/>
              </a:rPr>
              <a:t>     ЗАЗЕМЛЕНИЯ ПЕРЕНОСНЫЕ ДЛЯ ЭЛЕКТРОУСТАНОВОК </a:t>
            </a:r>
            <a:br>
              <a:rPr lang="ru-RU" dirty="0">
                <a:latin typeface="Roboto" pitchFamily="2" charset="0"/>
                <a:ea typeface="Roboto" pitchFamily="2" charset="0"/>
              </a:rPr>
            </a:br>
            <a:br>
              <a:rPr lang="ru-RU" dirty="0">
                <a:latin typeface="Roboto" pitchFamily="2" charset="0"/>
                <a:ea typeface="Roboto" pitchFamily="2" charset="0"/>
              </a:rPr>
            </a:br>
            <a:r>
              <a:rPr lang="ru-RU" dirty="0">
                <a:latin typeface="Roboto" pitchFamily="2" charset="0"/>
                <a:ea typeface="Roboto" pitchFamily="2" charset="0"/>
              </a:rPr>
              <a:t>                          Общие технические условия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48000" y="4451405"/>
            <a:ext cx="6775010" cy="1754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048000" y="4451405"/>
            <a:ext cx="6775010" cy="1754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0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3" grpId="0"/>
      <p:bldP spid="5" grpId="0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350C8-4E51-5B29-5263-9094C79EC4FB}"/>
              </a:ext>
            </a:extLst>
          </p:cNvPr>
          <p:cNvSpPr txBox="1"/>
          <p:nvPr/>
        </p:nvSpPr>
        <p:spPr>
          <a:xfrm>
            <a:off x="542012" y="477079"/>
            <a:ext cx="112748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Электротравматизм</a:t>
            </a:r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 ВЛ, находящихся под наведённым напряжением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AD10E-3419-1E0C-0F6B-CE3D061B32A0}"/>
              </a:ext>
            </a:extLst>
          </p:cNvPr>
          <p:cNvSpPr txBox="1"/>
          <p:nvPr/>
        </p:nvSpPr>
        <p:spPr>
          <a:xfrm>
            <a:off x="6241174" y="1455136"/>
            <a:ext cx="580524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latin typeface="Roboto Black" pitchFamily="2" charset="0"/>
                <a:ea typeface="Roboto Black" pitchFamily="2" charset="0"/>
                <a:cs typeface="Roboto" panose="02000000000000000000" pitchFamily="2" charset="0"/>
              </a:rPr>
              <a:t>Информация о несчастных случаях со смертельным</a:t>
            </a:r>
          </a:p>
          <a:p>
            <a:r>
              <a:rPr lang="ru-RU" b="1" dirty="0">
                <a:latin typeface="Roboto Black" pitchFamily="2" charset="0"/>
                <a:ea typeface="Roboto Black" pitchFamily="2" charset="0"/>
                <a:cs typeface="Roboto" panose="02000000000000000000" pitchFamily="2" charset="0"/>
              </a:rPr>
              <a:t> исходом, в энергоустановках организаций, </a:t>
            </a:r>
          </a:p>
          <a:p>
            <a:r>
              <a:rPr lang="ru-RU" b="1" dirty="0">
                <a:latin typeface="Roboto Black" pitchFamily="2" charset="0"/>
                <a:ea typeface="Roboto Black" pitchFamily="2" charset="0"/>
                <a:cs typeface="Roboto" panose="02000000000000000000" pitchFamily="2" charset="0"/>
              </a:rPr>
              <a:t>подконтрольных органам </a:t>
            </a:r>
            <a:r>
              <a:rPr lang="ru-RU" b="1" dirty="0" err="1">
                <a:latin typeface="Roboto Black" pitchFamily="2" charset="0"/>
                <a:ea typeface="Roboto Black" pitchFamily="2" charset="0"/>
                <a:cs typeface="Roboto" panose="02000000000000000000" pitchFamily="2" charset="0"/>
              </a:rPr>
              <a:t>Ростехнадзора</a:t>
            </a:r>
            <a:r>
              <a:rPr lang="ru-RU" b="1" dirty="0">
                <a:latin typeface="Roboto Black" pitchFamily="2" charset="0"/>
                <a:ea typeface="Roboto Black" pitchFamily="2" charset="0"/>
                <a:cs typeface="Roboto" panose="02000000000000000000" pitchFamily="2" charset="0"/>
              </a:rPr>
              <a:t>:</a:t>
            </a:r>
            <a:endParaRPr lang="en-US" b="1" dirty="0">
              <a:latin typeface="Roboto Black" pitchFamily="2" charset="0"/>
              <a:ea typeface="Roboto Black" pitchFamily="2" charset="0"/>
              <a:cs typeface="Roboto" panose="02000000000000000000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D62268-21B4-A3B4-BABA-50679D1D6354}"/>
              </a:ext>
            </a:extLst>
          </p:cNvPr>
          <p:cNvSpPr/>
          <p:nvPr/>
        </p:nvSpPr>
        <p:spPr>
          <a:xfrm>
            <a:off x="6241174" y="2525524"/>
            <a:ext cx="5514075" cy="384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…… </a:t>
            </a:r>
          </a:p>
          <a:p>
            <a:r>
              <a:rPr lang="ru-RU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1.2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 Несчастный случай со смертельным исходом произошёл 10 ноября.</a:t>
            </a:r>
            <a:br>
              <a:rPr lang="ru-RU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При производстве работ по наряду-допуску по монтажу линии ВЛ-110 кВ ЛЭП-182 на отключённой </a:t>
            </a:r>
            <a:r>
              <a:rPr lang="ru-RU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одноцепной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 линии участка высоковольтных сетей АО «НТЭК» с использованием автогидроподъёмника </a:t>
            </a:r>
            <a:r>
              <a:rPr lang="ru-RU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электромонтер-линейщик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 по монтажу воздушных линий высокого напряжения и контактной сети участка высоковольтных линий (1968 г.р.) попал под воздействие электрического тока. В результате полученной травмы пострадавший скончался.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741" y="1455136"/>
            <a:ext cx="5285433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itchFamily="2" charset="0"/>
                <a:ea typeface="Roboto" pitchFamily="2" charset="0"/>
              </a:rPr>
              <a:t>За последние 30 лет ежегодно фиксируется 1-2 случая смертельных </a:t>
            </a:r>
            <a:r>
              <a:rPr lang="ru-RU" dirty="0" err="1">
                <a:latin typeface="Roboto" pitchFamily="2" charset="0"/>
                <a:ea typeface="Roboto" pitchFamily="2" charset="0"/>
              </a:rPr>
              <a:t>электропоражений</a:t>
            </a:r>
            <a:r>
              <a:rPr lang="ru-RU" dirty="0">
                <a:latin typeface="Roboto" pitchFamily="2" charset="0"/>
                <a:ea typeface="Roboto" pitchFamily="2" charset="0"/>
              </a:rPr>
              <a:t> в год, связанных с работами на ВЛ, находящихся под наведённым напряжением.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47" y="2887682"/>
            <a:ext cx="543615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Причинами этого являются:</a:t>
            </a:r>
          </a:p>
          <a:p>
            <a:pPr marL="342900" indent="-342900">
              <a:buAutoNum type="arabicPeriod"/>
            </a:pP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Неукомплектованность</a:t>
            </a:r>
            <a:r>
              <a:rPr lang="ru-RU" dirty="0">
                <a:latin typeface="Roboto" pitchFamily="2" charset="0"/>
                <a:ea typeface="Roboto" pitchFamily="2" charset="0"/>
                <a:cs typeface="Roboto" panose="02000000000000000000" pitchFamily="2" charset="0"/>
              </a:rPr>
              <a:t> линейных бригад электротехническим персоналом (подготовленным в области электротехники).</a:t>
            </a:r>
          </a:p>
          <a:p>
            <a:pPr marL="342900" indent="-342900"/>
            <a:endParaRPr lang="ru-RU" dirty="0">
              <a:latin typeface="Roboto" pitchFamily="2" charset="0"/>
              <a:ea typeface="Roboto" pitchFamily="2" charset="0"/>
              <a:cs typeface="Roboto" panose="02000000000000000000" pitchFamily="2" charset="0"/>
            </a:endParaRPr>
          </a:p>
          <a:p>
            <a:pPr marL="342900" indent="-342900"/>
            <a:r>
              <a:rPr lang="ru-RU" dirty="0">
                <a:latin typeface="Roboto" pitchFamily="2" charset="0"/>
                <a:ea typeface="Roboto" pitchFamily="2" charset="0"/>
                <a:cs typeface="Roboto" panose="02000000000000000000" pitchFamily="2" charset="0"/>
              </a:rPr>
              <a:t>2.   Отсутствие в Правилах по охране труда специального раздела по работам на ВЛ, находящихся под наведённым напряжением.</a:t>
            </a:r>
          </a:p>
          <a:p>
            <a:pPr marL="342900" indent="-342900"/>
            <a:endParaRPr lang="ru-RU" dirty="0">
              <a:latin typeface="Roboto" pitchFamily="2" charset="0"/>
              <a:ea typeface="Roboto" pitchFamily="2" charset="0"/>
              <a:cs typeface="Roboto" panose="02000000000000000000" pitchFamily="2" charset="0"/>
            </a:endParaRPr>
          </a:p>
          <a:p>
            <a:pPr marL="342900" indent="-342900"/>
            <a:r>
              <a:rPr lang="ru-RU" dirty="0">
                <a:latin typeface="Roboto" pitchFamily="2" charset="0"/>
                <a:ea typeface="Roboto" pitchFamily="2" charset="0"/>
                <a:cs typeface="Roboto" panose="02000000000000000000" pitchFamily="2" charset="0"/>
              </a:rPr>
              <a:t>3.   Неудовлетворительные нижние пределы напряжений у применяемых указателей напряжения.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8818" y="846412"/>
            <a:ext cx="712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>
                <a:latin typeface="Roboto"/>
                <a:hlinkClick r:id="rId4"/>
              </a:rPr>
              <a:t>pech.gosnadzor.ru/info</a:t>
            </a:r>
            <a:r>
              <a:rPr lang="en-US" dirty="0"/>
              <a:t>           http://</a:t>
            </a:r>
            <a:r>
              <a:rPr lang="en-US" dirty="0">
                <a:latin typeface="Roboto"/>
              </a:rPr>
              <a:t>volok.gosnadzor.ru/info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2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5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28924"/>
              </p:ext>
            </p:extLst>
          </p:nvPr>
        </p:nvGraphicFramePr>
        <p:xfrm>
          <a:off x="580891" y="914586"/>
          <a:ext cx="5725160" cy="4003872"/>
        </p:xfrm>
        <a:graphic>
          <a:graphicData uri="http://schemas.openxmlformats.org/drawingml/2006/table">
            <a:tbl>
              <a:tblPr/>
              <a:tblGrid>
                <a:gridCol w="62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№ </a:t>
                      </a:r>
                      <a:r>
                        <a:rPr lang="ru-RU" sz="1800" b="1" dirty="0" err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п</a:t>
                      </a:r>
                      <a:endParaRPr lang="ru-RU" sz="1800" dirty="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Тип указателя</a:t>
                      </a:r>
                      <a:endParaRPr lang="ru-RU" sz="1800" dirty="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Порог индикации, кВ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Номинальное напряжение до 110 кВ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УВН – 110 КБ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27,5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2</a:t>
                      </a:r>
                      <a:endParaRPr lang="ru-RU" sz="1800" dirty="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555555"/>
                          </a:solidFill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УВН-90M-35-110СЗ ИП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8,75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3</a:t>
                      </a:r>
                      <a:endParaRPr lang="ru-RU" sz="1800" dirty="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555555"/>
                          </a:solidFill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УВН-90М-110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8,75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4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555555"/>
                          </a:solidFill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УВН-90M-110СЗИП</a:t>
                      </a:r>
                      <a:endParaRPr lang="ru-RU" sz="1800" dirty="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8,7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5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555555"/>
                          </a:solidFill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УВН-90M10-110СЗ ИП КБ</a:t>
                      </a:r>
                      <a:endParaRPr lang="ru-RU" sz="1800" dirty="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2,5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6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555555"/>
                          </a:solidFill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УВНКРС-10-110 СЗ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1,5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Номинальное напряжение до 220 кВ</a:t>
                      </a:r>
                      <a:endParaRPr lang="ru-RU" sz="1800" dirty="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7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555555"/>
                          </a:solidFill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УВН-90M-220СЗИП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8,7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8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32323"/>
                          </a:solidFill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УВН-220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27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9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УВНИ 35-220</a:t>
                      </a:r>
                      <a:endParaRPr lang="ru-RU" sz="180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Roboto" pitchFamily="2" charset="0"/>
                          <a:ea typeface="Roboto" pitchFamily="2" charset="0"/>
                          <a:cs typeface="Times New Roman"/>
                        </a:rPr>
                        <a:t>8,75</a:t>
                      </a:r>
                      <a:endParaRPr lang="ru-RU" sz="1800" dirty="0">
                        <a:latin typeface="Roboto" pitchFamily="2" charset="0"/>
                        <a:ea typeface="Roboto" pitchFamily="2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7802" y="88297"/>
            <a:ext cx="635783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Black" pitchFamily="2" charset="0"/>
                <a:ea typeface="Roboto Black" pitchFamily="2" charset="0"/>
                <a:cs typeface="Times New Roman" pitchFamily="18" charset="0"/>
              </a:rPr>
              <a:t>Порог индикации указателей напряжения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Black" pitchFamily="2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1850" y="660829"/>
            <a:ext cx="5248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itchFamily="2" charset="0"/>
                <a:ea typeface="Roboto" pitchFamily="2" charset="0"/>
              </a:rPr>
              <a:t>Имеющиеся на рынке указатели напряжения для электроустановок напряжением выше 1000 В имеют пороги напряжений индикации от </a:t>
            </a:r>
            <a:r>
              <a:rPr lang="ru-RU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1,5 кВ </a:t>
            </a:r>
            <a:r>
              <a:rPr lang="ru-RU" dirty="0">
                <a:latin typeface="Roboto" pitchFamily="2" charset="0"/>
                <a:ea typeface="Roboto" pitchFamily="2" charset="0"/>
              </a:rPr>
              <a:t>до </a:t>
            </a:r>
            <a:r>
              <a:rPr lang="ru-RU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27,5 кВ.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5620701" y="2605803"/>
            <a:ext cx="6246893" cy="1200329"/>
            <a:chOff x="5620701" y="2605803"/>
            <a:chExt cx="6246893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6744834" y="2605803"/>
              <a:ext cx="5122760" cy="120032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Roboto" pitchFamily="2" charset="0"/>
                  <a:ea typeface="Roboto" pitchFamily="2" charset="0"/>
                </a:rPr>
                <a:t>Указатели с порогом индикации 2,5 - 1,5 кВ при наличии наведённого напряжения могут ложно сигнализировать о наличии на ВЛ рабочего напряжения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>
              <a:off x="5631255" y="3069125"/>
              <a:ext cx="1113579" cy="905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5620701" y="3393532"/>
              <a:ext cx="1113579" cy="905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/>
          <p:cNvCxnSpPr/>
          <p:nvPr/>
        </p:nvCxnSpPr>
        <p:spPr>
          <a:xfrm flipH="1">
            <a:off x="5632935" y="1895189"/>
            <a:ext cx="1113579" cy="90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5622381" y="3974011"/>
            <a:ext cx="6246893" cy="1200329"/>
            <a:chOff x="5622381" y="4024251"/>
            <a:chExt cx="6246893" cy="1200329"/>
          </a:xfrm>
        </p:grpSpPr>
        <p:sp>
          <p:nvSpPr>
            <p:cNvPr id="23" name="TextBox 22"/>
            <p:cNvSpPr txBox="1"/>
            <p:nvPr/>
          </p:nvSpPr>
          <p:spPr>
            <a:xfrm>
              <a:off x="6746514" y="4024251"/>
              <a:ext cx="5122760" cy="120032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Roboto" pitchFamily="2" charset="0"/>
                  <a:ea typeface="Roboto" pitchFamily="2" charset="0"/>
                </a:rPr>
                <a:t>Указатели с нижним пределом индикации 27,5 кВ не могут во многих случаях выявить наличие наведённого напряжения на отключённой и заземлённой по концам ВЛ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H="1">
              <a:off x="5622381" y="4641164"/>
              <a:ext cx="1113579" cy="905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80891" y="5566793"/>
            <a:ext cx="1007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itchFamily="2" charset="0"/>
                <a:ea typeface="Roboto" pitchFamily="2" charset="0"/>
              </a:rPr>
              <a:t>Измерения напряжений прикосновения </a:t>
            </a:r>
            <a:r>
              <a:rPr lang="ru-RU" dirty="0">
                <a:latin typeface="Roboto" pitchFamily="2" charset="0"/>
                <a:ea typeface="Roboto" pitchFamily="2" charset="0"/>
              </a:rPr>
              <a:t>к заземлённым частям ВЛ </a:t>
            </a:r>
            <a:r>
              <a:rPr lang="ru-RU" b="1" dirty="0">
                <a:latin typeface="Roboto" pitchFamily="2" charset="0"/>
                <a:ea typeface="Roboto" pitchFamily="2" charset="0"/>
              </a:rPr>
              <a:t>не предусмотрены </a:t>
            </a:r>
            <a:r>
              <a:rPr lang="ru-RU" dirty="0">
                <a:latin typeface="Roboto" pitchFamily="2" charset="0"/>
                <a:ea typeface="Roboto" pitchFamily="2" charset="0"/>
              </a:rPr>
              <a:t>никакими нормативными документами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6965071" y="3658708"/>
            <a:ext cx="40001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54473" y="3782517"/>
            <a:ext cx="1459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503609" y="4585685"/>
            <a:ext cx="2675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54473" y="4868709"/>
            <a:ext cx="17791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fld id="{5B5BDD84-EC73-C342-BB1E-BA83D6DD292C}" type="slidenum">
              <a:rPr lang="ru-RU" sz="11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6</a:t>
            </a:fld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2316" y="319129"/>
            <a:ext cx="635783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Black" pitchFamily="2" charset="0"/>
                <a:ea typeface="Roboto Black" pitchFamily="2" charset="0"/>
                <a:cs typeface="Times New Roman" pitchFamily="18" charset="0"/>
              </a:rPr>
              <a:t>Порог индикации указателей напряжения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Black" pitchFamily="2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2AD10E-3419-1E0C-0F6B-CE3D061B32A0}"/>
              </a:ext>
            </a:extLst>
          </p:cNvPr>
          <p:cNvSpPr txBox="1"/>
          <p:nvPr/>
        </p:nvSpPr>
        <p:spPr>
          <a:xfrm>
            <a:off x="531687" y="1891185"/>
            <a:ext cx="11118301" cy="3877985"/>
          </a:xfrm>
          <a:prstGeom prst="rect">
            <a:avLst/>
          </a:prstGeom>
          <a:solidFill>
            <a:srgbClr val="DBEBD1"/>
          </a:solidFill>
          <a:ln w="508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снижения риска </a:t>
            </a:r>
            <a:r>
              <a:rPr lang="ru-RU" b="1" u="sng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электропоражения</a:t>
            </a:r>
            <a:r>
              <a:rPr lang="ru-RU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необходимо:</a:t>
            </a:r>
            <a:endParaRPr lang="en-US" b="1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b="1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А) Перед присоединением заземляющего проводника к токоведущей части (провод, трос) на ВЛ следует: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- При помощи указателя напряжения проверить отсутствие напряжения на токоведущей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части;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- При помощи измерителя наведённого напряжения измерить значение наведённого  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напряжения на токоведущей части.</a:t>
            </a:r>
          </a:p>
          <a:p>
            <a:r>
              <a:rPr lang="ru-RU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Б) После заземления токоведущей части следует: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- При помощи измерителя напряжения прикосновения измерить напряжение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прикосновения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-  к опоре ВЛ или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-  к заземлённому передвижному механизму и к специально сооружённому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заземлителю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92560" y="1369090"/>
            <a:ext cx="1244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Вывод 1. </a:t>
            </a:r>
          </a:p>
        </p:txBody>
      </p:sp>
    </p:spTree>
    <p:extLst>
      <p:ext uri="{BB962C8B-B14F-4D97-AF65-F5344CB8AC3E}">
        <p14:creationId xmlns:p14="http://schemas.microsoft.com/office/powerpoint/2010/main" val="39984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24089"/>
              </p:ext>
            </p:extLst>
          </p:nvPr>
        </p:nvGraphicFramePr>
        <p:xfrm>
          <a:off x="230974" y="161850"/>
          <a:ext cx="4266381" cy="1790510"/>
        </p:xfrm>
        <a:graphic>
          <a:graphicData uri="http://schemas.openxmlformats.org/drawingml/2006/table">
            <a:tbl>
              <a:tblPr/>
              <a:tblGrid>
                <a:gridCol w="121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605">
                <a:tc gridSpan="3"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ФЕДЕРАЛЬНОЕ АГЕНТСТВО</a:t>
                      </a:r>
                      <a:b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 ТЕХНИЧЕСКОМУ РЕГУЛИРОВАНИЮ И МЕТРОЛОГИИ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ru-RU" sz="1400" b="1" spc="400" dirty="0">
                          <a:latin typeface="Roboto Black" panose="02000000000000000000" pitchFamily="2" charset="0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НАЦИОНАЛЬНЫЙ</a:t>
                      </a:r>
                      <a:b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  <a:t>СТАНДАРТ</a:t>
                      </a:r>
                      <a:b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  <a:t>РОССИЙСКОЙ</a:t>
                      </a:r>
                      <a:b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spc="400" dirty="0">
                          <a:latin typeface="Times New Roman"/>
                          <a:ea typeface="Calibri"/>
                          <a:cs typeface="Times New Roman"/>
                        </a:rPr>
                        <a:t>ФЕДЕРАЦИИ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ГОСТ Р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59385"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   70366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           –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59385" indent="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5" name="Рисунок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25" y="984287"/>
            <a:ext cx="1244883" cy="840427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103368"/>
            <a:ext cx="449735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ЗАЩИТНОЕ ЗАЗЕМЛЕНИЕ ПРИ РАБОТАХ</a:t>
            </a:r>
            <a:b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ВОЗДУШНЫХ ЛИНИЯХ ЭЛЕКТРОПЕРЕДАЧИ</a:t>
            </a:r>
            <a:b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ВЫСОКОГО НАПРЯЖЕНИЯ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Технические требования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Издание официальное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Москва</a:t>
            </a: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Российский институт стандартизации</a:t>
            </a:r>
            <a:endParaRPr kumimoji="0" lang="ru-RU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</a:t>
            </a: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99992" y="56186"/>
            <a:ext cx="7469419" cy="680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ГОСТ 70366-2022</a:t>
            </a:r>
          </a:p>
          <a:p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Содержание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Область применения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Нормативные ссылки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Термины и определения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Сокращения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Общие технические требования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Требования к заземлителям и заземляющим проводникам для защитного заземления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Требования к последовательности действий при выполнении защитного заземления элементов ВЛ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 Требования к особенности заземления при различных видах работ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Требования к заземлению при работе с электроинструментом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Приложение А (справочное) Предельно допустимые напряжения прикосновения по  ГОСТ 12.1.038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Приложение Б (справочное) Образцы титульных листов типовых ТК и ППР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Приложение В (справочное) Методика измерения наведенного напряжения и ожидаемого напряжения прикосновения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Приложение Г (справочное) Методические указания по определению наведенного напряжения на отключенных ВЛ, находящихся вблизи действующих ВЛ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Приложение Д (справочное) Средства защиты от поражения электрическим током, используемые в электроустановках	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Библиография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AFF1A17-36A8-41A8-B4D4-12BD8BF88BD1}"/>
              </a:ext>
            </a:extLst>
          </p:cNvPr>
          <p:cNvCxnSpPr>
            <a:cxnSpLocks/>
          </p:cNvCxnSpPr>
          <p:nvPr/>
        </p:nvCxnSpPr>
        <p:spPr>
          <a:xfrm>
            <a:off x="4734634" y="2578478"/>
            <a:ext cx="30873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r>
              <a:rPr lang="en-US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82A628-FC55-4D25-9EC1-CFAC9D49F55E}"/>
              </a:ext>
            </a:extLst>
          </p:cNvPr>
          <p:cNvSpPr txBox="1"/>
          <p:nvPr/>
        </p:nvSpPr>
        <p:spPr>
          <a:xfrm>
            <a:off x="542013" y="201981"/>
            <a:ext cx="52071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Общие технические требования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D6289-F907-4956-9BA9-E6B85438718B}"/>
              </a:ext>
            </a:extLst>
          </p:cNvPr>
          <p:cNvSpPr txBox="1"/>
          <p:nvPr/>
        </p:nvSpPr>
        <p:spPr>
          <a:xfrm>
            <a:off x="451945" y="671691"/>
            <a:ext cx="11298621" cy="61863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Общие положения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5.1.2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Причинами возникновения опасных, превышающих допустимые значения напряжений (см. приложение А) на элементах отключенной ВЛ или на элементах одной из ее отключенных цепей являются: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случайная подача рабочего напряжения на отключенную ВЛ (цепь);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наличие напряжения, наведенного электрическим полем включенной цепи обслуживаемой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двухцепной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ВЛ или близко расположенной ВЛ, а также контактной сети переменного тока, находящихся под напряжением;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наличие ЭДС, индуцированной магнитным полем параллельной цепи обслуживаемой ВЛ или близко расположенной ВЛ, а также контактной сети переменного тока, по которым протекает рабочий ток. При этом опасное напряжение может проявиться, в частности, при разрыве контурной цепи с наведенной ЭДС, например, при отсоединении грозозащитного троса от опоры, при разъединении шлейфа провода, отсоединении оттяжки от анкерного болта фундамента и т.п.;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возникновение напряжений прикосновения от тока, стекающего в грунт под действием ЭДС, возбужденной магнитным полем действующей ВЛ (цепи), а также контактной сети переменного тока;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возникновение напряжения, наведенного магнитным полем тока КЗ параллельной цепи или близко расположенной ВЛ, а также контактной сети переменного тока;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1989" y="2926218"/>
            <a:ext cx="23613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216968" y="4008984"/>
            <a:ext cx="193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81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7D6289-F907-4956-9BA9-E6B85438718B}"/>
              </a:ext>
            </a:extLst>
          </p:cNvPr>
          <p:cNvSpPr txBox="1"/>
          <p:nvPr/>
        </p:nvSpPr>
        <p:spPr>
          <a:xfrm>
            <a:off x="351367" y="649010"/>
            <a:ext cx="112986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Общие положения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 5.1.2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Причинами возникновения опасных, превышающих допустимые значения напряжений (см. приложение А) на элементах отключенной ВЛ или на элементах одной из ее отключенных цепей являются: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напряжение прикосновения к транспозиционной опоре действующей ВЛ;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ж)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напряжения прикосновения к анкерной опоре, грозозащитный трос на которой заземлен только с одной стороны (в одном из примыкающих пролетов);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появление или наличие ожидаемого напряжения прикосновения к заземленным опоре или механизму, по цепи заземления которых протекает ток под действием ЭДС, наведенной магнитным полем соседней ВЛ (цепи) при КЗ в электрической сети, а также в контактной сети переменного тока;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появление наведенных ЭДС и напряжений при удаленных ударах молнии;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вынос потенциала с заземляющего устройства подстанций, к которым примыкает рассматриваемая ВЛ, при несимметричном КЗ на подстанции или в окружающей электрической сети;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вынос потенциала с заземляющего устройства тяговой подстанции электрифицированного транспорта;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повреждение изоляции электроинструмента. …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63675" y="5884028"/>
            <a:ext cx="2029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2">
            <a:extLst>
              <a:ext uri="{FF2B5EF4-FFF2-40B4-BE49-F238E27FC236}">
                <a16:creationId xmlns:a16="http://schemas.microsoft.com/office/drawing/2014/main" id="{8D845052-C9B8-5A4E-B0F2-A9C16EFA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08" y="6481224"/>
            <a:ext cx="479480" cy="183703"/>
          </a:xfrm>
        </p:spPr>
        <p:txBody>
          <a:bodyPr lIns="0" tIns="0" rIns="0" bIns="0"/>
          <a:lstStyle/>
          <a:p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2A628-FC55-4D25-9EC1-CFAC9D49F55E}"/>
              </a:ext>
            </a:extLst>
          </p:cNvPr>
          <p:cNvSpPr txBox="1"/>
          <p:nvPr/>
        </p:nvSpPr>
        <p:spPr>
          <a:xfrm>
            <a:off x="542013" y="201981"/>
            <a:ext cx="52071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Общие технические требования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2393</Words>
  <Application>Microsoft Office PowerPoint</Application>
  <PresentationFormat>Широкоэкранный</PresentationFormat>
  <Paragraphs>407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Roboto</vt:lpstr>
      <vt:lpstr>Roboto Black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 k</dc:creator>
  <cp:lastModifiedBy>Маргарита</cp:lastModifiedBy>
  <cp:revision>119</cp:revision>
  <dcterms:created xsi:type="dcterms:W3CDTF">2022-04-06T14:14:41Z</dcterms:created>
  <dcterms:modified xsi:type="dcterms:W3CDTF">2023-07-01T15:14:07Z</dcterms:modified>
</cp:coreProperties>
</file>